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52" r:id="rId1"/>
  </p:sldMasterIdLst>
  <p:notesMasterIdLst>
    <p:notesMasterId r:id="rId25"/>
  </p:notesMasterIdLst>
  <p:handoutMasterIdLst>
    <p:handoutMasterId r:id="rId26"/>
  </p:handoutMasterIdLst>
  <p:sldIdLst>
    <p:sldId id="276" r:id="rId2"/>
    <p:sldId id="394" r:id="rId3"/>
    <p:sldId id="383" r:id="rId4"/>
    <p:sldId id="404" r:id="rId5"/>
    <p:sldId id="384" r:id="rId6"/>
    <p:sldId id="385" r:id="rId7"/>
    <p:sldId id="387" r:id="rId8"/>
    <p:sldId id="401" r:id="rId9"/>
    <p:sldId id="402" r:id="rId10"/>
    <p:sldId id="319" r:id="rId11"/>
    <p:sldId id="405" r:id="rId12"/>
    <p:sldId id="388" r:id="rId13"/>
    <p:sldId id="389" r:id="rId14"/>
    <p:sldId id="390" r:id="rId15"/>
    <p:sldId id="392" r:id="rId16"/>
    <p:sldId id="395" r:id="rId17"/>
    <p:sldId id="391" r:id="rId18"/>
    <p:sldId id="396" r:id="rId19"/>
    <p:sldId id="399" r:id="rId20"/>
    <p:sldId id="407" r:id="rId21"/>
    <p:sldId id="398" r:id="rId22"/>
    <p:sldId id="406" r:id="rId23"/>
    <p:sldId id="403" r:id="rId24"/>
  </p:sldIdLst>
  <p:sldSz cx="10287000" cy="6858000" type="35mm"/>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46B870-00F0-4B57-A696-0F74BA389E8C}">
          <p14:sldIdLst>
            <p14:sldId id="276"/>
            <p14:sldId id="394"/>
            <p14:sldId id="383"/>
            <p14:sldId id="404"/>
            <p14:sldId id="384"/>
            <p14:sldId id="385"/>
            <p14:sldId id="387"/>
            <p14:sldId id="401"/>
            <p14:sldId id="402"/>
            <p14:sldId id="319"/>
            <p14:sldId id="405"/>
            <p14:sldId id="388"/>
            <p14:sldId id="389"/>
            <p14:sldId id="390"/>
            <p14:sldId id="392"/>
            <p14:sldId id="395"/>
            <p14:sldId id="391"/>
            <p14:sldId id="396"/>
            <p14:sldId id="399"/>
            <p14:sldId id="407"/>
            <p14:sldId id="398"/>
            <p14:sldId id="406"/>
            <p14:sldId id="403"/>
          </p14:sldIdLst>
        </p14:section>
      </p14:sectionLst>
    </p:ex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EECFBA"/>
    <a:srgbClr val="000099"/>
    <a:srgbClr val="339933"/>
    <a:srgbClr val="07B9BB"/>
    <a:srgbClr val="66FF33"/>
    <a:srgbClr val="FFFF00"/>
    <a:srgbClr val="006600"/>
    <a:srgbClr val="0080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9" autoAdjust="0"/>
    <p:restoredTop sz="93842" autoAdjust="0"/>
  </p:normalViewPr>
  <p:slideViewPr>
    <p:cSldViewPr>
      <p:cViewPr varScale="1">
        <p:scale>
          <a:sx n="112" d="100"/>
          <a:sy n="112" d="100"/>
        </p:scale>
        <p:origin x="1182" y="96"/>
      </p:cViewPr>
      <p:guideLst>
        <p:guide orient="horz" pos="2160"/>
        <p:guide pos="32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3648"/>
    </p:cViewPr>
  </p:sorterViewPr>
  <p:notesViewPr>
    <p:cSldViewPr>
      <p:cViewPr varScale="1">
        <p:scale>
          <a:sx n="66" d="100"/>
          <a:sy n="66" d="100"/>
        </p:scale>
        <p:origin x="3330" y="7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4" Type="http://schemas.openxmlformats.org/officeDocument/2006/relationships/image" Target="../media/image5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4"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EE033B-B9DA-4C68-8643-F677D1B752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9D55151-A825-4EE3-BAF5-0268F50D383E}">
      <dgm:prSet/>
      <dgm:spPr/>
      <dgm:t>
        <a:bodyPr/>
        <a:lstStyle/>
        <a:p>
          <a:r>
            <a:rPr lang="en-US" dirty="0">
              <a:latin typeface="Arial" charset="0"/>
            </a:rPr>
            <a:t>Keeps the system pressure and process fluid inside the instrument.</a:t>
          </a:r>
        </a:p>
      </dgm:t>
    </dgm:pt>
    <dgm:pt modelId="{2FADAE33-9E91-4956-BA8E-49FAA31718A8}" type="parTrans" cxnId="{15495F1A-A7F6-47D9-A7BC-F81CD430B57A}">
      <dgm:prSet/>
      <dgm:spPr/>
      <dgm:t>
        <a:bodyPr/>
        <a:lstStyle/>
        <a:p>
          <a:endParaRPr lang="en-US"/>
        </a:p>
      </dgm:t>
    </dgm:pt>
    <dgm:pt modelId="{4AC24F55-8FAE-447B-8E48-71D2DE2EAE7B}" type="sibTrans" cxnId="{15495F1A-A7F6-47D9-A7BC-F81CD430B57A}">
      <dgm:prSet/>
      <dgm:spPr/>
      <dgm:t>
        <a:bodyPr/>
        <a:lstStyle/>
        <a:p>
          <a:endParaRPr lang="en-US"/>
        </a:p>
      </dgm:t>
    </dgm:pt>
    <dgm:pt modelId="{8A6918AD-1B83-441A-968D-BD6FBED5AE9B}">
      <dgm:prSet/>
      <dgm:spPr/>
      <dgm:t>
        <a:bodyPr/>
        <a:lstStyle/>
        <a:p>
          <a:r>
            <a:rPr lang="en-US" b="1" dirty="0">
              <a:latin typeface="Arial" charset="0"/>
            </a:rPr>
            <a:t>Pressure sensing element</a:t>
          </a:r>
        </a:p>
      </dgm:t>
    </dgm:pt>
    <dgm:pt modelId="{B7D0E5BE-F04B-49E9-9F56-1B9C27380069}" type="parTrans" cxnId="{377A6B55-C11A-45C3-AD74-A802BC386A0F}">
      <dgm:prSet/>
      <dgm:spPr/>
      <dgm:t>
        <a:bodyPr/>
        <a:lstStyle/>
        <a:p>
          <a:endParaRPr lang="en-US"/>
        </a:p>
      </dgm:t>
    </dgm:pt>
    <dgm:pt modelId="{3E711998-60D5-455A-B53A-C789A9D0A581}" type="sibTrans" cxnId="{377A6B55-C11A-45C3-AD74-A802BC386A0F}">
      <dgm:prSet/>
      <dgm:spPr/>
      <dgm:t>
        <a:bodyPr/>
        <a:lstStyle/>
        <a:p>
          <a:endParaRPr lang="en-US"/>
        </a:p>
      </dgm:t>
    </dgm:pt>
    <dgm:pt modelId="{A6EE22E3-B092-4271-A1E1-91F3A3A170A2}">
      <dgm:prSet/>
      <dgm:spPr/>
      <dgm:t>
        <a:bodyPr/>
        <a:lstStyle/>
        <a:p>
          <a:r>
            <a:rPr lang="en-US" dirty="0">
              <a:latin typeface="Arial" charset="0"/>
            </a:rPr>
            <a:t>Converts pressure changes into an “output” that can be measured.</a:t>
          </a:r>
        </a:p>
      </dgm:t>
    </dgm:pt>
    <dgm:pt modelId="{56D20999-C935-4CAB-A79E-F2C70EE1AA30}" type="parTrans" cxnId="{61083D87-C50B-41AE-8423-FEBF9360BF30}">
      <dgm:prSet/>
      <dgm:spPr/>
      <dgm:t>
        <a:bodyPr/>
        <a:lstStyle/>
        <a:p>
          <a:endParaRPr lang="en-US"/>
        </a:p>
      </dgm:t>
    </dgm:pt>
    <dgm:pt modelId="{8E7B5FF3-5BEB-4E8B-B6AA-A51F71D237A5}" type="sibTrans" cxnId="{61083D87-C50B-41AE-8423-FEBF9360BF30}">
      <dgm:prSet/>
      <dgm:spPr/>
      <dgm:t>
        <a:bodyPr/>
        <a:lstStyle/>
        <a:p>
          <a:endParaRPr lang="en-US"/>
        </a:p>
      </dgm:t>
    </dgm:pt>
    <dgm:pt modelId="{28CA56F4-6102-4530-8901-FAC310767898}">
      <dgm:prSet/>
      <dgm:spPr/>
      <dgm:t>
        <a:bodyPr/>
        <a:lstStyle/>
        <a:p>
          <a:r>
            <a:rPr lang="en-US" b="1" dirty="0">
              <a:latin typeface="Arial" charset="0"/>
            </a:rPr>
            <a:t>3. Indicator</a:t>
          </a:r>
        </a:p>
      </dgm:t>
    </dgm:pt>
    <dgm:pt modelId="{643421FC-0CE4-4597-BDA1-65C060B0F36D}" type="parTrans" cxnId="{440A1AFA-ACC2-4364-A7D1-42F2732006CD}">
      <dgm:prSet/>
      <dgm:spPr/>
      <dgm:t>
        <a:bodyPr/>
        <a:lstStyle/>
        <a:p>
          <a:endParaRPr lang="en-US"/>
        </a:p>
      </dgm:t>
    </dgm:pt>
    <dgm:pt modelId="{E78897A7-2F73-49A9-AAAD-EAAC17427452}" type="sibTrans" cxnId="{440A1AFA-ACC2-4364-A7D1-42F2732006CD}">
      <dgm:prSet/>
      <dgm:spPr/>
      <dgm:t>
        <a:bodyPr/>
        <a:lstStyle/>
        <a:p>
          <a:endParaRPr lang="en-US"/>
        </a:p>
      </dgm:t>
    </dgm:pt>
    <dgm:pt modelId="{7260C995-4CB2-4F74-AA24-0276997DDC0E}">
      <dgm:prSet/>
      <dgm:spPr/>
      <dgm:t>
        <a:bodyPr/>
        <a:lstStyle/>
        <a:p>
          <a:r>
            <a:rPr lang="en-US" dirty="0">
              <a:latin typeface="Arial" charset="0"/>
            </a:rPr>
            <a:t>The “mechanism” that converts the “output” of the pressure sensing element to an indicated value of known units.</a:t>
          </a:r>
        </a:p>
      </dgm:t>
    </dgm:pt>
    <dgm:pt modelId="{6F7F3F2E-0BF8-4F52-BE8B-C69FA5C69628}" type="parTrans" cxnId="{886DE5A7-0143-471E-BD06-7F870A155185}">
      <dgm:prSet/>
      <dgm:spPr/>
      <dgm:t>
        <a:bodyPr/>
        <a:lstStyle/>
        <a:p>
          <a:endParaRPr lang="en-US"/>
        </a:p>
      </dgm:t>
    </dgm:pt>
    <dgm:pt modelId="{F3C2C377-8A1F-4E4B-BAB7-C1CB9F0EC1ED}" type="sibTrans" cxnId="{886DE5A7-0143-471E-BD06-7F870A155185}">
      <dgm:prSet/>
      <dgm:spPr/>
      <dgm:t>
        <a:bodyPr/>
        <a:lstStyle/>
        <a:p>
          <a:endParaRPr lang="en-US"/>
        </a:p>
      </dgm:t>
    </dgm:pt>
    <dgm:pt modelId="{96F1A80E-2EE2-415D-921B-B8A116B75468}">
      <dgm:prSet phldrT="[Text]"/>
      <dgm:spPr/>
      <dgm:t>
        <a:bodyPr/>
        <a:lstStyle/>
        <a:p>
          <a:pPr>
            <a:buNone/>
          </a:pPr>
          <a:r>
            <a:rPr lang="en-US" b="1" dirty="0">
              <a:latin typeface="Arial" charset="0"/>
            </a:rPr>
            <a:t> Pressure containing element</a:t>
          </a:r>
          <a:endParaRPr lang="en-US" dirty="0"/>
        </a:p>
      </dgm:t>
    </dgm:pt>
    <dgm:pt modelId="{9BA2E021-D1A4-4D32-9545-09B84F6B3695}" type="parTrans" cxnId="{D56A8EFA-8D10-40BD-B66F-0B5FDDC11392}">
      <dgm:prSet/>
      <dgm:spPr/>
      <dgm:t>
        <a:bodyPr/>
        <a:lstStyle/>
        <a:p>
          <a:endParaRPr lang="en-US"/>
        </a:p>
      </dgm:t>
    </dgm:pt>
    <dgm:pt modelId="{1BB49F0D-CD55-47FF-A334-64965FD79649}" type="sibTrans" cxnId="{D56A8EFA-8D10-40BD-B66F-0B5FDDC11392}">
      <dgm:prSet/>
      <dgm:spPr/>
      <dgm:t>
        <a:bodyPr/>
        <a:lstStyle/>
        <a:p>
          <a:endParaRPr lang="en-US"/>
        </a:p>
      </dgm:t>
    </dgm:pt>
    <dgm:pt modelId="{ED42314E-9DD5-4BB7-AA47-F34EC6F22B98}" type="pres">
      <dgm:prSet presAssocID="{E7EE033B-B9DA-4C68-8643-F677D1B75298}" presName="linear" presStyleCnt="0">
        <dgm:presLayoutVars>
          <dgm:animLvl val="lvl"/>
          <dgm:resizeHandles val="exact"/>
        </dgm:presLayoutVars>
      </dgm:prSet>
      <dgm:spPr/>
    </dgm:pt>
    <dgm:pt modelId="{6B143494-15FA-4D51-824C-8BB36FA52EDE}" type="pres">
      <dgm:prSet presAssocID="{96F1A80E-2EE2-415D-921B-B8A116B75468}" presName="parentText" presStyleLbl="node1" presStyleIdx="0" presStyleCnt="3" custLinFactNeighborY="1817">
        <dgm:presLayoutVars>
          <dgm:chMax val="0"/>
          <dgm:bulletEnabled val="1"/>
        </dgm:presLayoutVars>
      </dgm:prSet>
      <dgm:spPr/>
    </dgm:pt>
    <dgm:pt modelId="{A3E49E45-65C2-4FFF-A442-56956313D43F}" type="pres">
      <dgm:prSet presAssocID="{96F1A80E-2EE2-415D-921B-B8A116B75468}" presName="childText" presStyleLbl="revTx" presStyleIdx="0" presStyleCnt="3">
        <dgm:presLayoutVars>
          <dgm:bulletEnabled val="1"/>
        </dgm:presLayoutVars>
      </dgm:prSet>
      <dgm:spPr/>
    </dgm:pt>
    <dgm:pt modelId="{CC3587CB-D7E8-4F88-A43C-46278FE7D428}" type="pres">
      <dgm:prSet presAssocID="{8A6918AD-1B83-441A-968D-BD6FBED5AE9B}" presName="parentText" presStyleLbl="node1" presStyleIdx="1" presStyleCnt="3">
        <dgm:presLayoutVars>
          <dgm:chMax val="0"/>
          <dgm:bulletEnabled val="1"/>
        </dgm:presLayoutVars>
      </dgm:prSet>
      <dgm:spPr/>
    </dgm:pt>
    <dgm:pt modelId="{07F2E09C-9A78-4D2A-9237-0437ED0FB5F9}" type="pres">
      <dgm:prSet presAssocID="{8A6918AD-1B83-441A-968D-BD6FBED5AE9B}" presName="childText" presStyleLbl="revTx" presStyleIdx="1" presStyleCnt="3">
        <dgm:presLayoutVars>
          <dgm:bulletEnabled val="1"/>
        </dgm:presLayoutVars>
      </dgm:prSet>
      <dgm:spPr/>
    </dgm:pt>
    <dgm:pt modelId="{C325967A-F182-4732-9A78-4E1E514913BE}" type="pres">
      <dgm:prSet presAssocID="{28CA56F4-6102-4530-8901-FAC310767898}" presName="parentText" presStyleLbl="node1" presStyleIdx="2" presStyleCnt="3">
        <dgm:presLayoutVars>
          <dgm:chMax val="0"/>
          <dgm:bulletEnabled val="1"/>
        </dgm:presLayoutVars>
      </dgm:prSet>
      <dgm:spPr/>
    </dgm:pt>
    <dgm:pt modelId="{A8516477-187B-42D1-9B94-79641191FDB3}" type="pres">
      <dgm:prSet presAssocID="{28CA56F4-6102-4530-8901-FAC310767898}" presName="childText" presStyleLbl="revTx" presStyleIdx="2" presStyleCnt="3">
        <dgm:presLayoutVars>
          <dgm:bulletEnabled val="1"/>
        </dgm:presLayoutVars>
      </dgm:prSet>
      <dgm:spPr/>
    </dgm:pt>
  </dgm:ptLst>
  <dgm:cxnLst>
    <dgm:cxn modelId="{3DACA506-7200-4E8E-BB6D-7CDF534FD663}" type="presOf" srcId="{8A6918AD-1B83-441A-968D-BD6FBED5AE9B}" destId="{CC3587CB-D7E8-4F88-A43C-46278FE7D428}" srcOrd="0" destOrd="0" presId="urn:microsoft.com/office/officeart/2005/8/layout/vList2"/>
    <dgm:cxn modelId="{90455617-B6D3-4470-BCD1-EF266F0D7E21}" type="presOf" srcId="{69D55151-A825-4EE3-BAF5-0268F50D383E}" destId="{A3E49E45-65C2-4FFF-A442-56956313D43F}" srcOrd="0" destOrd="0" presId="urn:microsoft.com/office/officeart/2005/8/layout/vList2"/>
    <dgm:cxn modelId="{15495F1A-A7F6-47D9-A7BC-F81CD430B57A}" srcId="{96F1A80E-2EE2-415D-921B-B8A116B75468}" destId="{69D55151-A825-4EE3-BAF5-0268F50D383E}" srcOrd="0" destOrd="0" parTransId="{2FADAE33-9E91-4956-BA8E-49FAA31718A8}" sibTransId="{4AC24F55-8FAE-447B-8E48-71D2DE2EAE7B}"/>
    <dgm:cxn modelId="{377A6B55-C11A-45C3-AD74-A802BC386A0F}" srcId="{E7EE033B-B9DA-4C68-8643-F677D1B75298}" destId="{8A6918AD-1B83-441A-968D-BD6FBED5AE9B}" srcOrd="1" destOrd="0" parTransId="{B7D0E5BE-F04B-49E9-9F56-1B9C27380069}" sibTransId="{3E711998-60D5-455A-B53A-C789A9D0A581}"/>
    <dgm:cxn modelId="{4FF8957A-965C-4488-A8FE-522EB976FE29}" type="presOf" srcId="{A6EE22E3-B092-4271-A1E1-91F3A3A170A2}" destId="{07F2E09C-9A78-4D2A-9237-0437ED0FB5F9}" srcOrd="0" destOrd="0" presId="urn:microsoft.com/office/officeart/2005/8/layout/vList2"/>
    <dgm:cxn modelId="{61083D87-C50B-41AE-8423-FEBF9360BF30}" srcId="{8A6918AD-1B83-441A-968D-BD6FBED5AE9B}" destId="{A6EE22E3-B092-4271-A1E1-91F3A3A170A2}" srcOrd="0" destOrd="0" parTransId="{56D20999-C935-4CAB-A79E-F2C70EE1AA30}" sibTransId="{8E7B5FF3-5BEB-4E8B-B6AA-A51F71D237A5}"/>
    <dgm:cxn modelId="{BDB94C94-D525-4D34-8522-5CE68E9BB504}" type="presOf" srcId="{96F1A80E-2EE2-415D-921B-B8A116B75468}" destId="{6B143494-15FA-4D51-824C-8BB36FA52EDE}" srcOrd="0" destOrd="0" presId="urn:microsoft.com/office/officeart/2005/8/layout/vList2"/>
    <dgm:cxn modelId="{886DE5A7-0143-471E-BD06-7F870A155185}" srcId="{28CA56F4-6102-4530-8901-FAC310767898}" destId="{7260C995-4CB2-4F74-AA24-0276997DDC0E}" srcOrd="0" destOrd="0" parTransId="{6F7F3F2E-0BF8-4F52-BE8B-C69FA5C69628}" sibTransId="{F3C2C377-8A1F-4E4B-BAB7-C1CB9F0EC1ED}"/>
    <dgm:cxn modelId="{635436B8-AF94-47C8-A09E-A62985369016}" type="presOf" srcId="{E7EE033B-B9DA-4C68-8643-F677D1B75298}" destId="{ED42314E-9DD5-4BB7-AA47-F34EC6F22B98}" srcOrd="0" destOrd="0" presId="urn:microsoft.com/office/officeart/2005/8/layout/vList2"/>
    <dgm:cxn modelId="{AE8A32F6-908E-463D-BC35-7003737595D8}" type="presOf" srcId="{28CA56F4-6102-4530-8901-FAC310767898}" destId="{C325967A-F182-4732-9A78-4E1E514913BE}" srcOrd="0" destOrd="0" presId="urn:microsoft.com/office/officeart/2005/8/layout/vList2"/>
    <dgm:cxn modelId="{440A1AFA-ACC2-4364-A7D1-42F2732006CD}" srcId="{E7EE033B-B9DA-4C68-8643-F677D1B75298}" destId="{28CA56F4-6102-4530-8901-FAC310767898}" srcOrd="2" destOrd="0" parTransId="{643421FC-0CE4-4597-BDA1-65C060B0F36D}" sibTransId="{E78897A7-2F73-49A9-AAAD-EAAC17427452}"/>
    <dgm:cxn modelId="{FCBC63FA-BEFB-469C-A896-4A635BD47492}" type="presOf" srcId="{7260C995-4CB2-4F74-AA24-0276997DDC0E}" destId="{A8516477-187B-42D1-9B94-79641191FDB3}" srcOrd="0" destOrd="0" presId="urn:microsoft.com/office/officeart/2005/8/layout/vList2"/>
    <dgm:cxn modelId="{D56A8EFA-8D10-40BD-B66F-0B5FDDC11392}" srcId="{E7EE033B-B9DA-4C68-8643-F677D1B75298}" destId="{96F1A80E-2EE2-415D-921B-B8A116B75468}" srcOrd="0" destOrd="0" parTransId="{9BA2E021-D1A4-4D32-9545-09B84F6B3695}" sibTransId="{1BB49F0D-CD55-47FF-A334-64965FD79649}"/>
    <dgm:cxn modelId="{41775D2B-2172-4547-8639-BDF59F239F7B}" type="presParOf" srcId="{ED42314E-9DD5-4BB7-AA47-F34EC6F22B98}" destId="{6B143494-15FA-4D51-824C-8BB36FA52EDE}" srcOrd="0" destOrd="0" presId="urn:microsoft.com/office/officeart/2005/8/layout/vList2"/>
    <dgm:cxn modelId="{91D88EA6-B6DC-4BA8-9200-5DFCA7B2C2F5}" type="presParOf" srcId="{ED42314E-9DD5-4BB7-AA47-F34EC6F22B98}" destId="{A3E49E45-65C2-4FFF-A442-56956313D43F}" srcOrd="1" destOrd="0" presId="urn:microsoft.com/office/officeart/2005/8/layout/vList2"/>
    <dgm:cxn modelId="{C13D7208-1AA3-406D-9473-2D5A27ED1FBD}" type="presParOf" srcId="{ED42314E-9DD5-4BB7-AA47-F34EC6F22B98}" destId="{CC3587CB-D7E8-4F88-A43C-46278FE7D428}" srcOrd="2" destOrd="0" presId="urn:microsoft.com/office/officeart/2005/8/layout/vList2"/>
    <dgm:cxn modelId="{154AD68A-0B9A-40D4-A1E2-C380AA9FFDE3}" type="presParOf" srcId="{ED42314E-9DD5-4BB7-AA47-F34EC6F22B98}" destId="{07F2E09C-9A78-4D2A-9237-0437ED0FB5F9}" srcOrd="3" destOrd="0" presId="urn:microsoft.com/office/officeart/2005/8/layout/vList2"/>
    <dgm:cxn modelId="{6A533ACD-2244-4C04-8814-D7E5A0DFD259}" type="presParOf" srcId="{ED42314E-9DD5-4BB7-AA47-F34EC6F22B98}" destId="{C325967A-F182-4732-9A78-4E1E514913BE}" srcOrd="4" destOrd="0" presId="urn:microsoft.com/office/officeart/2005/8/layout/vList2"/>
    <dgm:cxn modelId="{67E587C7-A9BA-4282-A0EB-BC5F0A4C5697}" type="presParOf" srcId="{ED42314E-9DD5-4BB7-AA47-F34EC6F22B98}" destId="{A8516477-187B-42D1-9B94-79641191FDB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626F93-9EE0-441E-8D19-E8E9546EE8B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297B418-AA78-4244-A46E-436DF63A7CA5}">
      <dgm:prSet phldrT="[Text]" custT="1"/>
      <dgm:spPr>
        <a:solidFill>
          <a:schemeClr val="accent2"/>
        </a:solidFill>
      </dgm:spPr>
      <dgm:t>
        <a:bodyPr/>
        <a:lstStyle/>
        <a:p>
          <a:r>
            <a:rPr lang="en-US" sz="2800" b="1" dirty="0">
              <a:solidFill>
                <a:schemeClr val="tx1"/>
              </a:solidFill>
            </a:rPr>
            <a:t>Pressure Housing</a:t>
          </a:r>
        </a:p>
      </dgm:t>
    </dgm:pt>
    <dgm:pt modelId="{EB0EF154-40EE-4B3A-842E-E5349A11B297}" type="parTrans" cxnId="{D257EE7F-E937-45FA-B875-8728ECF5E95F}">
      <dgm:prSet/>
      <dgm:spPr/>
      <dgm:t>
        <a:bodyPr/>
        <a:lstStyle/>
        <a:p>
          <a:endParaRPr lang="en-US"/>
        </a:p>
      </dgm:t>
    </dgm:pt>
    <dgm:pt modelId="{46E5B57E-C0D4-4183-8154-5AC461048DB3}" type="sibTrans" cxnId="{D257EE7F-E937-45FA-B875-8728ECF5E95F}">
      <dgm:prSet/>
      <dgm:spPr/>
      <dgm:t>
        <a:bodyPr/>
        <a:lstStyle/>
        <a:p>
          <a:endParaRPr lang="en-US"/>
        </a:p>
      </dgm:t>
    </dgm:pt>
    <dgm:pt modelId="{471146C7-EE73-4287-ADE5-DDAF8600A539}">
      <dgm:prSet phldrT="[Text]" custT="1"/>
      <dgm:spPr/>
      <dgm:t>
        <a:bodyPr/>
        <a:lstStyle/>
        <a:p>
          <a:r>
            <a:rPr lang="en-US" sz="1800" b="1" dirty="0"/>
            <a:t>More Volume and larger displacement</a:t>
          </a:r>
        </a:p>
      </dgm:t>
    </dgm:pt>
    <dgm:pt modelId="{DDAF3A1C-66E4-4E03-A661-FBBBBDBC5758}" type="parTrans" cxnId="{464A385C-29E5-43CD-94DE-D7DD308846FA}">
      <dgm:prSet/>
      <dgm:spPr/>
      <dgm:t>
        <a:bodyPr/>
        <a:lstStyle/>
        <a:p>
          <a:endParaRPr lang="en-US"/>
        </a:p>
      </dgm:t>
    </dgm:pt>
    <dgm:pt modelId="{C5647624-BD91-405F-8E0D-4510C8B337AF}" type="sibTrans" cxnId="{464A385C-29E5-43CD-94DE-D7DD308846FA}">
      <dgm:prSet/>
      <dgm:spPr/>
      <dgm:t>
        <a:bodyPr/>
        <a:lstStyle/>
        <a:p>
          <a:endParaRPr lang="en-US"/>
        </a:p>
      </dgm:t>
    </dgm:pt>
    <dgm:pt modelId="{F1C94C13-51E4-4BE7-8B02-FEF7C5E721FA}">
      <dgm:prSet phldrT="[Text]" custT="1"/>
      <dgm:spPr/>
      <dgm:t>
        <a:bodyPr/>
        <a:lstStyle/>
        <a:p>
          <a:r>
            <a:rPr lang="en-US" sz="1800" b="1" dirty="0"/>
            <a:t>Less Volume, </a:t>
          </a:r>
          <a:r>
            <a:rPr lang="en-US" sz="1800" b="1" u="sng" dirty="0"/>
            <a:t>very</a:t>
          </a:r>
          <a:r>
            <a:rPr lang="en-US" sz="1800" b="1" dirty="0"/>
            <a:t> small displacement</a:t>
          </a:r>
        </a:p>
      </dgm:t>
    </dgm:pt>
    <dgm:pt modelId="{90A6A57B-1B0C-444F-805C-3D01A7005562}" type="parTrans" cxnId="{B31F942B-D12C-4E23-A35D-356E78A5D4D4}">
      <dgm:prSet/>
      <dgm:spPr/>
      <dgm:t>
        <a:bodyPr/>
        <a:lstStyle/>
        <a:p>
          <a:endParaRPr lang="en-US"/>
        </a:p>
      </dgm:t>
    </dgm:pt>
    <dgm:pt modelId="{0CB49BE8-35F5-4668-A616-2315FE6A201A}" type="sibTrans" cxnId="{B31F942B-D12C-4E23-A35D-356E78A5D4D4}">
      <dgm:prSet/>
      <dgm:spPr/>
      <dgm:t>
        <a:bodyPr/>
        <a:lstStyle/>
        <a:p>
          <a:endParaRPr lang="en-US"/>
        </a:p>
      </dgm:t>
    </dgm:pt>
    <dgm:pt modelId="{45EB3FCA-2844-4452-9C49-58704203E18F}">
      <dgm:prSet phldrT="[Text]" custT="1"/>
      <dgm:spPr>
        <a:solidFill>
          <a:schemeClr val="accent2"/>
        </a:solidFill>
      </dgm:spPr>
      <dgm:t>
        <a:bodyPr/>
        <a:lstStyle/>
        <a:p>
          <a:r>
            <a:rPr lang="en-US" sz="2800" b="1" dirty="0">
              <a:solidFill>
                <a:schemeClr val="tx1"/>
              </a:solidFill>
            </a:rPr>
            <a:t>Pressure Sensing Element</a:t>
          </a:r>
        </a:p>
      </dgm:t>
    </dgm:pt>
    <dgm:pt modelId="{AC5E680D-5BB5-4A63-B98B-BCF7D51A12A5}" type="parTrans" cxnId="{234C3DC9-9F0A-4054-B7F3-028E96EB558B}">
      <dgm:prSet/>
      <dgm:spPr/>
      <dgm:t>
        <a:bodyPr/>
        <a:lstStyle/>
        <a:p>
          <a:endParaRPr lang="en-US"/>
        </a:p>
      </dgm:t>
    </dgm:pt>
    <dgm:pt modelId="{B4C28775-F393-44C3-B192-04048C366A3C}" type="sibTrans" cxnId="{234C3DC9-9F0A-4054-B7F3-028E96EB558B}">
      <dgm:prSet/>
      <dgm:spPr/>
      <dgm:t>
        <a:bodyPr/>
        <a:lstStyle/>
        <a:p>
          <a:endParaRPr lang="en-US"/>
        </a:p>
      </dgm:t>
    </dgm:pt>
    <dgm:pt modelId="{1FBA068D-CD3D-41AE-B5C0-806FE3A86CE8}">
      <dgm:prSet phldrT="[Text]" custT="1"/>
      <dgm:spPr/>
      <dgm:t>
        <a:bodyPr/>
        <a:lstStyle/>
        <a:p>
          <a:r>
            <a:rPr lang="en-US" sz="1800" b="1" dirty="0"/>
            <a:t>Diaphragm with range spring</a:t>
          </a:r>
        </a:p>
      </dgm:t>
    </dgm:pt>
    <dgm:pt modelId="{E69FB0C5-7032-453B-A68A-BDB72FFBDD39}" type="parTrans" cxnId="{966CAE39-E6E4-4596-9FCC-C154202A24DF}">
      <dgm:prSet/>
      <dgm:spPr/>
      <dgm:t>
        <a:bodyPr/>
        <a:lstStyle/>
        <a:p>
          <a:endParaRPr lang="en-US"/>
        </a:p>
      </dgm:t>
    </dgm:pt>
    <dgm:pt modelId="{BA332C06-7E09-4C31-A7D3-B79602EECDEC}" type="sibTrans" cxnId="{966CAE39-E6E4-4596-9FCC-C154202A24DF}">
      <dgm:prSet/>
      <dgm:spPr/>
      <dgm:t>
        <a:bodyPr/>
        <a:lstStyle/>
        <a:p>
          <a:endParaRPr lang="en-US"/>
        </a:p>
      </dgm:t>
    </dgm:pt>
    <dgm:pt modelId="{3752F1E4-1214-4612-A0AE-38B7AF175112}">
      <dgm:prSet phldrT="[Text]" custT="1"/>
      <dgm:spPr/>
      <dgm:t>
        <a:bodyPr/>
        <a:lstStyle/>
        <a:p>
          <a:r>
            <a:rPr lang="en-US" sz="1800" b="1" dirty="0"/>
            <a:t>Capacitive differential pressure sensor</a:t>
          </a:r>
        </a:p>
      </dgm:t>
    </dgm:pt>
    <dgm:pt modelId="{05AD4EA8-4AB8-4D9D-AB95-20EA6440D0FD}" type="parTrans" cxnId="{F801661B-A7B3-4103-8C86-90A545D1D96B}">
      <dgm:prSet/>
      <dgm:spPr/>
      <dgm:t>
        <a:bodyPr/>
        <a:lstStyle/>
        <a:p>
          <a:endParaRPr lang="en-US"/>
        </a:p>
      </dgm:t>
    </dgm:pt>
    <dgm:pt modelId="{356185B9-F78F-4A66-B35F-6FEE2B26DC0E}" type="sibTrans" cxnId="{F801661B-A7B3-4103-8C86-90A545D1D96B}">
      <dgm:prSet/>
      <dgm:spPr/>
      <dgm:t>
        <a:bodyPr/>
        <a:lstStyle/>
        <a:p>
          <a:endParaRPr lang="en-US"/>
        </a:p>
      </dgm:t>
    </dgm:pt>
    <dgm:pt modelId="{C6767FD4-8584-4670-AE73-5FC918536D37}">
      <dgm:prSet phldrT="[Text]" custT="1"/>
      <dgm:spPr>
        <a:solidFill>
          <a:schemeClr val="accent2"/>
        </a:solidFill>
      </dgm:spPr>
      <dgm:t>
        <a:bodyPr/>
        <a:lstStyle/>
        <a:p>
          <a:r>
            <a:rPr lang="en-US" sz="2800" b="1" dirty="0">
              <a:solidFill>
                <a:schemeClr val="tx1"/>
              </a:solidFill>
            </a:rPr>
            <a:t>Indicator</a:t>
          </a:r>
        </a:p>
      </dgm:t>
    </dgm:pt>
    <dgm:pt modelId="{97C1F7F5-1BA8-4705-BA53-D63D82B201EF}" type="parTrans" cxnId="{ACC78FA9-539D-4F34-941D-0F2C955AB90E}">
      <dgm:prSet/>
      <dgm:spPr/>
      <dgm:t>
        <a:bodyPr/>
        <a:lstStyle/>
        <a:p>
          <a:endParaRPr lang="en-US"/>
        </a:p>
      </dgm:t>
    </dgm:pt>
    <dgm:pt modelId="{E771B2A6-14AB-4832-A7D8-3E3F95D72FC4}" type="sibTrans" cxnId="{ACC78FA9-539D-4F34-941D-0F2C955AB90E}">
      <dgm:prSet/>
      <dgm:spPr/>
      <dgm:t>
        <a:bodyPr/>
        <a:lstStyle/>
        <a:p>
          <a:endParaRPr lang="en-US"/>
        </a:p>
      </dgm:t>
    </dgm:pt>
    <dgm:pt modelId="{774713EA-D426-4F4B-9444-F5982AACB8C3}">
      <dgm:prSet phldrT="[Text]" custT="1"/>
      <dgm:spPr/>
      <dgm:t>
        <a:bodyPr/>
        <a:lstStyle/>
        <a:p>
          <a:r>
            <a:rPr lang="en-US" sz="1800" b="1" dirty="0"/>
            <a:t>Diaphragm displacement combined with magnetic coupling to a dial pointer</a:t>
          </a:r>
        </a:p>
      </dgm:t>
    </dgm:pt>
    <dgm:pt modelId="{CA8F3C46-6080-4635-8144-4EF3677F3623}" type="parTrans" cxnId="{E72E10D1-1664-47BB-883D-B3AADDC90269}">
      <dgm:prSet/>
      <dgm:spPr/>
      <dgm:t>
        <a:bodyPr/>
        <a:lstStyle/>
        <a:p>
          <a:endParaRPr lang="en-US"/>
        </a:p>
      </dgm:t>
    </dgm:pt>
    <dgm:pt modelId="{78885234-FBA7-498A-AE74-1C852F9B8BFC}" type="sibTrans" cxnId="{E72E10D1-1664-47BB-883D-B3AADDC90269}">
      <dgm:prSet/>
      <dgm:spPr/>
      <dgm:t>
        <a:bodyPr/>
        <a:lstStyle/>
        <a:p>
          <a:endParaRPr lang="en-US"/>
        </a:p>
      </dgm:t>
    </dgm:pt>
    <dgm:pt modelId="{9E56418A-2099-4F29-9984-ADD3956BDD0F}">
      <dgm:prSet phldrT="[Text]" custT="1"/>
      <dgm:spPr/>
      <dgm:t>
        <a:bodyPr/>
        <a:lstStyle/>
        <a:p>
          <a:r>
            <a:rPr lang="en-US" sz="1800" b="1" dirty="0"/>
            <a:t>Capacitive sensor to a digital value for display on an electronic device</a:t>
          </a:r>
        </a:p>
      </dgm:t>
    </dgm:pt>
    <dgm:pt modelId="{571C833A-CA7C-4CED-A0EA-9C67C0B0AD54}" type="parTrans" cxnId="{B3EA81B8-88CD-4D7F-BAC5-4FBEBD53FCF5}">
      <dgm:prSet/>
      <dgm:spPr/>
      <dgm:t>
        <a:bodyPr/>
        <a:lstStyle/>
        <a:p>
          <a:endParaRPr lang="en-US"/>
        </a:p>
      </dgm:t>
    </dgm:pt>
    <dgm:pt modelId="{CF64B41B-9F73-4871-8EFA-31F62C27EDA4}" type="sibTrans" cxnId="{B3EA81B8-88CD-4D7F-BAC5-4FBEBD53FCF5}">
      <dgm:prSet/>
      <dgm:spPr/>
      <dgm:t>
        <a:bodyPr/>
        <a:lstStyle/>
        <a:p>
          <a:endParaRPr lang="en-US"/>
        </a:p>
      </dgm:t>
    </dgm:pt>
    <dgm:pt modelId="{34EFEE35-EBD9-4417-A411-63EB9CDFDE83}" type="pres">
      <dgm:prSet presAssocID="{9E626F93-9EE0-441E-8D19-E8E9546EE8BE}" presName="diagram" presStyleCnt="0">
        <dgm:presLayoutVars>
          <dgm:chPref val="1"/>
          <dgm:dir/>
          <dgm:animOne val="branch"/>
          <dgm:animLvl val="lvl"/>
          <dgm:resizeHandles/>
        </dgm:presLayoutVars>
      </dgm:prSet>
      <dgm:spPr/>
    </dgm:pt>
    <dgm:pt modelId="{3D2BF0DA-A2F3-47F5-89CB-B5B26E462FB6}" type="pres">
      <dgm:prSet presAssocID="{8297B418-AA78-4244-A46E-436DF63A7CA5}" presName="root" presStyleCnt="0"/>
      <dgm:spPr/>
    </dgm:pt>
    <dgm:pt modelId="{A5948C61-AF39-4D8E-AAF7-730FC3EDA33D}" type="pres">
      <dgm:prSet presAssocID="{8297B418-AA78-4244-A46E-436DF63A7CA5}" presName="rootComposite" presStyleCnt="0"/>
      <dgm:spPr/>
    </dgm:pt>
    <dgm:pt modelId="{E5215885-BA97-467D-BCEA-2BD3FF2E8588}" type="pres">
      <dgm:prSet presAssocID="{8297B418-AA78-4244-A46E-436DF63A7CA5}" presName="rootText" presStyleLbl="node1" presStyleIdx="0" presStyleCnt="3"/>
      <dgm:spPr/>
    </dgm:pt>
    <dgm:pt modelId="{065FD792-70AF-4982-A678-8DAF35804CE9}" type="pres">
      <dgm:prSet presAssocID="{8297B418-AA78-4244-A46E-436DF63A7CA5}" presName="rootConnector" presStyleLbl="node1" presStyleIdx="0" presStyleCnt="3"/>
      <dgm:spPr/>
    </dgm:pt>
    <dgm:pt modelId="{DD7347B1-5396-4D54-8115-B42502407BDF}" type="pres">
      <dgm:prSet presAssocID="{8297B418-AA78-4244-A46E-436DF63A7CA5}" presName="childShape" presStyleCnt="0"/>
      <dgm:spPr/>
    </dgm:pt>
    <dgm:pt modelId="{3E5CC5F5-EF02-4905-AE4A-1EFE9C4E2FFA}" type="pres">
      <dgm:prSet presAssocID="{DDAF3A1C-66E4-4E03-A661-FBBBBDBC5758}" presName="Name13" presStyleLbl="parChTrans1D2" presStyleIdx="0" presStyleCnt="6"/>
      <dgm:spPr/>
    </dgm:pt>
    <dgm:pt modelId="{5A0026F2-0DEE-41A5-820B-EAD4CDDBD588}" type="pres">
      <dgm:prSet presAssocID="{471146C7-EE73-4287-ADE5-DDAF8600A539}" presName="childText" presStyleLbl="bgAcc1" presStyleIdx="0" presStyleCnt="6">
        <dgm:presLayoutVars>
          <dgm:bulletEnabled val="1"/>
        </dgm:presLayoutVars>
      </dgm:prSet>
      <dgm:spPr/>
    </dgm:pt>
    <dgm:pt modelId="{6A426227-49CD-40F3-8D98-29A23A7EB181}" type="pres">
      <dgm:prSet presAssocID="{90A6A57B-1B0C-444F-805C-3D01A7005562}" presName="Name13" presStyleLbl="parChTrans1D2" presStyleIdx="1" presStyleCnt="6"/>
      <dgm:spPr/>
    </dgm:pt>
    <dgm:pt modelId="{F39E2804-7AFD-4B16-97F4-72620580FC7B}" type="pres">
      <dgm:prSet presAssocID="{F1C94C13-51E4-4BE7-8B02-FEF7C5E721FA}" presName="childText" presStyleLbl="bgAcc1" presStyleIdx="1" presStyleCnt="6">
        <dgm:presLayoutVars>
          <dgm:bulletEnabled val="1"/>
        </dgm:presLayoutVars>
      </dgm:prSet>
      <dgm:spPr/>
    </dgm:pt>
    <dgm:pt modelId="{9BDD7481-0A39-4BD0-97A0-11BBF2AAA6E1}" type="pres">
      <dgm:prSet presAssocID="{45EB3FCA-2844-4452-9C49-58704203E18F}" presName="root" presStyleCnt="0"/>
      <dgm:spPr/>
    </dgm:pt>
    <dgm:pt modelId="{4C71B9C2-CFB5-4733-BC17-8684D5B4B69C}" type="pres">
      <dgm:prSet presAssocID="{45EB3FCA-2844-4452-9C49-58704203E18F}" presName="rootComposite" presStyleCnt="0"/>
      <dgm:spPr/>
    </dgm:pt>
    <dgm:pt modelId="{2BD863DD-5E61-4BBA-9D69-35E7F0CEAB16}" type="pres">
      <dgm:prSet presAssocID="{45EB3FCA-2844-4452-9C49-58704203E18F}" presName="rootText" presStyleLbl="node1" presStyleIdx="1" presStyleCnt="3"/>
      <dgm:spPr/>
    </dgm:pt>
    <dgm:pt modelId="{F208E34A-8059-42E7-BC24-71B01217F7F8}" type="pres">
      <dgm:prSet presAssocID="{45EB3FCA-2844-4452-9C49-58704203E18F}" presName="rootConnector" presStyleLbl="node1" presStyleIdx="1" presStyleCnt="3"/>
      <dgm:spPr/>
    </dgm:pt>
    <dgm:pt modelId="{A9F60951-BB6B-47BB-83A7-341FCF74E382}" type="pres">
      <dgm:prSet presAssocID="{45EB3FCA-2844-4452-9C49-58704203E18F}" presName="childShape" presStyleCnt="0"/>
      <dgm:spPr/>
    </dgm:pt>
    <dgm:pt modelId="{585E3CA0-2BCC-4583-A258-6E1BCEACF4ED}" type="pres">
      <dgm:prSet presAssocID="{E69FB0C5-7032-453B-A68A-BDB72FFBDD39}" presName="Name13" presStyleLbl="parChTrans1D2" presStyleIdx="2" presStyleCnt="6"/>
      <dgm:spPr/>
    </dgm:pt>
    <dgm:pt modelId="{9E642A3C-F359-4C60-879B-2A8BE78312FD}" type="pres">
      <dgm:prSet presAssocID="{1FBA068D-CD3D-41AE-B5C0-806FE3A86CE8}" presName="childText" presStyleLbl="bgAcc1" presStyleIdx="2" presStyleCnt="6">
        <dgm:presLayoutVars>
          <dgm:bulletEnabled val="1"/>
        </dgm:presLayoutVars>
      </dgm:prSet>
      <dgm:spPr/>
    </dgm:pt>
    <dgm:pt modelId="{3EA7B559-D091-4158-9E43-555C0998A73A}" type="pres">
      <dgm:prSet presAssocID="{05AD4EA8-4AB8-4D9D-AB95-20EA6440D0FD}" presName="Name13" presStyleLbl="parChTrans1D2" presStyleIdx="3" presStyleCnt="6"/>
      <dgm:spPr/>
    </dgm:pt>
    <dgm:pt modelId="{92AF3649-EFA5-4956-A262-82B7A3CD65E3}" type="pres">
      <dgm:prSet presAssocID="{3752F1E4-1214-4612-A0AE-38B7AF175112}" presName="childText" presStyleLbl="bgAcc1" presStyleIdx="3" presStyleCnt="6">
        <dgm:presLayoutVars>
          <dgm:bulletEnabled val="1"/>
        </dgm:presLayoutVars>
      </dgm:prSet>
      <dgm:spPr/>
    </dgm:pt>
    <dgm:pt modelId="{EF486408-85C1-425D-AC50-5E8A32BF2E43}" type="pres">
      <dgm:prSet presAssocID="{C6767FD4-8584-4670-AE73-5FC918536D37}" presName="root" presStyleCnt="0"/>
      <dgm:spPr/>
    </dgm:pt>
    <dgm:pt modelId="{E2256B73-0527-4E59-8E09-7AFB88562D9E}" type="pres">
      <dgm:prSet presAssocID="{C6767FD4-8584-4670-AE73-5FC918536D37}" presName="rootComposite" presStyleCnt="0"/>
      <dgm:spPr/>
    </dgm:pt>
    <dgm:pt modelId="{6B7F48AD-908D-4835-8B61-54A05F816E79}" type="pres">
      <dgm:prSet presAssocID="{C6767FD4-8584-4670-AE73-5FC918536D37}" presName="rootText" presStyleLbl="node1" presStyleIdx="2" presStyleCnt="3"/>
      <dgm:spPr/>
    </dgm:pt>
    <dgm:pt modelId="{C56A84CF-BFBD-42CC-B236-4021716A9C4D}" type="pres">
      <dgm:prSet presAssocID="{C6767FD4-8584-4670-AE73-5FC918536D37}" presName="rootConnector" presStyleLbl="node1" presStyleIdx="2" presStyleCnt="3"/>
      <dgm:spPr/>
    </dgm:pt>
    <dgm:pt modelId="{D15B5394-F802-4389-9558-5D8F918F9605}" type="pres">
      <dgm:prSet presAssocID="{C6767FD4-8584-4670-AE73-5FC918536D37}" presName="childShape" presStyleCnt="0"/>
      <dgm:spPr/>
    </dgm:pt>
    <dgm:pt modelId="{CF04177B-93CE-4D97-8BFF-207F868454B4}" type="pres">
      <dgm:prSet presAssocID="{CA8F3C46-6080-4635-8144-4EF3677F3623}" presName="Name13" presStyleLbl="parChTrans1D2" presStyleIdx="4" presStyleCnt="6"/>
      <dgm:spPr/>
    </dgm:pt>
    <dgm:pt modelId="{8B1E4561-2A52-46F3-95EA-1B0A6E1C1CF7}" type="pres">
      <dgm:prSet presAssocID="{774713EA-D426-4F4B-9444-F5982AACB8C3}" presName="childText" presStyleLbl="bgAcc1" presStyleIdx="4" presStyleCnt="6">
        <dgm:presLayoutVars>
          <dgm:bulletEnabled val="1"/>
        </dgm:presLayoutVars>
      </dgm:prSet>
      <dgm:spPr/>
    </dgm:pt>
    <dgm:pt modelId="{FC63CE90-A4FD-418B-BE9E-041B6EB038FC}" type="pres">
      <dgm:prSet presAssocID="{571C833A-CA7C-4CED-A0EA-9C67C0B0AD54}" presName="Name13" presStyleLbl="parChTrans1D2" presStyleIdx="5" presStyleCnt="6"/>
      <dgm:spPr/>
    </dgm:pt>
    <dgm:pt modelId="{C2C00D3F-4753-4D08-BED9-A8BDCD214C5B}" type="pres">
      <dgm:prSet presAssocID="{9E56418A-2099-4F29-9984-ADD3956BDD0F}" presName="childText" presStyleLbl="bgAcc1" presStyleIdx="5" presStyleCnt="6">
        <dgm:presLayoutVars>
          <dgm:bulletEnabled val="1"/>
        </dgm:presLayoutVars>
      </dgm:prSet>
      <dgm:spPr/>
    </dgm:pt>
  </dgm:ptLst>
  <dgm:cxnLst>
    <dgm:cxn modelId="{B2B55D16-6AE3-43BA-BC7F-DD821988ED73}" type="presOf" srcId="{3752F1E4-1214-4612-A0AE-38B7AF175112}" destId="{92AF3649-EFA5-4956-A262-82B7A3CD65E3}" srcOrd="0" destOrd="0" presId="urn:microsoft.com/office/officeart/2005/8/layout/hierarchy3"/>
    <dgm:cxn modelId="{F801661B-A7B3-4103-8C86-90A545D1D96B}" srcId="{45EB3FCA-2844-4452-9C49-58704203E18F}" destId="{3752F1E4-1214-4612-A0AE-38B7AF175112}" srcOrd="1" destOrd="0" parTransId="{05AD4EA8-4AB8-4D9D-AB95-20EA6440D0FD}" sibTransId="{356185B9-F78F-4A66-B35F-6FEE2B26DC0E}"/>
    <dgm:cxn modelId="{C6FB971F-8AA0-479B-9F0B-943231BEE8C5}" type="presOf" srcId="{8297B418-AA78-4244-A46E-436DF63A7CA5}" destId="{065FD792-70AF-4982-A678-8DAF35804CE9}" srcOrd="1" destOrd="0" presId="urn:microsoft.com/office/officeart/2005/8/layout/hierarchy3"/>
    <dgm:cxn modelId="{B31F942B-D12C-4E23-A35D-356E78A5D4D4}" srcId="{8297B418-AA78-4244-A46E-436DF63A7CA5}" destId="{F1C94C13-51E4-4BE7-8B02-FEF7C5E721FA}" srcOrd="1" destOrd="0" parTransId="{90A6A57B-1B0C-444F-805C-3D01A7005562}" sibTransId="{0CB49BE8-35F5-4668-A616-2315FE6A201A}"/>
    <dgm:cxn modelId="{966CAE39-E6E4-4596-9FCC-C154202A24DF}" srcId="{45EB3FCA-2844-4452-9C49-58704203E18F}" destId="{1FBA068D-CD3D-41AE-B5C0-806FE3A86CE8}" srcOrd="0" destOrd="0" parTransId="{E69FB0C5-7032-453B-A68A-BDB72FFBDD39}" sibTransId="{BA332C06-7E09-4C31-A7D3-B79602EECDEC}"/>
    <dgm:cxn modelId="{9D9D325B-1ED1-448C-97CD-6877C59277ED}" type="presOf" srcId="{45EB3FCA-2844-4452-9C49-58704203E18F}" destId="{2BD863DD-5E61-4BBA-9D69-35E7F0CEAB16}" srcOrd="0" destOrd="0" presId="urn:microsoft.com/office/officeart/2005/8/layout/hierarchy3"/>
    <dgm:cxn modelId="{464A385C-29E5-43CD-94DE-D7DD308846FA}" srcId="{8297B418-AA78-4244-A46E-436DF63A7CA5}" destId="{471146C7-EE73-4287-ADE5-DDAF8600A539}" srcOrd="0" destOrd="0" parTransId="{DDAF3A1C-66E4-4E03-A661-FBBBBDBC5758}" sibTransId="{C5647624-BD91-405F-8E0D-4510C8B337AF}"/>
    <dgm:cxn modelId="{52EA0441-A123-42F9-8207-AB2B79322D76}" type="presOf" srcId="{1FBA068D-CD3D-41AE-B5C0-806FE3A86CE8}" destId="{9E642A3C-F359-4C60-879B-2A8BE78312FD}" srcOrd="0" destOrd="0" presId="urn:microsoft.com/office/officeart/2005/8/layout/hierarchy3"/>
    <dgm:cxn modelId="{2367AE46-7849-418C-9897-6EC6F8410EBC}" type="presOf" srcId="{05AD4EA8-4AB8-4D9D-AB95-20EA6440D0FD}" destId="{3EA7B559-D091-4158-9E43-555C0998A73A}" srcOrd="0" destOrd="0" presId="urn:microsoft.com/office/officeart/2005/8/layout/hierarchy3"/>
    <dgm:cxn modelId="{965AE84B-9458-4C4A-AE4A-C97C9E910571}" type="presOf" srcId="{DDAF3A1C-66E4-4E03-A661-FBBBBDBC5758}" destId="{3E5CC5F5-EF02-4905-AE4A-1EFE9C4E2FFA}" srcOrd="0" destOrd="0" presId="urn:microsoft.com/office/officeart/2005/8/layout/hierarchy3"/>
    <dgm:cxn modelId="{548A346D-5DAB-4635-84C9-FD966EA0AA52}" type="presOf" srcId="{F1C94C13-51E4-4BE7-8B02-FEF7C5E721FA}" destId="{F39E2804-7AFD-4B16-97F4-72620580FC7B}" srcOrd="0" destOrd="0" presId="urn:microsoft.com/office/officeart/2005/8/layout/hierarchy3"/>
    <dgm:cxn modelId="{AB603850-6746-488F-845F-275D1E4E7459}" type="presOf" srcId="{CA8F3C46-6080-4635-8144-4EF3677F3623}" destId="{CF04177B-93CE-4D97-8BFF-207F868454B4}" srcOrd="0" destOrd="0" presId="urn:microsoft.com/office/officeart/2005/8/layout/hierarchy3"/>
    <dgm:cxn modelId="{62002F71-3382-4C57-905E-5F0BBE159CC7}" type="presOf" srcId="{571C833A-CA7C-4CED-A0EA-9C67C0B0AD54}" destId="{FC63CE90-A4FD-418B-BE9E-041B6EB038FC}" srcOrd="0" destOrd="0" presId="urn:microsoft.com/office/officeart/2005/8/layout/hierarchy3"/>
    <dgm:cxn modelId="{D257EE7F-E937-45FA-B875-8728ECF5E95F}" srcId="{9E626F93-9EE0-441E-8D19-E8E9546EE8BE}" destId="{8297B418-AA78-4244-A46E-436DF63A7CA5}" srcOrd="0" destOrd="0" parTransId="{EB0EF154-40EE-4B3A-842E-E5349A11B297}" sibTransId="{46E5B57E-C0D4-4183-8154-5AC461048DB3}"/>
    <dgm:cxn modelId="{DC290B88-49E7-4697-9552-DC1143F108F0}" type="presOf" srcId="{C6767FD4-8584-4670-AE73-5FC918536D37}" destId="{6B7F48AD-908D-4835-8B61-54A05F816E79}" srcOrd="0" destOrd="0" presId="urn:microsoft.com/office/officeart/2005/8/layout/hierarchy3"/>
    <dgm:cxn modelId="{0DC1698E-8084-46BC-8613-84918A7B414C}" type="presOf" srcId="{471146C7-EE73-4287-ADE5-DDAF8600A539}" destId="{5A0026F2-0DEE-41A5-820B-EAD4CDDBD588}" srcOrd="0" destOrd="0" presId="urn:microsoft.com/office/officeart/2005/8/layout/hierarchy3"/>
    <dgm:cxn modelId="{FE7D1F9A-4E82-4CAD-991F-531908C858F4}" type="presOf" srcId="{90A6A57B-1B0C-444F-805C-3D01A7005562}" destId="{6A426227-49CD-40F3-8D98-29A23A7EB181}" srcOrd="0" destOrd="0" presId="urn:microsoft.com/office/officeart/2005/8/layout/hierarchy3"/>
    <dgm:cxn modelId="{DC6C939F-7F20-4C6E-B957-427226208331}" type="presOf" srcId="{9E626F93-9EE0-441E-8D19-E8E9546EE8BE}" destId="{34EFEE35-EBD9-4417-A411-63EB9CDFDE83}" srcOrd="0" destOrd="0" presId="urn:microsoft.com/office/officeart/2005/8/layout/hierarchy3"/>
    <dgm:cxn modelId="{6D0519A0-9D4B-4BB5-9FA6-9CE6C28B5AD5}" type="presOf" srcId="{E69FB0C5-7032-453B-A68A-BDB72FFBDD39}" destId="{585E3CA0-2BCC-4583-A258-6E1BCEACF4ED}" srcOrd="0" destOrd="0" presId="urn:microsoft.com/office/officeart/2005/8/layout/hierarchy3"/>
    <dgm:cxn modelId="{ACC78FA9-539D-4F34-941D-0F2C955AB90E}" srcId="{9E626F93-9EE0-441E-8D19-E8E9546EE8BE}" destId="{C6767FD4-8584-4670-AE73-5FC918536D37}" srcOrd="2" destOrd="0" parTransId="{97C1F7F5-1BA8-4705-BA53-D63D82B201EF}" sibTransId="{E771B2A6-14AB-4832-A7D8-3E3F95D72FC4}"/>
    <dgm:cxn modelId="{B3EA81B8-88CD-4D7F-BAC5-4FBEBD53FCF5}" srcId="{C6767FD4-8584-4670-AE73-5FC918536D37}" destId="{9E56418A-2099-4F29-9984-ADD3956BDD0F}" srcOrd="1" destOrd="0" parTransId="{571C833A-CA7C-4CED-A0EA-9C67C0B0AD54}" sibTransId="{CF64B41B-9F73-4871-8EFA-31F62C27EDA4}"/>
    <dgm:cxn modelId="{234C3DC9-9F0A-4054-B7F3-028E96EB558B}" srcId="{9E626F93-9EE0-441E-8D19-E8E9546EE8BE}" destId="{45EB3FCA-2844-4452-9C49-58704203E18F}" srcOrd="1" destOrd="0" parTransId="{AC5E680D-5BB5-4A63-B98B-BCF7D51A12A5}" sibTransId="{B4C28775-F393-44C3-B192-04048C366A3C}"/>
    <dgm:cxn modelId="{E72E10D1-1664-47BB-883D-B3AADDC90269}" srcId="{C6767FD4-8584-4670-AE73-5FC918536D37}" destId="{774713EA-D426-4F4B-9444-F5982AACB8C3}" srcOrd="0" destOrd="0" parTransId="{CA8F3C46-6080-4635-8144-4EF3677F3623}" sibTransId="{78885234-FBA7-498A-AE74-1C852F9B8BFC}"/>
    <dgm:cxn modelId="{A52ED4D7-A10A-4B81-A627-39299357380E}" type="presOf" srcId="{45EB3FCA-2844-4452-9C49-58704203E18F}" destId="{F208E34A-8059-42E7-BC24-71B01217F7F8}" srcOrd="1" destOrd="0" presId="urn:microsoft.com/office/officeart/2005/8/layout/hierarchy3"/>
    <dgm:cxn modelId="{8314A8DB-99D0-4ADF-9820-F80951A93003}" type="presOf" srcId="{9E56418A-2099-4F29-9984-ADD3956BDD0F}" destId="{C2C00D3F-4753-4D08-BED9-A8BDCD214C5B}" srcOrd="0" destOrd="0" presId="urn:microsoft.com/office/officeart/2005/8/layout/hierarchy3"/>
    <dgm:cxn modelId="{D026C3DD-5107-475C-BC31-73C1F3C51990}" type="presOf" srcId="{774713EA-D426-4F4B-9444-F5982AACB8C3}" destId="{8B1E4561-2A52-46F3-95EA-1B0A6E1C1CF7}" srcOrd="0" destOrd="0" presId="urn:microsoft.com/office/officeart/2005/8/layout/hierarchy3"/>
    <dgm:cxn modelId="{8B8D6BE5-C876-4CDA-B702-D14AEED8CDF6}" type="presOf" srcId="{C6767FD4-8584-4670-AE73-5FC918536D37}" destId="{C56A84CF-BFBD-42CC-B236-4021716A9C4D}" srcOrd="1" destOrd="0" presId="urn:microsoft.com/office/officeart/2005/8/layout/hierarchy3"/>
    <dgm:cxn modelId="{C060C1F4-15A2-41F4-8D8C-E0FA73B63AEB}" type="presOf" srcId="{8297B418-AA78-4244-A46E-436DF63A7CA5}" destId="{E5215885-BA97-467D-BCEA-2BD3FF2E8588}" srcOrd="0" destOrd="0" presId="urn:microsoft.com/office/officeart/2005/8/layout/hierarchy3"/>
    <dgm:cxn modelId="{2D08465D-7C5A-4DE3-947A-21CAAE164014}" type="presParOf" srcId="{34EFEE35-EBD9-4417-A411-63EB9CDFDE83}" destId="{3D2BF0DA-A2F3-47F5-89CB-B5B26E462FB6}" srcOrd="0" destOrd="0" presId="urn:microsoft.com/office/officeart/2005/8/layout/hierarchy3"/>
    <dgm:cxn modelId="{F395D112-2629-4F5F-8436-591631206F94}" type="presParOf" srcId="{3D2BF0DA-A2F3-47F5-89CB-B5B26E462FB6}" destId="{A5948C61-AF39-4D8E-AAF7-730FC3EDA33D}" srcOrd="0" destOrd="0" presId="urn:microsoft.com/office/officeart/2005/8/layout/hierarchy3"/>
    <dgm:cxn modelId="{96C1C0F1-F6E4-4853-96C4-CA2C465165A7}" type="presParOf" srcId="{A5948C61-AF39-4D8E-AAF7-730FC3EDA33D}" destId="{E5215885-BA97-467D-BCEA-2BD3FF2E8588}" srcOrd="0" destOrd="0" presId="urn:microsoft.com/office/officeart/2005/8/layout/hierarchy3"/>
    <dgm:cxn modelId="{D1456F36-35F9-4076-A545-5011C837BECB}" type="presParOf" srcId="{A5948C61-AF39-4D8E-AAF7-730FC3EDA33D}" destId="{065FD792-70AF-4982-A678-8DAF35804CE9}" srcOrd="1" destOrd="0" presId="urn:microsoft.com/office/officeart/2005/8/layout/hierarchy3"/>
    <dgm:cxn modelId="{4BB1DB91-DF18-4B26-ACA3-DD5F9927772E}" type="presParOf" srcId="{3D2BF0DA-A2F3-47F5-89CB-B5B26E462FB6}" destId="{DD7347B1-5396-4D54-8115-B42502407BDF}" srcOrd="1" destOrd="0" presId="urn:microsoft.com/office/officeart/2005/8/layout/hierarchy3"/>
    <dgm:cxn modelId="{04AF28B7-169F-4A81-A376-E64647B393B1}" type="presParOf" srcId="{DD7347B1-5396-4D54-8115-B42502407BDF}" destId="{3E5CC5F5-EF02-4905-AE4A-1EFE9C4E2FFA}" srcOrd="0" destOrd="0" presId="urn:microsoft.com/office/officeart/2005/8/layout/hierarchy3"/>
    <dgm:cxn modelId="{500C19DF-04CC-4B56-AEF9-4AAC354310C2}" type="presParOf" srcId="{DD7347B1-5396-4D54-8115-B42502407BDF}" destId="{5A0026F2-0DEE-41A5-820B-EAD4CDDBD588}" srcOrd="1" destOrd="0" presId="urn:microsoft.com/office/officeart/2005/8/layout/hierarchy3"/>
    <dgm:cxn modelId="{50537094-0D15-42A7-A5D8-926029466264}" type="presParOf" srcId="{DD7347B1-5396-4D54-8115-B42502407BDF}" destId="{6A426227-49CD-40F3-8D98-29A23A7EB181}" srcOrd="2" destOrd="0" presId="urn:microsoft.com/office/officeart/2005/8/layout/hierarchy3"/>
    <dgm:cxn modelId="{816160A5-C1A8-4D15-BC3D-FE6F6AEB7C43}" type="presParOf" srcId="{DD7347B1-5396-4D54-8115-B42502407BDF}" destId="{F39E2804-7AFD-4B16-97F4-72620580FC7B}" srcOrd="3" destOrd="0" presId="urn:microsoft.com/office/officeart/2005/8/layout/hierarchy3"/>
    <dgm:cxn modelId="{4F04D8E2-D899-4EA4-9024-9F8F920EE0F6}" type="presParOf" srcId="{34EFEE35-EBD9-4417-A411-63EB9CDFDE83}" destId="{9BDD7481-0A39-4BD0-97A0-11BBF2AAA6E1}" srcOrd="1" destOrd="0" presId="urn:microsoft.com/office/officeart/2005/8/layout/hierarchy3"/>
    <dgm:cxn modelId="{84E6DCCA-AF2F-4F4B-8893-4957BD76C5A3}" type="presParOf" srcId="{9BDD7481-0A39-4BD0-97A0-11BBF2AAA6E1}" destId="{4C71B9C2-CFB5-4733-BC17-8684D5B4B69C}" srcOrd="0" destOrd="0" presId="urn:microsoft.com/office/officeart/2005/8/layout/hierarchy3"/>
    <dgm:cxn modelId="{2BAF6769-2191-4679-BB27-D1CE6A64491B}" type="presParOf" srcId="{4C71B9C2-CFB5-4733-BC17-8684D5B4B69C}" destId="{2BD863DD-5E61-4BBA-9D69-35E7F0CEAB16}" srcOrd="0" destOrd="0" presId="urn:microsoft.com/office/officeart/2005/8/layout/hierarchy3"/>
    <dgm:cxn modelId="{83E17440-84F9-4722-B3EE-94AD65B9737F}" type="presParOf" srcId="{4C71B9C2-CFB5-4733-BC17-8684D5B4B69C}" destId="{F208E34A-8059-42E7-BC24-71B01217F7F8}" srcOrd="1" destOrd="0" presId="urn:microsoft.com/office/officeart/2005/8/layout/hierarchy3"/>
    <dgm:cxn modelId="{619A9F81-9C8C-4296-B945-CC5094DD8973}" type="presParOf" srcId="{9BDD7481-0A39-4BD0-97A0-11BBF2AAA6E1}" destId="{A9F60951-BB6B-47BB-83A7-341FCF74E382}" srcOrd="1" destOrd="0" presId="urn:microsoft.com/office/officeart/2005/8/layout/hierarchy3"/>
    <dgm:cxn modelId="{1D8B87D7-5C66-4218-9334-91963E30DF31}" type="presParOf" srcId="{A9F60951-BB6B-47BB-83A7-341FCF74E382}" destId="{585E3CA0-2BCC-4583-A258-6E1BCEACF4ED}" srcOrd="0" destOrd="0" presId="urn:microsoft.com/office/officeart/2005/8/layout/hierarchy3"/>
    <dgm:cxn modelId="{31111A82-7710-4C10-AF4A-DCF3315E09B0}" type="presParOf" srcId="{A9F60951-BB6B-47BB-83A7-341FCF74E382}" destId="{9E642A3C-F359-4C60-879B-2A8BE78312FD}" srcOrd="1" destOrd="0" presId="urn:microsoft.com/office/officeart/2005/8/layout/hierarchy3"/>
    <dgm:cxn modelId="{994989ED-DCA1-4FF8-84AE-1FF42F877C77}" type="presParOf" srcId="{A9F60951-BB6B-47BB-83A7-341FCF74E382}" destId="{3EA7B559-D091-4158-9E43-555C0998A73A}" srcOrd="2" destOrd="0" presId="urn:microsoft.com/office/officeart/2005/8/layout/hierarchy3"/>
    <dgm:cxn modelId="{F1148427-B830-4EC2-98FA-FBFAC5582A30}" type="presParOf" srcId="{A9F60951-BB6B-47BB-83A7-341FCF74E382}" destId="{92AF3649-EFA5-4956-A262-82B7A3CD65E3}" srcOrd="3" destOrd="0" presId="urn:microsoft.com/office/officeart/2005/8/layout/hierarchy3"/>
    <dgm:cxn modelId="{8F2E7915-BB5F-4649-AC9D-8C2EEB39B401}" type="presParOf" srcId="{34EFEE35-EBD9-4417-A411-63EB9CDFDE83}" destId="{EF486408-85C1-425D-AC50-5E8A32BF2E43}" srcOrd="2" destOrd="0" presId="urn:microsoft.com/office/officeart/2005/8/layout/hierarchy3"/>
    <dgm:cxn modelId="{FD53DB49-06CD-4979-91E3-A7A460F1644E}" type="presParOf" srcId="{EF486408-85C1-425D-AC50-5E8A32BF2E43}" destId="{E2256B73-0527-4E59-8E09-7AFB88562D9E}" srcOrd="0" destOrd="0" presId="urn:microsoft.com/office/officeart/2005/8/layout/hierarchy3"/>
    <dgm:cxn modelId="{68170B6D-47DF-4729-B322-CED14D69B44A}" type="presParOf" srcId="{E2256B73-0527-4E59-8E09-7AFB88562D9E}" destId="{6B7F48AD-908D-4835-8B61-54A05F816E79}" srcOrd="0" destOrd="0" presId="urn:microsoft.com/office/officeart/2005/8/layout/hierarchy3"/>
    <dgm:cxn modelId="{08DA2306-AE13-468D-A924-EC82F7A4B7B7}" type="presParOf" srcId="{E2256B73-0527-4E59-8E09-7AFB88562D9E}" destId="{C56A84CF-BFBD-42CC-B236-4021716A9C4D}" srcOrd="1" destOrd="0" presId="urn:microsoft.com/office/officeart/2005/8/layout/hierarchy3"/>
    <dgm:cxn modelId="{8B7230F9-577E-4961-B0B5-227451DCC6F3}" type="presParOf" srcId="{EF486408-85C1-425D-AC50-5E8A32BF2E43}" destId="{D15B5394-F802-4389-9558-5D8F918F9605}" srcOrd="1" destOrd="0" presId="urn:microsoft.com/office/officeart/2005/8/layout/hierarchy3"/>
    <dgm:cxn modelId="{65133086-8422-4978-A4AD-60BDE02DE63C}" type="presParOf" srcId="{D15B5394-F802-4389-9558-5D8F918F9605}" destId="{CF04177B-93CE-4D97-8BFF-207F868454B4}" srcOrd="0" destOrd="0" presId="urn:microsoft.com/office/officeart/2005/8/layout/hierarchy3"/>
    <dgm:cxn modelId="{51596DA1-E963-4FE5-A821-4649F1032B8A}" type="presParOf" srcId="{D15B5394-F802-4389-9558-5D8F918F9605}" destId="{8B1E4561-2A52-46F3-95EA-1B0A6E1C1CF7}" srcOrd="1" destOrd="0" presId="urn:microsoft.com/office/officeart/2005/8/layout/hierarchy3"/>
    <dgm:cxn modelId="{EF59B06C-8CFE-438F-A76B-9633D7697860}" type="presParOf" srcId="{D15B5394-F802-4389-9558-5D8F918F9605}" destId="{FC63CE90-A4FD-418B-BE9E-041B6EB038FC}" srcOrd="2" destOrd="0" presId="urn:microsoft.com/office/officeart/2005/8/layout/hierarchy3"/>
    <dgm:cxn modelId="{96D11CF0-F470-45D2-95BD-70BEB0D98EDD}" type="presParOf" srcId="{D15B5394-F802-4389-9558-5D8F918F9605}" destId="{C2C00D3F-4753-4D08-BED9-A8BDCD214C5B}"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B944AD-417F-4679-87EF-10E22FC9E934}" type="doc">
      <dgm:prSet loTypeId="urn:microsoft.com/office/officeart/2005/8/layout/vList3" loCatId="picture" qsTypeId="urn:microsoft.com/office/officeart/2005/8/quickstyle/simple1" qsCatId="simple" csTypeId="urn:microsoft.com/office/officeart/2005/8/colors/accent1_2" csCatId="accent1" phldr="1"/>
      <dgm:spPr/>
    </dgm:pt>
    <dgm:pt modelId="{57877F40-68FA-4988-9A14-344E4708B37D}">
      <dgm:prSet phldrT="[Text]"/>
      <dgm:spPr/>
      <dgm:t>
        <a:bodyPr/>
        <a:lstStyle/>
        <a:p>
          <a:r>
            <a:rPr lang="en-US" dirty="0"/>
            <a:t>Purveyors</a:t>
          </a:r>
        </a:p>
      </dgm:t>
    </dgm:pt>
    <dgm:pt modelId="{74C760C8-0CD8-496A-B7D7-F70C97682907}" type="parTrans" cxnId="{85845F85-5429-4B37-B569-87224FD2DA55}">
      <dgm:prSet/>
      <dgm:spPr/>
      <dgm:t>
        <a:bodyPr/>
        <a:lstStyle/>
        <a:p>
          <a:endParaRPr lang="en-US"/>
        </a:p>
      </dgm:t>
    </dgm:pt>
    <dgm:pt modelId="{449059EC-E9E5-4132-BB42-60553FFAB9E9}" type="sibTrans" cxnId="{85845F85-5429-4B37-B569-87224FD2DA55}">
      <dgm:prSet/>
      <dgm:spPr/>
      <dgm:t>
        <a:bodyPr/>
        <a:lstStyle/>
        <a:p>
          <a:endParaRPr lang="en-US"/>
        </a:p>
      </dgm:t>
    </dgm:pt>
    <dgm:pt modelId="{DF0DD3AB-C20A-4BFA-A8D9-F38DBBEA3DB7}">
      <dgm:prSet phldrT="[Text]"/>
      <dgm:spPr/>
      <dgm:t>
        <a:bodyPr/>
        <a:lstStyle/>
        <a:p>
          <a:r>
            <a:rPr lang="en-US" dirty="0"/>
            <a:t>Tester</a:t>
          </a:r>
        </a:p>
      </dgm:t>
    </dgm:pt>
    <dgm:pt modelId="{81972E43-CB67-4689-8E23-C23350E4B492}" type="parTrans" cxnId="{AE6B3AEE-1E60-46EB-9890-47CC5855838E}">
      <dgm:prSet/>
      <dgm:spPr/>
      <dgm:t>
        <a:bodyPr/>
        <a:lstStyle/>
        <a:p>
          <a:endParaRPr lang="en-US"/>
        </a:p>
      </dgm:t>
    </dgm:pt>
    <dgm:pt modelId="{B6956E44-A4FB-46AF-875E-41E2625D7B5A}" type="sibTrans" cxnId="{AE6B3AEE-1E60-46EB-9890-47CC5855838E}">
      <dgm:prSet/>
      <dgm:spPr/>
      <dgm:t>
        <a:bodyPr/>
        <a:lstStyle/>
        <a:p>
          <a:endParaRPr lang="en-US"/>
        </a:p>
      </dgm:t>
    </dgm:pt>
    <dgm:pt modelId="{24CB0ACD-73FD-4CC8-BFDB-E8ABB39516F2}">
      <dgm:prSet phldrT="[Text]"/>
      <dgm:spPr/>
      <dgm:t>
        <a:bodyPr/>
        <a:lstStyle/>
        <a:p>
          <a:r>
            <a:rPr lang="en-US" dirty="0"/>
            <a:t>Device Owner</a:t>
          </a:r>
        </a:p>
      </dgm:t>
    </dgm:pt>
    <dgm:pt modelId="{E153E52E-FC24-4E4F-95FC-50331A96508A}" type="parTrans" cxnId="{679E2420-0F89-4E2C-82F9-48F743F393F1}">
      <dgm:prSet/>
      <dgm:spPr/>
      <dgm:t>
        <a:bodyPr/>
        <a:lstStyle/>
        <a:p>
          <a:endParaRPr lang="en-US"/>
        </a:p>
      </dgm:t>
    </dgm:pt>
    <dgm:pt modelId="{6A071D62-33D8-4D53-90D5-85C0C8A0B0BE}" type="sibTrans" cxnId="{679E2420-0F89-4E2C-82F9-48F743F393F1}">
      <dgm:prSet/>
      <dgm:spPr/>
      <dgm:t>
        <a:bodyPr/>
        <a:lstStyle/>
        <a:p>
          <a:endParaRPr lang="en-US"/>
        </a:p>
      </dgm:t>
    </dgm:pt>
    <dgm:pt modelId="{67E462B8-01C1-4603-ADB6-93BBB15DCC89}">
      <dgm:prSet phldrT="[Text]"/>
      <dgm:spPr/>
      <dgm:t>
        <a:bodyPr/>
        <a:lstStyle/>
        <a:p>
          <a:r>
            <a:rPr lang="en-US" dirty="0"/>
            <a:t>Testing Company</a:t>
          </a:r>
        </a:p>
      </dgm:t>
    </dgm:pt>
    <dgm:pt modelId="{CEDB15CA-32B3-4AAF-8437-BF89A1C936C4}" type="parTrans" cxnId="{464AD2A3-F222-4398-B859-5BD5869B51BB}">
      <dgm:prSet/>
      <dgm:spPr/>
      <dgm:t>
        <a:bodyPr/>
        <a:lstStyle/>
        <a:p>
          <a:endParaRPr lang="en-US"/>
        </a:p>
      </dgm:t>
    </dgm:pt>
    <dgm:pt modelId="{B620C81C-2B98-4AC6-8483-3052F81F1EF8}" type="sibTrans" cxnId="{464AD2A3-F222-4398-B859-5BD5869B51BB}">
      <dgm:prSet/>
      <dgm:spPr/>
      <dgm:t>
        <a:bodyPr/>
        <a:lstStyle/>
        <a:p>
          <a:endParaRPr lang="en-US"/>
        </a:p>
      </dgm:t>
    </dgm:pt>
    <dgm:pt modelId="{6206C3F4-43C0-4677-BDBF-35539BD1C261}" type="pres">
      <dgm:prSet presAssocID="{32B944AD-417F-4679-87EF-10E22FC9E934}" presName="linearFlow" presStyleCnt="0">
        <dgm:presLayoutVars>
          <dgm:dir/>
          <dgm:resizeHandles val="exact"/>
        </dgm:presLayoutVars>
      </dgm:prSet>
      <dgm:spPr/>
    </dgm:pt>
    <dgm:pt modelId="{26AE9D8C-B406-4C27-8BCB-69DC84EEE49D}" type="pres">
      <dgm:prSet presAssocID="{57877F40-68FA-4988-9A14-344E4708B37D}" presName="composite" presStyleCnt="0"/>
      <dgm:spPr/>
    </dgm:pt>
    <dgm:pt modelId="{D45379FE-F713-4386-9C0F-4EBD38A237A1}" type="pres">
      <dgm:prSet presAssocID="{57877F40-68FA-4988-9A14-344E4708B37D}" presName="imgShp" presStyleLbl="f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74E8B351-72D1-43ED-A479-6CCE48D404D8}" type="pres">
      <dgm:prSet presAssocID="{57877F40-68FA-4988-9A14-344E4708B37D}" presName="txShp" presStyleLbl="node1" presStyleIdx="0" presStyleCnt="4">
        <dgm:presLayoutVars>
          <dgm:bulletEnabled val="1"/>
        </dgm:presLayoutVars>
      </dgm:prSet>
      <dgm:spPr/>
    </dgm:pt>
    <dgm:pt modelId="{3848CA8E-467E-4E66-99B2-FDC487D55DBB}" type="pres">
      <dgm:prSet presAssocID="{449059EC-E9E5-4132-BB42-60553FFAB9E9}" presName="spacing" presStyleCnt="0"/>
      <dgm:spPr/>
    </dgm:pt>
    <dgm:pt modelId="{533B083F-2503-43CE-806C-EC51ABBF6BEF}" type="pres">
      <dgm:prSet presAssocID="{67E462B8-01C1-4603-ADB6-93BBB15DCC89}" presName="composite" presStyleCnt="0"/>
      <dgm:spPr/>
    </dgm:pt>
    <dgm:pt modelId="{9217C0DB-05F4-44A8-9193-07E859C3343C}" type="pres">
      <dgm:prSet presAssocID="{67E462B8-01C1-4603-ADB6-93BBB15DCC89}"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2445C22-D4AD-4679-8E02-D8FE00DBB715}" type="pres">
      <dgm:prSet presAssocID="{67E462B8-01C1-4603-ADB6-93BBB15DCC89}" presName="txShp" presStyleLbl="node1" presStyleIdx="1" presStyleCnt="4">
        <dgm:presLayoutVars>
          <dgm:bulletEnabled val="1"/>
        </dgm:presLayoutVars>
      </dgm:prSet>
      <dgm:spPr/>
    </dgm:pt>
    <dgm:pt modelId="{7E5013B1-A3D5-45FE-8D49-52E3140372B7}" type="pres">
      <dgm:prSet presAssocID="{B620C81C-2B98-4AC6-8483-3052F81F1EF8}" presName="spacing" presStyleCnt="0"/>
      <dgm:spPr/>
    </dgm:pt>
    <dgm:pt modelId="{82ADDEE6-C78F-4C16-9467-F9FFFF2A9DB2}" type="pres">
      <dgm:prSet presAssocID="{DF0DD3AB-C20A-4BFA-A8D9-F38DBBEA3DB7}" presName="composite" presStyleCnt="0"/>
      <dgm:spPr/>
    </dgm:pt>
    <dgm:pt modelId="{BEBBB0D3-1724-4804-A8DD-9AFFE9166D29}" type="pres">
      <dgm:prSet presAssocID="{DF0DD3AB-C20A-4BFA-A8D9-F38DBBEA3DB7}"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DCAC472B-884F-44FB-8248-9EC6B2425CCA}" type="pres">
      <dgm:prSet presAssocID="{DF0DD3AB-C20A-4BFA-A8D9-F38DBBEA3DB7}" presName="txShp" presStyleLbl="node1" presStyleIdx="2" presStyleCnt="4">
        <dgm:presLayoutVars>
          <dgm:bulletEnabled val="1"/>
        </dgm:presLayoutVars>
      </dgm:prSet>
      <dgm:spPr/>
    </dgm:pt>
    <dgm:pt modelId="{954B9772-18E9-403D-8BD5-1F861AE796D3}" type="pres">
      <dgm:prSet presAssocID="{B6956E44-A4FB-46AF-875E-41E2625D7B5A}" presName="spacing" presStyleCnt="0"/>
      <dgm:spPr/>
    </dgm:pt>
    <dgm:pt modelId="{F350885D-D54D-4FE7-A76B-05F438CABFF8}" type="pres">
      <dgm:prSet presAssocID="{24CB0ACD-73FD-4CC8-BFDB-E8ABB39516F2}" presName="composite" presStyleCnt="0"/>
      <dgm:spPr/>
    </dgm:pt>
    <dgm:pt modelId="{963B8BA3-0A0A-4036-8AFD-3E7BDBD5A1F0}" type="pres">
      <dgm:prSet presAssocID="{24CB0ACD-73FD-4CC8-BFDB-E8ABB39516F2}"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5F297F80-BC8D-4936-AABF-9F4E047C4E20}" type="pres">
      <dgm:prSet presAssocID="{24CB0ACD-73FD-4CC8-BFDB-E8ABB39516F2}" presName="txShp" presStyleLbl="node1" presStyleIdx="3" presStyleCnt="4">
        <dgm:presLayoutVars>
          <dgm:bulletEnabled val="1"/>
        </dgm:presLayoutVars>
      </dgm:prSet>
      <dgm:spPr/>
    </dgm:pt>
  </dgm:ptLst>
  <dgm:cxnLst>
    <dgm:cxn modelId="{2D3A7D07-88E3-4D13-8187-5F59C264A916}" type="presOf" srcId="{67E462B8-01C1-4603-ADB6-93BBB15DCC89}" destId="{C2445C22-D4AD-4679-8E02-D8FE00DBB715}" srcOrd="0" destOrd="0" presId="urn:microsoft.com/office/officeart/2005/8/layout/vList3"/>
    <dgm:cxn modelId="{679E2420-0F89-4E2C-82F9-48F743F393F1}" srcId="{32B944AD-417F-4679-87EF-10E22FC9E934}" destId="{24CB0ACD-73FD-4CC8-BFDB-E8ABB39516F2}" srcOrd="3" destOrd="0" parTransId="{E153E52E-FC24-4E4F-95FC-50331A96508A}" sibTransId="{6A071D62-33D8-4D53-90D5-85C0C8A0B0BE}"/>
    <dgm:cxn modelId="{8584D95A-883A-4D67-83CE-1851074AAEA3}" type="presOf" srcId="{DF0DD3AB-C20A-4BFA-A8D9-F38DBBEA3DB7}" destId="{DCAC472B-884F-44FB-8248-9EC6B2425CCA}" srcOrd="0" destOrd="0" presId="urn:microsoft.com/office/officeart/2005/8/layout/vList3"/>
    <dgm:cxn modelId="{85845F85-5429-4B37-B569-87224FD2DA55}" srcId="{32B944AD-417F-4679-87EF-10E22FC9E934}" destId="{57877F40-68FA-4988-9A14-344E4708B37D}" srcOrd="0" destOrd="0" parTransId="{74C760C8-0CD8-496A-B7D7-F70C97682907}" sibTransId="{449059EC-E9E5-4132-BB42-60553FFAB9E9}"/>
    <dgm:cxn modelId="{9CCF8C8D-21B9-4616-BA4A-A63A39ABF755}" type="presOf" srcId="{32B944AD-417F-4679-87EF-10E22FC9E934}" destId="{6206C3F4-43C0-4677-BDBF-35539BD1C261}" srcOrd="0" destOrd="0" presId="urn:microsoft.com/office/officeart/2005/8/layout/vList3"/>
    <dgm:cxn modelId="{E285E59A-EDE8-43EB-B0AB-F2F99EE65E6D}" type="presOf" srcId="{57877F40-68FA-4988-9A14-344E4708B37D}" destId="{74E8B351-72D1-43ED-A479-6CCE48D404D8}" srcOrd="0" destOrd="0" presId="urn:microsoft.com/office/officeart/2005/8/layout/vList3"/>
    <dgm:cxn modelId="{464AD2A3-F222-4398-B859-5BD5869B51BB}" srcId="{32B944AD-417F-4679-87EF-10E22FC9E934}" destId="{67E462B8-01C1-4603-ADB6-93BBB15DCC89}" srcOrd="1" destOrd="0" parTransId="{CEDB15CA-32B3-4AAF-8437-BF89A1C936C4}" sibTransId="{B620C81C-2B98-4AC6-8483-3052F81F1EF8}"/>
    <dgm:cxn modelId="{81D30DC3-0240-4EF6-BB8E-F37FD666FB43}" type="presOf" srcId="{24CB0ACD-73FD-4CC8-BFDB-E8ABB39516F2}" destId="{5F297F80-BC8D-4936-AABF-9F4E047C4E20}" srcOrd="0" destOrd="0" presId="urn:microsoft.com/office/officeart/2005/8/layout/vList3"/>
    <dgm:cxn modelId="{AE6B3AEE-1E60-46EB-9890-47CC5855838E}" srcId="{32B944AD-417F-4679-87EF-10E22FC9E934}" destId="{DF0DD3AB-C20A-4BFA-A8D9-F38DBBEA3DB7}" srcOrd="2" destOrd="0" parTransId="{81972E43-CB67-4689-8E23-C23350E4B492}" sibTransId="{B6956E44-A4FB-46AF-875E-41E2625D7B5A}"/>
    <dgm:cxn modelId="{D214A2A0-BA19-427F-B323-6E8EC2060051}" type="presParOf" srcId="{6206C3F4-43C0-4677-BDBF-35539BD1C261}" destId="{26AE9D8C-B406-4C27-8BCB-69DC84EEE49D}" srcOrd="0" destOrd="0" presId="urn:microsoft.com/office/officeart/2005/8/layout/vList3"/>
    <dgm:cxn modelId="{19B55400-93EF-4673-9BD8-D05EBAC32C13}" type="presParOf" srcId="{26AE9D8C-B406-4C27-8BCB-69DC84EEE49D}" destId="{D45379FE-F713-4386-9C0F-4EBD38A237A1}" srcOrd="0" destOrd="0" presId="urn:microsoft.com/office/officeart/2005/8/layout/vList3"/>
    <dgm:cxn modelId="{E81A06B2-5420-47F5-891B-1271CBE3C84A}" type="presParOf" srcId="{26AE9D8C-B406-4C27-8BCB-69DC84EEE49D}" destId="{74E8B351-72D1-43ED-A479-6CCE48D404D8}" srcOrd="1" destOrd="0" presId="urn:microsoft.com/office/officeart/2005/8/layout/vList3"/>
    <dgm:cxn modelId="{E3B2B4F5-BF24-48FE-A6C5-05A2175D6B2C}" type="presParOf" srcId="{6206C3F4-43C0-4677-BDBF-35539BD1C261}" destId="{3848CA8E-467E-4E66-99B2-FDC487D55DBB}" srcOrd="1" destOrd="0" presId="urn:microsoft.com/office/officeart/2005/8/layout/vList3"/>
    <dgm:cxn modelId="{555C250C-80DE-4C58-9202-55F09BD0715A}" type="presParOf" srcId="{6206C3F4-43C0-4677-BDBF-35539BD1C261}" destId="{533B083F-2503-43CE-806C-EC51ABBF6BEF}" srcOrd="2" destOrd="0" presId="urn:microsoft.com/office/officeart/2005/8/layout/vList3"/>
    <dgm:cxn modelId="{E8675992-0AB6-43E0-A4A6-8E1113C64D19}" type="presParOf" srcId="{533B083F-2503-43CE-806C-EC51ABBF6BEF}" destId="{9217C0DB-05F4-44A8-9193-07E859C3343C}" srcOrd="0" destOrd="0" presId="urn:microsoft.com/office/officeart/2005/8/layout/vList3"/>
    <dgm:cxn modelId="{67D1BC4F-71B9-4EBE-A2DF-BAFD114C8099}" type="presParOf" srcId="{533B083F-2503-43CE-806C-EC51ABBF6BEF}" destId="{C2445C22-D4AD-4679-8E02-D8FE00DBB715}" srcOrd="1" destOrd="0" presId="urn:microsoft.com/office/officeart/2005/8/layout/vList3"/>
    <dgm:cxn modelId="{178D60EA-2E1C-436A-A964-4989DC552FD2}" type="presParOf" srcId="{6206C3F4-43C0-4677-BDBF-35539BD1C261}" destId="{7E5013B1-A3D5-45FE-8D49-52E3140372B7}" srcOrd="3" destOrd="0" presId="urn:microsoft.com/office/officeart/2005/8/layout/vList3"/>
    <dgm:cxn modelId="{7A1877FA-B77F-4ABA-9722-489F3C7A8F68}" type="presParOf" srcId="{6206C3F4-43C0-4677-BDBF-35539BD1C261}" destId="{82ADDEE6-C78F-4C16-9467-F9FFFF2A9DB2}" srcOrd="4" destOrd="0" presId="urn:microsoft.com/office/officeart/2005/8/layout/vList3"/>
    <dgm:cxn modelId="{AD8853EC-D390-46A5-A8F6-A87E7EACAB44}" type="presParOf" srcId="{82ADDEE6-C78F-4C16-9467-F9FFFF2A9DB2}" destId="{BEBBB0D3-1724-4804-A8DD-9AFFE9166D29}" srcOrd="0" destOrd="0" presId="urn:microsoft.com/office/officeart/2005/8/layout/vList3"/>
    <dgm:cxn modelId="{CA6626BB-4691-4A70-BBD1-0D1C1AF75322}" type="presParOf" srcId="{82ADDEE6-C78F-4C16-9467-F9FFFF2A9DB2}" destId="{DCAC472B-884F-44FB-8248-9EC6B2425CCA}" srcOrd="1" destOrd="0" presId="urn:microsoft.com/office/officeart/2005/8/layout/vList3"/>
    <dgm:cxn modelId="{19A6CD48-397F-4935-A75E-A786068FBA57}" type="presParOf" srcId="{6206C3F4-43C0-4677-BDBF-35539BD1C261}" destId="{954B9772-18E9-403D-8BD5-1F861AE796D3}" srcOrd="5" destOrd="0" presId="urn:microsoft.com/office/officeart/2005/8/layout/vList3"/>
    <dgm:cxn modelId="{90453053-1F93-42D5-9448-15C5017A5278}" type="presParOf" srcId="{6206C3F4-43C0-4677-BDBF-35539BD1C261}" destId="{F350885D-D54D-4FE7-A76B-05F438CABFF8}" srcOrd="6" destOrd="0" presId="urn:microsoft.com/office/officeart/2005/8/layout/vList3"/>
    <dgm:cxn modelId="{3668BF67-FE3A-4A12-A8E2-E1109F1AB435}" type="presParOf" srcId="{F350885D-D54D-4FE7-A76B-05F438CABFF8}" destId="{963B8BA3-0A0A-4036-8AFD-3E7BDBD5A1F0}" srcOrd="0" destOrd="0" presId="urn:microsoft.com/office/officeart/2005/8/layout/vList3"/>
    <dgm:cxn modelId="{7E21D948-8091-4BE6-89E6-65CC28FB4FAE}" type="presParOf" srcId="{F350885D-D54D-4FE7-A76B-05F438CABFF8}" destId="{5F297F80-BC8D-4936-AABF-9F4E047C4E2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3494-15FA-4D51-824C-8BB36FA52EDE}">
      <dsp:nvSpPr>
        <dsp:cNvPr id="0" name=""/>
        <dsp:cNvSpPr/>
      </dsp:nvSpPr>
      <dsp:spPr>
        <a:xfrm>
          <a:off x="0" y="213176"/>
          <a:ext cx="9677400" cy="702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latin typeface="Arial" charset="0"/>
            </a:rPr>
            <a:t> Pressure containing element</a:t>
          </a:r>
          <a:endParaRPr lang="en-US" sz="3000" kern="1200" dirty="0"/>
        </a:p>
      </dsp:txBody>
      <dsp:txXfrm>
        <a:off x="34269" y="247445"/>
        <a:ext cx="9608862" cy="633462"/>
      </dsp:txXfrm>
    </dsp:sp>
    <dsp:sp modelId="{A3E49E45-65C2-4FFF-A442-56956313D43F}">
      <dsp:nvSpPr>
        <dsp:cNvPr id="0" name=""/>
        <dsp:cNvSpPr/>
      </dsp:nvSpPr>
      <dsp:spPr>
        <a:xfrm>
          <a:off x="0" y="906150"/>
          <a:ext cx="96774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25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latin typeface="Arial" charset="0"/>
            </a:rPr>
            <a:t>Keeps the system pressure and process fluid inside the instrument.</a:t>
          </a:r>
        </a:p>
      </dsp:txBody>
      <dsp:txXfrm>
        <a:off x="0" y="906150"/>
        <a:ext cx="9677400" cy="496800"/>
      </dsp:txXfrm>
    </dsp:sp>
    <dsp:sp modelId="{CC3587CB-D7E8-4F88-A43C-46278FE7D428}">
      <dsp:nvSpPr>
        <dsp:cNvPr id="0" name=""/>
        <dsp:cNvSpPr/>
      </dsp:nvSpPr>
      <dsp:spPr>
        <a:xfrm>
          <a:off x="0" y="1402950"/>
          <a:ext cx="9677400" cy="702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latin typeface="Arial" charset="0"/>
            </a:rPr>
            <a:t>Pressure sensing element</a:t>
          </a:r>
        </a:p>
      </dsp:txBody>
      <dsp:txXfrm>
        <a:off x="34269" y="1437219"/>
        <a:ext cx="9608862" cy="633462"/>
      </dsp:txXfrm>
    </dsp:sp>
    <dsp:sp modelId="{07F2E09C-9A78-4D2A-9237-0437ED0FB5F9}">
      <dsp:nvSpPr>
        <dsp:cNvPr id="0" name=""/>
        <dsp:cNvSpPr/>
      </dsp:nvSpPr>
      <dsp:spPr>
        <a:xfrm>
          <a:off x="0" y="2104950"/>
          <a:ext cx="96774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25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latin typeface="Arial" charset="0"/>
            </a:rPr>
            <a:t>Converts pressure changes into an “output” that can be measured.</a:t>
          </a:r>
        </a:p>
      </dsp:txBody>
      <dsp:txXfrm>
        <a:off x="0" y="2104950"/>
        <a:ext cx="9677400" cy="496800"/>
      </dsp:txXfrm>
    </dsp:sp>
    <dsp:sp modelId="{C325967A-F182-4732-9A78-4E1E514913BE}">
      <dsp:nvSpPr>
        <dsp:cNvPr id="0" name=""/>
        <dsp:cNvSpPr/>
      </dsp:nvSpPr>
      <dsp:spPr>
        <a:xfrm>
          <a:off x="0" y="2601750"/>
          <a:ext cx="9677400" cy="702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latin typeface="Arial" charset="0"/>
            </a:rPr>
            <a:t>3. Indicator</a:t>
          </a:r>
        </a:p>
      </dsp:txBody>
      <dsp:txXfrm>
        <a:off x="34269" y="2636019"/>
        <a:ext cx="9608862" cy="633462"/>
      </dsp:txXfrm>
    </dsp:sp>
    <dsp:sp modelId="{A8516477-187B-42D1-9B94-79641191FDB3}">
      <dsp:nvSpPr>
        <dsp:cNvPr id="0" name=""/>
        <dsp:cNvSpPr/>
      </dsp:nvSpPr>
      <dsp:spPr>
        <a:xfrm>
          <a:off x="0" y="3303750"/>
          <a:ext cx="9677400" cy="68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25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latin typeface="Arial" charset="0"/>
            </a:rPr>
            <a:t>The “mechanism” that converts the “output” of the pressure sensing element to an indicated value of known units.</a:t>
          </a:r>
        </a:p>
      </dsp:txBody>
      <dsp:txXfrm>
        <a:off x="0" y="3303750"/>
        <a:ext cx="9677400" cy="683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15885-BA97-467D-BCEA-2BD3FF2E8588}">
      <dsp:nvSpPr>
        <dsp:cNvPr id="0" name=""/>
        <dsp:cNvSpPr/>
      </dsp:nvSpPr>
      <dsp:spPr>
        <a:xfrm>
          <a:off x="1051" y="1238775"/>
          <a:ext cx="2459570" cy="1229785"/>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Pressure Housing</a:t>
          </a:r>
        </a:p>
      </dsp:txBody>
      <dsp:txXfrm>
        <a:off x="37070" y="1274794"/>
        <a:ext cx="2387532" cy="1157747"/>
      </dsp:txXfrm>
    </dsp:sp>
    <dsp:sp modelId="{3E5CC5F5-EF02-4905-AE4A-1EFE9C4E2FFA}">
      <dsp:nvSpPr>
        <dsp:cNvPr id="0" name=""/>
        <dsp:cNvSpPr/>
      </dsp:nvSpPr>
      <dsp:spPr>
        <a:xfrm>
          <a:off x="247008" y="2468560"/>
          <a:ext cx="245957" cy="922339"/>
        </a:xfrm>
        <a:custGeom>
          <a:avLst/>
          <a:gdLst/>
          <a:ahLst/>
          <a:cxnLst/>
          <a:rect l="0" t="0" r="0" b="0"/>
          <a:pathLst>
            <a:path>
              <a:moveTo>
                <a:pt x="0" y="0"/>
              </a:moveTo>
              <a:lnTo>
                <a:pt x="0" y="922339"/>
              </a:lnTo>
              <a:lnTo>
                <a:pt x="245957" y="92233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0026F2-0DEE-41A5-820B-EAD4CDDBD588}">
      <dsp:nvSpPr>
        <dsp:cNvPr id="0" name=""/>
        <dsp:cNvSpPr/>
      </dsp:nvSpPr>
      <dsp:spPr>
        <a:xfrm>
          <a:off x="492965" y="2776007"/>
          <a:ext cx="1967656" cy="122978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More Volume and larger displacement</a:t>
          </a:r>
        </a:p>
      </dsp:txBody>
      <dsp:txXfrm>
        <a:off x="528984" y="2812026"/>
        <a:ext cx="1895618" cy="1157747"/>
      </dsp:txXfrm>
    </dsp:sp>
    <dsp:sp modelId="{6A426227-49CD-40F3-8D98-29A23A7EB181}">
      <dsp:nvSpPr>
        <dsp:cNvPr id="0" name=""/>
        <dsp:cNvSpPr/>
      </dsp:nvSpPr>
      <dsp:spPr>
        <a:xfrm>
          <a:off x="247008" y="2468560"/>
          <a:ext cx="245957" cy="2459570"/>
        </a:xfrm>
        <a:custGeom>
          <a:avLst/>
          <a:gdLst/>
          <a:ahLst/>
          <a:cxnLst/>
          <a:rect l="0" t="0" r="0" b="0"/>
          <a:pathLst>
            <a:path>
              <a:moveTo>
                <a:pt x="0" y="0"/>
              </a:moveTo>
              <a:lnTo>
                <a:pt x="0" y="2459570"/>
              </a:lnTo>
              <a:lnTo>
                <a:pt x="245957" y="24595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E2804-7AFD-4B16-97F4-72620580FC7B}">
      <dsp:nvSpPr>
        <dsp:cNvPr id="0" name=""/>
        <dsp:cNvSpPr/>
      </dsp:nvSpPr>
      <dsp:spPr>
        <a:xfrm>
          <a:off x="492965" y="4313239"/>
          <a:ext cx="1967656" cy="122978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Less Volume, </a:t>
          </a:r>
          <a:r>
            <a:rPr lang="en-US" sz="1800" b="1" u="sng" kern="1200" dirty="0"/>
            <a:t>very</a:t>
          </a:r>
          <a:r>
            <a:rPr lang="en-US" sz="1800" b="1" kern="1200" dirty="0"/>
            <a:t> small displacement</a:t>
          </a:r>
        </a:p>
      </dsp:txBody>
      <dsp:txXfrm>
        <a:off x="528984" y="4349258"/>
        <a:ext cx="1895618" cy="1157747"/>
      </dsp:txXfrm>
    </dsp:sp>
    <dsp:sp modelId="{2BD863DD-5E61-4BBA-9D69-35E7F0CEAB16}">
      <dsp:nvSpPr>
        <dsp:cNvPr id="0" name=""/>
        <dsp:cNvSpPr/>
      </dsp:nvSpPr>
      <dsp:spPr>
        <a:xfrm>
          <a:off x="3075514" y="1238775"/>
          <a:ext cx="2459570" cy="1229785"/>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Pressure Sensing Element</a:t>
          </a:r>
        </a:p>
      </dsp:txBody>
      <dsp:txXfrm>
        <a:off x="3111533" y="1274794"/>
        <a:ext cx="2387532" cy="1157747"/>
      </dsp:txXfrm>
    </dsp:sp>
    <dsp:sp modelId="{585E3CA0-2BCC-4583-A258-6E1BCEACF4ED}">
      <dsp:nvSpPr>
        <dsp:cNvPr id="0" name=""/>
        <dsp:cNvSpPr/>
      </dsp:nvSpPr>
      <dsp:spPr>
        <a:xfrm>
          <a:off x="3321471" y="2468560"/>
          <a:ext cx="245957" cy="922339"/>
        </a:xfrm>
        <a:custGeom>
          <a:avLst/>
          <a:gdLst/>
          <a:ahLst/>
          <a:cxnLst/>
          <a:rect l="0" t="0" r="0" b="0"/>
          <a:pathLst>
            <a:path>
              <a:moveTo>
                <a:pt x="0" y="0"/>
              </a:moveTo>
              <a:lnTo>
                <a:pt x="0" y="922339"/>
              </a:lnTo>
              <a:lnTo>
                <a:pt x="245957" y="92233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42A3C-F359-4C60-879B-2A8BE78312FD}">
      <dsp:nvSpPr>
        <dsp:cNvPr id="0" name=""/>
        <dsp:cNvSpPr/>
      </dsp:nvSpPr>
      <dsp:spPr>
        <a:xfrm>
          <a:off x="3567428" y="2776007"/>
          <a:ext cx="1967656" cy="122978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Diaphragm with range spring</a:t>
          </a:r>
        </a:p>
      </dsp:txBody>
      <dsp:txXfrm>
        <a:off x="3603447" y="2812026"/>
        <a:ext cx="1895618" cy="1157747"/>
      </dsp:txXfrm>
    </dsp:sp>
    <dsp:sp modelId="{3EA7B559-D091-4158-9E43-555C0998A73A}">
      <dsp:nvSpPr>
        <dsp:cNvPr id="0" name=""/>
        <dsp:cNvSpPr/>
      </dsp:nvSpPr>
      <dsp:spPr>
        <a:xfrm>
          <a:off x="3321471" y="2468560"/>
          <a:ext cx="245957" cy="2459570"/>
        </a:xfrm>
        <a:custGeom>
          <a:avLst/>
          <a:gdLst/>
          <a:ahLst/>
          <a:cxnLst/>
          <a:rect l="0" t="0" r="0" b="0"/>
          <a:pathLst>
            <a:path>
              <a:moveTo>
                <a:pt x="0" y="0"/>
              </a:moveTo>
              <a:lnTo>
                <a:pt x="0" y="2459570"/>
              </a:lnTo>
              <a:lnTo>
                <a:pt x="245957" y="24595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AF3649-EFA5-4956-A262-82B7A3CD65E3}">
      <dsp:nvSpPr>
        <dsp:cNvPr id="0" name=""/>
        <dsp:cNvSpPr/>
      </dsp:nvSpPr>
      <dsp:spPr>
        <a:xfrm>
          <a:off x="3567428" y="4313239"/>
          <a:ext cx="1967656" cy="122978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Capacitive differential pressure sensor</a:t>
          </a:r>
        </a:p>
      </dsp:txBody>
      <dsp:txXfrm>
        <a:off x="3603447" y="4349258"/>
        <a:ext cx="1895618" cy="1157747"/>
      </dsp:txXfrm>
    </dsp:sp>
    <dsp:sp modelId="{6B7F48AD-908D-4835-8B61-54A05F816E79}">
      <dsp:nvSpPr>
        <dsp:cNvPr id="0" name=""/>
        <dsp:cNvSpPr/>
      </dsp:nvSpPr>
      <dsp:spPr>
        <a:xfrm>
          <a:off x="6149978" y="1238775"/>
          <a:ext cx="2459570" cy="1229785"/>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Indicator</a:t>
          </a:r>
        </a:p>
      </dsp:txBody>
      <dsp:txXfrm>
        <a:off x="6185997" y="1274794"/>
        <a:ext cx="2387532" cy="1157747"/>
      </dsp:txXfrm>
    </dsp:sp>
    <dsp:sp modelId="{CF04177B-93CE-4D97-8BFF-207F868454B4}">
      <dsp:nvSpPr>
        <dsp:cNvPr id="0" name=""/>
        <dsp:cNvSpPr/>
      </dsp:nvSpPr>
      <dsp:spPr>
        <a:xfrm>
          <a:off x="6395935" y="2468560"/>
          <a:ext cx="245957" cy="922339"/>
        </a:xfrm>
        <a:custGeom>
          <a:avLst/>
          <a:gdLst/>
          <a:ahLst/>
          <a:cxnLst/>
          <a:rect l="0" t="0" r="0" b="0"/>
          <a:pathLst>
            <a:path>
              <a:moveTo>
                <a:pt x="0" y="0"/>
              </a:moveTo>
              <a:lnTo>
                <a:pt x="0" y="922339"/>
              </a:lnTo>
              <a:lnTo>
                <a:pt x="245957" y="92233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1E4561-2A52-46F3-95EA-1B0A6E1C1CF7}">
      <dsp:nvSpPr>
        <dsp:cNvPr id="0" name=""/>
        <dsp:cNvSpPr/>
      </dsp:nvSpPr>
      <dsp:spPr>
        <a:xfrm>
          <a:off x="6641892" y="2776007"/>
          <a:ext cx="1967656" cy="122978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Diaphragm displacement combined with magnetic coupling to a dial pointer</a:t>
          </a:r>
        </a:p>
      </dsp:txBody>
      <dsp:txXfrm>
        <a:off x="6677911" y="2812026"/>
        <a:ext cx="1895618" cy="1157747"/>
      </dsp:txXfrm>
    </dsp:sp>
    <dsp:sp modelId="{FC63CE90-A4FD-418B-BE9E-041B6EB038FC}">
      <dsp:nvSpPr>
        <dsp:cNvPr id="0" name=""/>
        <dsp:cNvSpPr/>
      </dsp:nvSpPr>
      <dsp:spPr>
        <a:xfrm>
          <a:off x="6395935" y="2468560"/>
          <a:ext cx="245957" cy="2459570"/>
        </a:xfrm>
        <a:custGeom>
          <a:avLst/>
          <a:gdLst/>
          <a:ahLst/>
          <a:cxnLst/>
          <a:rect l="0" t="0" r="0" b="0"/>
          <a:pathLst>
            <a:path>
              <a:moveTo>
                <a:pt x="0" y="0"/>
              </a:moveTo>
              <a:lnTo>
                <a:pt x="0" y="2459570"/>
              </a:lnTo>
              <a:lnTo>
                <a:pt x="245957" y="24595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C00D3F-4753-4D08-BED9-A8BDCD214C5B}">
      <dsp:nvSpPr>
        <dsp:cNvPr id="0" name=""/>
        <dsp:cNvSpPr/>
      </dsp:nvSpPr>
      <dsp:spPr>
        <a:xfrm>
          <a:off x="6641892" y="4313239"/>
          <a:ext cx="1967656" cy="122978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Capacitive sensor to a digital value for display on an electronic device</a:t>
          </a:r>
        </a:p>
      </dsp:txBody>
      <dsp:txXfrm>
        <a:off x="6677911" y="4349258"/>
        <a:ext cx="1895618" cy="11577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8B351-72D1-43ED-A479-6CCE48D404D8}">
      <dsp:nvSpPr>
        <dsp:cNvPr id="0" name=""/>
        <dsp:cNvSpPr/>
      </dsp:nvSpPr>
      <dsp:spPr>
        <a:xfrm rot="10800000">
          <a:off x="1382047" y="1428"/>
          <a:ext cx="4560570" cy="93333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573"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Purveyors</a:t>
          </a:r>
        </a:p>
      </dsp:txBody>
      <dsp:txXfrm rot="10800000">
        <a:off x="1615379" y="1428"/>
        <a:ext cx="4327238" cy="933330"/>
      </dsp:txXfrm>
    </dsp:sp>
    <dsp:sp modelId="{D45379FE-F713-4386-9C0F-4EBD38A237A1}">
      <dsp:nvSpPr>
        <dsp:cNvPr id="0" name=""/>
        <dsp:cNvSpPr/>
      </dsp:nvSpPr>
      <dsp:spPr>
        <a:xfrm>
          <a:off x="915382" y="1428"/>
          <a:ext cx="933330" cy="933330"/>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445C22-D4AD-4679-8E02-D8FE00DBB715}">
      <dsp:nvSpPr>
        <dsp:cNvPr id="0" name=""/>
        <dsp:cNvSpPr/>
      </dsp:nvSpPr>
      <dsp:spPr>
        <a:xfrm rot="10800000">
          <a:off x="1382047" y="1213365"/>
          <a:ext cx="4560570" cy="93333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573"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Testing Company</a:t>
          </a:r>
        </a:p>
      </dsp:txBody>
      <dsp:txXfrm rot="10800000">
        <a:off x="1615379" y="1213365"/>
        <a:ext cx="4327238" cy="933330"/>
      </dsp:txXfrm>
    </dsp:sp>
    <dsp:sp modelId="{9217C0DB-05F4-44A8-9193-07E859C3343C}">
      <dsp:nvSpPr>
        <dsp:cNvPr id="0" name=""/>
        <dsp:cNvSpPr/>
      </dsp:nvSpPr>
      <dsp:spPr>
        <a:xfrm>
          <a:off x="915382" y="1213365"/>
          <a:ext cx="933330" cy="93333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AC472B-884F-44FB-8248-9EC6B2425CCA}">
      <dsp:nvSpPr>
        <dsp:cNvPr id="0" name=""/>
        <dsp:cNvSpPr/>
      </dsp:nvSpPr>
      <dsp:spPr>
        <a:xfrm rot="10800000">
          <a:off x="1382047" y="2425303"/>
          <a:ext cx="4560570" cy="93333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573"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Tester</a:t>
          </a:r>
        </a:p>
      </dsp:txBody>
      <dsp:txXfrm rot="10800000">
        <a:off x="1615379" y="2425303"/>
        <a:ext cx="4327238" cy="933330"/>
      </dsp:txXfrm>
    </dsp:sp>
    <dsp:sp modelId="{BEBBB0D3-1724-4804-A8DD-9AFFE9166D29}">
      <dsp:nvSpPr>
        <dsp:cNvPr id="0" name=""/>
        <dsp:cNvSpPr/>
      </dsp:nvSpPr>
      <dsp:spPr>
        <a:xfrm>
          <a:off x="915382" y="2425303"/>
          <a:ext cx="933330" cy="93333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97F80-BC8D-4936-AABF-9F4E047C4E20}">
      <dsp:nvSpPr>
        <dsp:cNvPr id="0" name=""/>
        <dsp:cNvSpPr/>
      </dsp:nvSpPr>
      <dsp:spPr>
        <a:xfrm rot="10800000">
          <a:off x="1382047" y="3637240"/>
          <a:ext cx="4560570" cy="93333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573"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Device Owner</a:t>
          </a:r>
        </a:p>
      </dsp:txBody>
      <dsp:txXfrm rot="10800000">
        <a:off x="1615379" y="3637240"/>
        <a:ext cx="4327238" cy="933330"/>
      </dsp:txXfrm>
    </dsp:sp>
    <dsp:sp modelId="{963B8BA3-0A0A-4036-8AFD-3E7BDBD5A1F0}">
      <dsp:nvSpPr>
        <dsp:cNvPr id="0" name=""/>
        <dsp:cNvSpPr/>
      </dsp:nvSpPr>
      <dsp:spPr>
        <a:xfrm>
          <a:off x="915382" y="3637240"/>
          <a:ext cx="933330" cy="93333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kumimoji="0" sz="1200">
                <a:latin typeface="Times New Roman" pitchFamily="18" charset="0"/>
              </a:defRPr>
            </a:lvl1pPr>
          </a:lstStyle>
          <a:p>
            <a:pPr>
              <a:defRPr/>
            </a:pPr>
            <a:endParaRPr lang="en-US"/>
          </a:p>
        </p:txBody>
      </p:sp>
      <p:sp>
        <p:nvSpPr>
          <p:cNvPr id="512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kumimoji="0" sz="1200">
                <a:latin typeface="Times New Roman" pitchFamily="18" charset="0"/>
              </a:defRPr>
            </a:lvl1pPr>
          </a:lstStyle>
          <a:p>
            <a:pPr>
              <a:defRPr/>
            </a:pPr>
            <a:endParaRPr lang="en-US"/>
          </a:p>
        </p:txBody>
      </p:sp>
      <p:sp>
        <p:nvSpPr>
          <p:cNvPr id="51204"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kumimoji="0" sz="1200">
                <a:latin typeface="Times New Roman" pitchFamily="18" charset="0"/>
              </a:defRPr>
            </a:lvl1pPr>
          </a:lstStyle>
          <a:p>
            <a:pPr>
              <a:defRPr/>
            </a:pPr>
            <a:endParaRPr lang="en-US"/>
          </a:p>
        </p:txBody>
      </p:sp>
      <p:sp>
        <p:nvSpPr>
          <p:cNvPr id="51205"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kumimoji="0" sz="1200">
                <a:latin typeface="Times New Roman" pitchFamily="18" charset="0"/>
              </a:defRPr>
            </a:lvl1pPr>
          </a:lstStyle>
          <a:p>
            <a:pPr>
              <a:defRPr/>
            </a:pPr>
            <a:fld id="{67B410C8-0E67-4712-B125-DC1A23FD21B5}" type="slidenum">
              <a:rPr lang="en-US"/>
              <a:pPr>
                <a:defRPr/>
              </a:pPr>
              <a:t>‹#›</a:t>
            </a:fld>
            <a:endParaRPr lang="en-US"/>
          </a:p>
        </p:txBody>
      </p:sp>
    </p:spTree>
    <p:extLst>
      <p:ext uri="{BB962C8B-B14F-4D97-AF65-F5344CB8AC3E}">
        <p14:creationId xmlns:p14="http://schemas.microsoft.com/office/powerpoint/2010/main" val="1704920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kumimoji="0" sz="1200">
                <a:latin typeface="Times New Roman" pitchFamily="18" charset="0"/>
              </a:defRPr>
            </a:lvl1pPr>
          </a:lstStyle>
          <a:p>
            <a:pPr>
              <a:defRPr/>
            </a:pPr>
            <a:endParaRPr lang="en-US"/>
          </a:p>
        </p:txBody>
      </p:sp>
      <p:sp>
        <p:nvSpPr>
          <p:cNvPr id="24579" name="Rectangle 3"/>
          <p:cNvSpPr>
            <a:spLocks noGrp="1" noChangeArrowheads="1"/>
          </p:cNvSpPr>
          <p:nvPr>
            <p:ph type="dt" idx="1"/>
          </p:nvPr>
        </p:nvSpPr>
        <p:spPr bwMode="auto">
          <a:xfrm>
            <a:off x="388620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kumimoji="0" sz="1200">
                <a:latin typeface="Times New Roman" pitchFamily="18" charset="0"/>
              </a:defRPr>
            </a:lvl1pPr>
          </a:lstStyle>
          <a:p>
            <a:pPr>
              <a:defRPr/>
            </a:pPr>
            <a:endParaRPr lang="en-US"/>
          </a:p>
        </p:txBody>
      </p:sp>
      <p:sp>
        <p:nvSpPr>
          <p:cNvPr id="70660" name="Rectangle 4"/>
          <p:cNvSpPr>
            <a:spLocks noGrp="1" noRot="1" noChangeAspect="1" noChangeArrowheads="1" noTextEdit="1"/>
          </p:cNvSpPr>
          <p:nvPr>
            <p:ph type="sldImg" idx="2"/>
          </p:nvPr>
        </p:nvSpPr>
        <p:spPr bwMode="auto">
          <a:xfrm>
            <a:off x="835025" y="692150"/>
            <a:ext cx="5194300" cy="3463925"/>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914400" y="4387850"/>
            <a:ext cx="5029200" cy="415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4582" name="Rectangle 6"/>
          <p:cNvSpPr>
            <a:spLocks noGrp="1" noChangeArrowheads="1"/>
          </p:cNvSpPr>
          <p:nvPr>
            <p:ph type="ftr" sz="quarter" idx="4"/>
          </p:nvPr>
        </p:nvSpPr>
        <p:spPr bwMode="auto">
          <a:xfrm>
            <a:off x="0" y="8774113"/>
            <a:ext cx="2971800"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kumimoji="0" sz="1200">
                <a:latin typeface="Times New Roman" pitchFamily="18" charset="0"/>
              </a:defRPr>
            </a:lvl1pPr>
          </a:lstStyle>
          <a:p>
            <a:pPr>
              <a:defRPr/>
            </a:pPr>
            <a:endParaRPr lang="en-US"/>
          </a:p>
        </p:txBody>
      </p:sp>
      <p:sp>
        <p:nvSpPr>
          <p:cNvPr id="24583" name="Rectangle 7"/>
          <p:cNvSpPr>
            <a:spLocks noGrp="1" noChangeArrowheads="1"/>
          </p:cNvSpPr>
          <p:nvPr>
            <p:ph type="sldNum" sz="quarter" idx="5"/>
          </p:nvPr>
        </p:nvSpPr>
        <p:spPr bwMode="auto">
          <a:xfrm>
            <a:off x="3886200" y="8774113"/>
            <a:ext cx="2971800"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kumimoji="0" sz="1200">
                <a:latin typeface="Times New Roman" pitchFamily="18" charset="0"/>
              </a:defRPr>
            </a:lvl1pPr>
          </a:lstStyle>
          <a:p>
            <a:pPr>
              <a:defRPr/>
            </a:pPr>
            <a:fld id="{051F0E01-3D5E-47CE-88E8-6A3A0884895B}" type="slidenum">
              <a:rPr lang="en-US"/>
              <a:pPr>
                <a:defRPr/>
              </a:pPr>
              <a:t>‹#›</a:t>
            </a:fld>
            <a:endParaRPr lang="en-US"/>
          </a:p>
        </p:txBody>
      </p:sp>
    </p:spTree>
    <p:extLst>
      <p:ext uri="{BB962C8B-B14F-4D97-AF65-F5344CB8AC3E}">
        <p14:creationId xmlns:p14="http://schemas.microsoft.com/office/powerpoint/2010/main" val="26209141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BEF5D0B-7AA5-4CC0-96BE-0B363DF2E176}" type="slidenum">
              <a:rPr lang="en-US" smtClean="0"/>
              <a:pPr/>
              <a:t>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to magnetic coupling, increased complexity and sophistication (good and bad!!!)</a:t>
            </a:r>
          </a:p>
          <a:p>
            <a:r>
              <a:rPr lang="en-US" dirty="0"/>
              <a:t>Software updates</a:t>
            </a:r>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18</a:t>
            </a:fld>
            <a:endParaRPr lang="en-US"/>
          </a:p>
        </p:txBody>
      </p:sp>
    </p:spTree>
    <p:extLst>
      <p:ext uri="{BB962C8B-B14F-4D97-AF65-F5344CB8AC3E}">
        <p14:creationId xmlns:p14="http://schemas.microsoft.com/office/powerpoint/2010/main" val="843741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review few pros/cons never ‘replace’ manual oil refineries (no electronic devices)</a:t>
            </a:r>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19</a:t>
            </a:fld>
            <a:endParaRPr lang="en-US"/>
          </a:p>
        </p:txBody>
      </p:sp>
    </p:spTree>
    <p:extLst>
      <p:ext uri="{BB962C8B-B14F-4D97-AF65-F5344CB8AC3E}">
        <p14:creationId xmlns:p14="http://schemas.microsoft.com/office/powerpoint/2010/main" val="410754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test kits do not make physical testing faster, but with digital data, filling out forms and manually entering data will be faster. This feature was unavailable when digital test kits were first invented, and therefore the industry didn’t adopt them. Now with cell phones, connected devices, and data management software's the value of digital kits is created</a:t>
            </a:r>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21</a:t>
            </a:fld>
            <a:endParaRPr lang="en-US"/>
          </a:p>
        </p:txBody>
      </p:sp>
    </p:spTree>
    <p:extLst>
      <p:ext uri="{BB962C8B-B14F-4D97-AF65-F5344CB8AC3E}">
        <p14:creationId xmlns:p14="http://schemas.microsoft.com/office/powerpoint/2010/main" val="3444054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4</a:t>
            </a:fld>
            <a:endParaRPr lang="en-US"/>
          </a:p>
        </p:txBody>
      </p:sp>
    </p:spTree>
    <p:extLst>
      <p:ext uri="{BB962C8B-B14F-4D97-AF65-F5344CB8AC3E}">
        <p14:creationId xmlns:p14="http://schemas.microsoft.com/office/powerpoint/2010/main" val="402461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8</a:t>
            </a:fld>
            <a:endParaRPr lang="en-US"/>
          </a:p>
        </p:txBody>
      </p:sp>
    </p:spTree>
    <p:extLst>
      <p:ext uri="{BB962C8B-B14F-4D97-AF65-F5344CB8AC3E}">
        <p14:creationId xmlns:p14="http://schemas.microsoft.com/office/powerpoint/2010/main" val="1521363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9</a:t>
            </a:fld>
            <a:endParaRPr lang="en-US"/>
          </a:p>
        </p:txBody>
      </p:sp>
    </p:spTree>
    <p:extLst>
      <p:ext uri="{BB962C8B-B14F-4D97-AF65-F5344CB8AC3E}">
        <p14:creationId xmlns:p14="http://schemas.microsoft.com/office/powerpoint/2010/main" val="177200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665B0CC-6E11-4917-8A08-91FB65B25F10}" type="slidenum">
              <a:rPr lang="en-US" smtClean="0"/>
              <a:pPr/>
              <a:t>10</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sz="1400" dirty="0">
                <a:latin typeface="Tahoma" pitchFamily="34" charset="0"/>
              </a:rPr>
              <a:t>Put it all together and this is how a diaphragm differential pressure gauge works.</a:t>
            </a:r>
          </a:p>
          <a:p>
            <a:endParaRPr lang="en-US" sz="1400" dirty="0">
              <a:latin typeface="Tahoma" pitchFamily="34" charset="0"/>
            </a:endParaRPr>
          </a:p>
          <a:p>
            <a:r>
              <a:rPr lang="en-US" sz="1400" dirty="0">
                <a:latin typeface="Tahoma" pitchFamily="34" charset="0"/>
              </a:rPr>
              <a:t>(Just let the video run)  (You can click inside the gauge to re-run the video if you would like)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line pressure sensors instead of a </a:t>
            </a:r>
            <a:r>
              <a:rPr lang="en-US" dirty="0" err="1"/>
              <a:t>dp</a:t>
            </a:r>
            <a:r>
              <a:rPr lang="en-US" dirty="0"/>
              <a:t> sensor in original designs less accurate</a:t>
            </a:r>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13</a:t>
            </a:fld>
            <a:endParaRPr lang="en-US"/>
          </a:p>
        </p:txBody>
      </p:sp>
    </p:spTree>
    <p:extLst>
      <p:ext uri="{BB962C8B-B14F-4D97-AF65-F5344CB8AC3E}">
        <p14:creationId xmlns:p14="http://schemas.microsoft.com/office/powerpoint/2010/main" val="64996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14</a:t>
            </a:fld>
            <a:endParaRPr lang="en-US"/>
          </a:p>
        </p:txBody>
      </p:sp>
    </p:spTree>
    <p:extLst>
      <p:ext uri="{BB962C8B-B14F-4D97-AF65-F5344CB8AC3E}">
        <p14:creationId xmlns:p14="http://schemas.microsoft.com/office/powerpoint/2010/main" val="384478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Store and create databases of past tests and customers. Once data is digital, “there's no limits to what you can do with it” lcds, phone apps, web interfaces, and possible future in AI. </a:t>
            </a:r>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16</a:t>
            </a:fld>
            <a:endParaRPr lang="en-US"/>
          </a:p>
        </p:txBody>
      </p:sp>
    </p:spTree>
    <p:extLst>
      <p:ext uri="{BB962C8B-B14F-4D97-AF65-F5344CB8AC3E}">
        <p14:creationId xmlns:p14="http://schemas.microsoft.com/office/powerpoint/2010/main" val="516621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 to headphones and other digital devices they are used to. </a:t>
            </a:r>
          </a:p>
        </p:txBody>
      </p:sp>
      <p:sp>
        <p:nvSpPr>
          <p:cNvPr id="4" name="Slide Number Placeholder 3"/>
          <p:cNvSpPr>
            <a:spLocks noGrp="1"/>
          </p:cNvSpPr>
          <p:nvPr>
            <p:ph type="sldNum" sz="quarter" idx="5"/>
          </p:nvPr>
        </p:nvSpPr>
        <p:spPr/>
        <p:txBody>
          <a:bodyPr/>
          <a:lstStyle/>
          <a:p>
            <a:pPr>
              <a:defRPr/>
            </a:pPr>
            <a:fld id="{051F0E01-3D5E-47CE-88E8-6A3A0884895B}" type="slidenum">
              <a:rPr lang="en-US" smtClean="0"/>
              <a:pPr>
                <a:defRPr/>
              </a:pPr>
              <a:t>17</a:t>
            </a:fld>
            <a:endParaRPr lang="en-US"/>
          </a:p>
        </p:txBody>
      </p:sp>
    </p:spTree>
    <p:extLst>
      <p:ext uri="{BB962C8B-B14F-4D97-AF65-F5344CB8AC3E}">
        <p14:creationId xmlns:p14="http://schemas.microsoft.com/office/powerpoint/2010/main" val="2865003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ctrTitle"/>
          </p:nvPr>
        </p:nvSpPr>
        <p:spPr>
          <a:xfrm>
            <a:off x="1477417" y="1300787"/>
            <a:ext cx="7332167"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477417" y="3886202"/>
            <a:ext cx="7332167"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871198" y="5883277"/>
            <a:ext cx="644806" cy="365125"/>
          </a:xfrm>
          <a:prstGeom prst="rect">
            <a:avLst/>
          </a:prstGeom>
        </p:spPr>
        <p:txBody>
          <a:bodyPr/>
          <a:lstStyle/>
          <a:p>
            <a:pPr>
              <a:defRPr/>
            </a:pPr>
            <a:fld id="{0017DB0C-1489-4F38-9F10-671EBEA6E92B}" type="slidenum">
              <a:rPr lang="en-US" smtClean="0"/>
              <a:pPr>
                <a:defRPr/>
              </a:pPr>
              <a:t>‹#›</a:t>
            </a:fld>
            <a:endParaRPr lang="en-US"/>
          </a:p>
        </p:txBody>
      </p:sp>
    </p:spTree>
    <p:extLst>
      <p:ext uri="{BB962C8B-B14F-4D97-AF65-F5344CB8AC3E}">
        <p14:creationId xmlns:p14="http://schemas.microsoft.com/office/powerpoint/2010/main" val="3628845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771014" y="4289374"/>
            <a:ext cx="8744990"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99629" y="698261"/>
            <a:ext cx="8287761"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0998" y="5108728"/>
            <a:ext cx="8745006"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383984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770998" y="609601"/>
            <a:ext cx="8745006"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70998" y="4204821"/>
            <a:ext cx="8745006"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3838570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1220241" y="872589"/>
            <a:ext cx="7849197"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51794" y="3610032"/>
            <a:ext cx="7384752"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70998" y="4372798"/>
            <a:ext cx="8745006"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
        <p:nvSpPr>
          <p:cNvPr id="11" name="TextBox 10"/>
          <p:cNvSpPr txBox="1"/>
          <p:nvPr/>
        </p:nvSpPr>
        <p:spPr>
          <a:xfrm>
            <a:off x="829829" y="887859"/>
            <a:ext cx="61524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831397" y="3120015"/>
            <a:ext cx="622846"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67812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770998" y="2138723"/>
            <a:ext cx="8745006"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70998" y="4662335"/>
            <a:ext cx="8745006"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793178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15" name="Title 1"/>
          <p:cNvSpPr>
            <a:spLocks noGrp="1"/>
          </p:cNvSpPr>
          <p:nvPr>
            <p:ph type="title"/>
          </p:nvPr>
        </p:nvSpPr>
        <p:spPr>
          <a:xfrm>
            <a:off x="770998" y="609600"/>
            <a:ext cx="8745006"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770997" y="2367093"/>
            <a:ext cx="278351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70997" y="2943357"/>
            <a:ext cx="278351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756704" y="2367093"/>
            <a:ext cx="277722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747389" y="2943357"/>
            <a:ext cx="278720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727471" y="2367093"/>
            <a:ext cx="2788533"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727471" y="2943357"/>
            <a:ext cx="278853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358502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0" name="Title 1"/>
          <p:cNvSpPr>
            <a:spLocks noGrp="1"/>
          </p:cNvSpPr>
          <p:nvPr>
            <p:ph type="title"/>
          </p:nvPr>
        </p:nvSpPr>
        <p:spPr>
          <a:xfrm>
            <a:off x="770998" y="610772"/>
            <a:ext cx="8745006"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70998" y="4204820"/>
            <a:ext cx="2781345"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70998" y="2367093"/>
            <a:ext cx="2781345"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770998" y="4781082"/>
            <a:ext cx="2781345"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748578" y="4204820"/>
            <a:ext cx="278591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747388" y="2367093"/>
            <a:ext cx="2787203"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747388" y="4781082"/>
            <a:ext cx="2787203"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727471" y="4204820"/>
            <a:ext cx="2784950"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727471" y="2367093"/>
            <a:ext cx="2788533"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6727365" y="4781080"/>
            <a:ext cx="2788639"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511196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770998" y="2367095"/>
            <a:ext cx="8745006"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1196354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Vertical Title 1"/>
          <p:cNvSpPr>
            <a:spLocks noGrp="1"/>
          </p:cNvSpPr>
          <p:nvPr>
            <p:ph type="title" orient="vert"/>
          </p:nvPr>
        </p:nvSpPr>
        <p:spPr>
          <a:xfrm>
            <a:off x="7361635" y="609603"/>
            <a:ext cx="2154369"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770998" y="609603"/>
            <a:ext cx="6462048"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13655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7813"/>
            <a:ext cx="92583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xfrm>
            <a:off x="6478935" y="5883277"/>
            <a:ext cx="2314575" cy="365125"/>
          </a:xfrm>
          <a:prstGeom prst="rect">
            <a:avLst/>
          </a:prstGeom>
          <a:ln/>
        </p:spPr>
        <p:txBody>
          <a:bodyPr/>
          <a:lstStyle>
            <a:lvl1pPr>
              <a:defRPr/>
            </a:lvl1pPr>
          </a:lstStyle>
          <a:p>
            <a:pPr>
              <a:defRPr/>
            </a:pPr>
            <a:endParaRPr lang="en-US"/>
          </a:p>
        </p:txBody>
      </p:sp>
      <p:sp>
        <p:nvSpPr>
          <p:cNvPr id="4" name="Rectangle 41"/>
          <p:cNvSpPr>
            <a:spLocks noGrp="1" noChangeArrowheads="1"/>
          </p:cNvSpPr>
          <p:nvPr>
            <p:ph type="ftr" sz="quarter" idx="11"/>
          </p:nvPr>
        </p:nvSpPr>
        <p:spPr>
          <a:xfrm>
            <a:off x="770998" y="5883277"/>
            <a:ext cx="5630248" cy="365125"/>
          </a:xfrm>
          <a:prstGeom prst="rect">
            <a:avLst/>
          </a:prstGeom>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xfrm>
            <a:off x="8871198" y="5883277"/>
            <a:ext cx="644806" cy="365125"/>
          </a:xfrm>
          <a:prstGeom prst="rect">
            <a:avLst/>
          </a:prstGeom>
          <a:ln/>
        </p:spPr>
        <p:txBody>
          <a:bodyPr/>
          <a:lstStyle>
            <a:lvl1pPr>
              <a:defRPr/>
            </a:lvl1pPr>
          </a:lstStyle>
          <a:p>
            <a:pPr>
              <a:defRPr/>
            </a:pPr>
            <a:fld id="{FB87A90C-C020-48DB-A3BA-FCD3D9EFC006}" type="slidenum">
              <a:rPr lang="en-US"/>
              <a:pPr>
                <a:defRPr/>
              </a:pPr>
              <a:t>‹#›</a:t>
            </a:fld>
            <a:endParaRPr lang="en-US"/>
          </a:p>
        </p:txBody>
      </p:sp>
    </p:spTree>
    <p:extLst>
      <p:ext uri="{BB962C8B-B14F-4D97-AF65-F5344CB8AC3E}">
        <p14:creationId xmlns:p14="http://schemas.microsoft.com/office/powerpoint/2010/main" val="295329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770996" y="1524000"/>
            <a:ext cx="8744479"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255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770997" y="828565"/>
            <a:ext cx="8734291"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770997" y="3657459"/>
            <a:ext cx="8734291"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871198" y="5883277"/>
            <a:ext cx="644806" cy="365125"/>
          </a:xfrm>
          <a:prstGeom prst="rect">
            <a:avLst/>
          </a:prstGeom>
        </p:spPr>
        <p:txBody>
          <a:bodyPr/>
          <a:lstStyle/>
          <a:p>
            <a:pPr>
              <a:defRPr/>
            </a:pPr>
            <a:fld id="{549F6854-564F-4384-9C35-51BD491A0884}" type="slidenum">
              <a:rPr lang="en-US" smtClean="0"/>
              <a:pPr>
                <a:defRPr/>
              </a:pPr>
              <a:t>‹#›</a:t>
            </a:fld>
            <a:endParaRPr lang="en-US"/>
          </a:p>
        </p:txBody>
      </p:sp>
    </p:spTree>
    <p:extLst>
      <p:ext uri="{BB962C8B-B14F-4D97-AF65-F5344CB8AC3E}">
        <p14:creationId xmlns:p14="http://schemas.microsoft.com/office/powerpoint/2010/main" val="216633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14" name="Title 1"/>
          <p:cNvSpPr>
            <a:spLocks noGrp="1"/>
          </p:cNvSpPr>
          <p:nvPr>
            <p:ph type="title"/>
          </p:nvPr>
        </p:nvSpPr>
        <p:spPr>
          <a:xfrm>
            <a:off x="1257300" y="4896"/>
            <a:ext cx="8322996" cy="1596177"/>
          </a:xfrm>
        </p:spPr>
        <p:txBody>
          <a:bodyPr/>
          <a:lstStyle/>
          <a:p>
            <a:r>
              <a:rPr lang="en-US" dirty="0"/>
              <a:t>Click to edit Master title style</a:t>
            </a:r>
          </a:p>
        </p:txBody>
      </p:sp>
      <p:sp>
        <p:nvSpPr>
          <p:cNvPr id="12" name="Content Placeholder 2"/>
          <p:cNvSpPr>
            <a:spLocks noGrp="1"/>
          </p:cNvSpPr>
          <p:nvPr>
            <p:ph sz="quarter" idx="13"/>
          </p:nvPr>
        </p:nvSpPr>
        <p:spPr>
          <a:xfrm>
            <a:off x="770996" y="2367094"/>
            <a:ext cx="430821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207794" y="2367094"/>
            <a:ext cx="4307681"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90371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14" name="Title 1"/>
          <p:cNvSpPr>
            <a:spLocks noGrp="1"/>
          </p:cNvSpPr>
          <p:nvPr>
            <p:ph type="title"/>
          </p:nvPr>
        </p:nvSpPr>
        <p:spPr>
          <a:xfrm>
            <a:off x="1257300" y="0"/>
            <a:ext cx="8296802" cy="1596177"/>
          </a:xfrm>
        </p:spPr>
        <p:txBody>
          <a:bodyPr/>
          <a:lstStyle/>
          <a:p>
            <a:r>
              <a:rPr lang="en-US" dirty="0"/>
              <a:t>Click to edit Master title style</a:t>
            </a:r>
          </a:p>
        </p:txBody>
      </p:sp>
      <p:sp>
        <p:nvSpPr>
          <p:cNvPr id="3" name="Text Placeholder 2"/>
          <p:cNvSpPr>
            <a:spLocks noGrp="1"/>
          </p:cNvSpPr>
          <p:nvPr>
            <p:ph type="body" idx="1"/>
          </p:nvPr>
        </p:nvSpPr>
        <p:spPr>
          <a:xfrm>
            <a:off x="967214" y="2371018"/>
            <a:ext cx="4111994"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770997" y="3051014"/>
            <a:ext cx="430821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96982" y="2371018"/>
            <a:ext cx="4119022"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207795" y="3051014"/>
            <a:ext cx="4307682"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8" name="Footer Placeholder 7"/>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114296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1257300" y="10160"/>
            <a:ext cx="8258704" cy="1596177"/>
          </a:xfrm>
        </p:spPr>
        <p:txBody>
          <a:bodyPr/>
          <a:lstStyle/>
          <a:p>
            <a:r>
              <a:rPr lang="en-US" dirty="0"/>
              <a:t>Click to edit Master title style</a:t>
            </a:r>
          </a:p>
        </p:txBody>
      </p:sp>
      <p:sp>
        <p:nvSpPr>
          <p:cNvPr id="3" name="Date Placeholder 2"/>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8871198" y="5883277"/>
            <a:ext cx="644806" cy="365125"/>
          </a:xfrm>
          <a:prstGeom prst="rect">
            <a:avLst/>
          </a:prstGeom>
        </p:spPr>
        <p:txBody>
          <a:bodyPr/>
          <a:lstStyle/>
          <a:p>
            <a:pPr>
              <a:defRPr/>
            </a:pPr>
            <a:fld id="{DEE9A213-3009-4F2E-8F5C-7E4EDA2F4A42}" type="slidenum">
              <a:rPr lang="en-US" smtClean="0"/>
              <a:pPr>
                <a:defRPr/>
              </a:pPr>
              <a:t>‹#›</a:t>
            </a:fld>
            <a:endParaRPr lang="en-US"/>
          </a:p>
        </p:txBody>
      </p:sp>
    </p:spTree>
    <p:extLst>
      <p:ext uri="{BB962C8B-B14F-4D97-AF65-F5344CB8AC3E}">
        <p14:creationId xmlns:p14="http://schemas.microsoft.com/office/powerpoint/2010/main" val="899533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Date Placeholder 1"/>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8871198" y="5883277"/>
            <a:ext cx="644806" cy="365125"/>
          </a:xfrm>
          <a:prstGeom prst="rect">
            <a:avLst/>
          </a:prstGeom>
        </p:spPr>
        <p:txBody>
          <a:bodyPr/>
          <a:lstStyle/>
          <a:p>
            <a:pPr>
              <a:defRPr/>
            </a:pPr>
            <a:fld id="{DE2399BD-3201-4A5B-84EA-280C56E494AB}" type="slidenum">
              <a:rPr lang="en-US" smtClean="0"/>
              <a:pPr>
                <a:defRPr/>
              </a:pPr>
              <a:t>‹#›</a:t>
            </a:fld>
            <a:endParaRPr lang="en-US"/>
          </a:p>
        </p:txBody>
      </p:sp>
    </p:spTree>
    <p:extLst>
      <p:ext uri="{BB962C8B-B14F-4D97-AF65-F5344CB8AC3E}">
        <p14:creationId xmlns:p14="http://schemas.microsoft.com/office/powerpoint/2010/main" val="283596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770997" y="609600"/>
            <a:ext cx="3320737"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4284616" y="609602"/>
            <a:ext cx="5231387"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0998" y="2632852"/>
            <a:ext cx="3320738"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871198" y="5883277"/>
            <a:ext cx="644806" cy="365125"/>
          </a:xfrm>
          <a:prstGeom prst="rect">
            <a:avLst/>
          </a:prstGeom>
        </p:spPr>
        <p:txBody>
          <a:bodyPr/>
          <a:lstStyle/>
          <a:p>
            <a:pPr>
              <a:defRPr/>
            </a:pPr>
            <a:fld id="{DED75112-225D-4383-89E6-597C4743E54D}" type="slidenum">
              <a:rPr lang="en-US" smtClean="0"/>
              <a:pPr>
                <a:defRPr/>
              </a:pPr>
              <a:t>‹#›</a:t>
            </a:fld>
            <a:endParaRPr lang="en-US"/>
          </a:p>
        </p:txBody>
      </p:sp>
    </p:spTree>
    <p:extLst>
      <p:ext uri="{BB962C8B-B14F-4D97-AF65-F5344CB8AC3E}">
        <p14:creationId xmlns:p14="http://schemas.microsoft.com/office/powerpoint/2010/main" val="287562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770999" y="609600"/>
            <a:ext cx="4645820"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29805" y="609601"/>
            <a:ext cx="3381582"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1014" y="2632854"/>
            <a:ext cx="4645805"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478935" y="5883277"/>
            <a:ext cx="2314575"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770998" y="5883277"/>
            <a:ext cx="5630248"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8871198" y="5883277"/>
            <a:ext cx="644806" cy="365125"/>
          </a:xfrm>
          <a:prstGeom prst="rect">
            <a:avLst/>
          </a:prstGeom>
        </p:spPr>
        <p:txBody>
          <a:bodyPr/>
          <a:lstStyle/>
          <a:p>
            <a:pPr>
              <a:defRPr/>
            </a:pPr>
            <a:fld id="{0F723BE9-C922-4920-A244-6EA46D9E2068}" type="slidenum">
              <a:rPr lang="en-US" smtClean="0"/>
              <a:pPr>
                <a:defRPr/>
              </a:pPr>
              <a:t>‹#›</a:t>
            </a:fld>
            <a:endParaRPr lang="en-US"/>
          </a:p>
        </p:txBody>
      </p:sp>
    </p:spTree>
    <p:extLst>
      <p:ext uri="{BB962C8B-B14F-4D97-AF65-F5344CB8AC3E}">
        <p14:creationId xmlns:p14="http://schemas.microsoft.com/office/powerpoint/2010/main" val="256391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1"/>
            <a:ext cx="10287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770998" y="723899"/>
            <a:ext cx="8745006" cy="6857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70998" y="1524000"/>
            <a:ext cx="8745006" cy="50291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9538390"/>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66" r:id="rId14"/>
    <p:sldLayoutId id="2147484167" r:id="rId15"/>
    <p:sldLayoutId id="2147484168" r:id="rId16"/>
    <p:sldLayoutId id="2147484169" r:id="rId17"/>
    <p:sldLayoutId id="2147484171"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1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svg"/><Relationship Id="rId10" Type="http://schemas.openxmlformats.org/officeDocument/2006/relationships/image" Target="../media/image33.png"/><Relationship Id="rId19" Type="http://schemas.microsoft.com/office/2007/relationships/hdphoto" Target="../media/hdphoto3.wdp"/><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0" name="Rectangle 1030"/>
          <p:cNvSpPr>
            <a:spLocks noGrp="1" noChangeArrowheads="1"/>
          </p:cNvSpPr>
          <p:nvPr>
            <p:ph type="title"/>
          </p:nvPr>
        </p:nvSpPr>
        <p:spPr>
          <a:xfrm>
            <a:off x="647700" y="762000"/>
            <a:ext cx="9220200" cy="5410200"/>
          </a:xfrm>
        </p:spPr>
        <p:txBody>
          <a:bodyPr/>
          <a:lstStyle/>
          <a:p>
            <a:pPr eaLnBrk="1" hangingPunct="1">
              <a:defRPr/>
            </a:pPr>
            <a:r>
              <a:rPr lang="en-US" sz="5400" b="1" dirty="0">
                <a:latin typeface="Arial" panose="020B0604020202020204" pitchFamily="34" charset="0"/>
                <a:cs typeface="Arial" panose="020B0604020202020204" pitchFamily="34" charset="0"/>
              </a:rPr>
              <a:t>Analog and digital Backflow test kits</a:t>
            </a:r>
            <a:br>
              <a:rPr lang="en-US" sz="5400" b="1" dirty="0"/>
            </a:br>
            <a:br>
              <a:rPr lang="en-US" dirty="0"/>
            </a:br>
            <a:r>
              <a:rPr lang="en-US" dirty="0"/>
              <a:t>             </a:t>
            </a:r>
            <a:br>
              <a:rPr lang="en-US" dirty="0"/>
            </a:br>
            <a:r>
              <a:rPr lang="en-US" sz="5400" dirty="0"/>
              <a:t> </a:t>
            </a:r>
            <a:r>
              <a:rPr lang="en-US" sz="4800" dirty="0"/>
              <a:t> 			</a:t>
            </a:r>
            <a:r>
              <a:rPr lang="en-US" sz="3600" dirty="0">
                <a:solidFill>
                  <a:schemeClr val="tx1"/>
                </a:solidFill>
                <a:latin typeface="Arial" panose="020B0604020202020204" pitchFamily="34" charset="0"/>
                <a:cs typeface="Arial" panose="020B0604020202020204" pitchFamily="34" charset="0"/>
              </a:rPr>
              <a:t>By   Nicole Everhart</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				Mike Lueck</a:t>
            </a:r>
            <a:br>
              <a:rPr lang="en-US" sz="3600" dirty="0">
                <a:solidFill>
                  <a:schemeClr val="tx1"/>
                </a:solidFill>
              </a:rPr>
            </a:br>
            <a:r>
              <a:rPr lang="en-US" sz="3600" dirty="0">
                <a:solidFill>
                  <a:schemeClr val="tx1"/>
                </a:solidFill>
              </a:rPr>
              <a:t>                           </a:t>
            </a:r>
            <a:r>
              <a:rPr kumimoji="0" lang="en-US" sz="4800" b="1" i="0" u="none" strike="noStrike" kern="0" cap="none" spc="0" normalizeH="0" baseline="0" noProof="0" dirty="0">
                <a:ln>
                  <a:noFill/>
                </a:ln>
                <a:solidFill>
                  <a:srgbClr val="00B000"/>
                </a:solidFill>
                <a:effectLst>
                  <a:outerShdw blurRad="38100" dist="38100" dir="2700000" algn="tl">
                    <a:srgbClr val="000000"/>
                  </a:outerShdw>
                </a:effectLst>
                <a:uLnTx/>
                <a:uFillTx/>
                <a:latin typeface="Arial"/>
                <a:ea typeface="+mj-ea"/>
                <a:cs typeface="+mj-cs"/>
              </a:rPr>
              <a:t>Mid-West</a:t>
            </a:r>
            <a:r>
              <a:rPr kumimoji="0" lang="en-US" sz="3600" b="0" i="0" u="none" strike="noStrike" kern="0" cap="none" spc="0" normalizeH="0" baseline="30000" noProof="0" dirty="0">
                <a:ln>
                  <a:noFill/>
                </a:ln>
                <a:solidFill>
                  <a:srgbClr val="00B000"/>
                </a:solidFill>
                <a:effectLst>
                  <a:outerShdw blurRad="38100" dist="38100" dir="2700000" algn="tl">
                    <a:srgbClr val="000000"/>
                  </a:outerShdw>
                </a:effectLst>
                <a:uLnTx/>
                <a:uFillTx/>
                <a:latin typeface="Arial"/>
                <a:ea typeface="+mj-ea"/>
                <a:cs typeface="+mj-cs"/>
              </a:rPr>
              <a:t>®</a:t>
            </a:r>
            <a:r>
              <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a:t>
            </a:r>
            <a:br>
              <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br>
            <a:r>
              <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a:t>
            </a:r>
            <a:r>
              <a:rPr kumimoji="0" lang="en-US" sz="3600" b="0" i="0" u="none" strike="noStrike" kern="0" cap="none" spc="0" normalizeH="0" baseline="0" noProof="0" dirty="0">
                <a:ln>
                  <a:noFill/>
                </a:ln>
                <a:solidFill>
                  <a:srgbClr val="CCECFF">
                    <a:lumMod val="10000"/>
                  </a:srgbClr>
                </a:solidFill>
                <a:effectLst>
                  <a:outerShdw blurRad="38100" dist="38100" dir="2700000" algn="tl">
                    <a:srgbClr val="000000"/>
                  </a:outerShdw>
                </a:effectLst>
                <a:uLnTx/>
                <a:uFillTx/>
                <a:latin typeface="Arial"/>
                <a:ea typeface="+mj-ea"/>
                <a:cs typeface="+mj-cs"/>
              </a:rPr>
              <a:t>Instrument</a:t>
            </a:r>
            <a:r>
              <a:rPr lang="en-US" sz="3600" dirty="0">
                <a:solidFill>
                  <a:schemeClr val="tx1"/>
                </a:solidFill>
              </a:rPr>
              <a:t>                    </a:t>
            </a:r>
            <a:endParaRPr lang="en-US" sz="3600" dirty="0"/>
          </a:p>
        </p:txBody>
      </p:sp>
      <p:pic>
        <p:nvPicPr>
          <p:cNvPr id="6" name="Picture 5">
            <a:extLst>
              <a:ext uri="{FF2B5EF4-FFF2-40B4-BE49-F238E27FC236}">
                <a16:creationId xmlns:a16="http://schemas.microsoft.com/office/drawing/2014/main" id="{4F9887D2-0B96-9EB5-E8AA-C54D2E88A740}"/>
              </a:ext>
            </a:extLst>
          </p:cNvPr>
          <p:cNvPicPr>
            <a:picLocks noChangeAspect="1"/>
          </p:cNvPicPr>
          <p:nvPr/>
        </p:nvPicPr>
        <p:blipFill>
          <a:blip r:embed="rId3"/>
          <a:stretch>
            <a:fillRect/>
          </a:stretch>
        </p:blipFill>
        <p:spPr>
          <a:xfrm>
            <a:off x="266700" y="4572000"/>
            <a:ext cx="4208332" cy="1371625"/>
          </a:xfrm>
          <a:prstGeom prst="rect">
            <a:avLst/>
          </a:prstGeom>
        </p:spPr>
      </p:pic>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45 Movement-1">
            <a:hlinkClick r:id="" action="ppaction://media"/>
            <a:extLst>
              <a:ext uri="{FF2B5EF4-FFF2-40B4-BE49-F238E27FC236}">
                <a16:creationId xmlns:a16="http://schemas.microsoft.com/office/drawing/2014/main" id="{B91467A5-9235-4F0B-9174-0FF309D85682}"/>
              </a:ext>
            </a:extLst>
          </p:cNvPr>
          <p:cNvPicPr>
            <a:picLocks noGrp="1" noChangeAspect="1"/>
          </p:cNvPicPr>
          <p:nvPr>
            <p:ph/>
            <a:videoFile r:link="rId2"/>
            <p:extLst>
              <p:ext uri="{DAA4B4D4-6D71-4841-9C94-3DE7FCFB9230}">
                <p14:media xmlns:p14="http://schemas.microsoft.com/office/powerpoint/2010/main" r:embed="rId1"/>
              </p:ext>
            </p:extLst>
          </p:nvPr>
        </p:nvPicPr>
        <p:blipFill>
          <a:blip r:embed="rId5"/>
          <a:stretch>
            <a:fillRect/>
          </a:stretch>
        </p:blipFill>
        <p:spPr>
          <a:xfrm>
            <a:off x="1241425" y="277813"/>
            <a:ext cx="7804150" cy="585311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FC63-2A77-C393-2338-106062559EB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Digital</a:t>
            </a:r>
            <a:r>
              <a:rPr lang="en-US" dirty="0"/>
              <a:t> </a:t>
            </a:r>
            <a:r>
              <a:rPr lang="en-US" b="1" dirty="0">
                <a:latin typeface="Arial" panose="020B0604020202020204" pitchFamily="34" charset="0"/>
                <a:cs typeface="Arial" panose="020B0604020202020204" pitchFamily="34" charset="0"/>
              </a:rPr>
              <a:t>backflow test kits</a:t>
            </a:r>
          </a:p>
        </p:txBody>
      </p:sp>
      <p:pic>
        <p:nvPicPr>
          <p:cNvPr id="5" name="Content Placeholder 4" descr="A digital backflow preventer tester&#10;&#10;Description automatically generated">
            <a:extLst>
              <a:ext uri="{FF2B5EF4-FFF2-40B4-BE49-F238E27FC236}">
                <a16:creationId xmlns:a16="http://schemas.microsoft.com/office/drawing/2014/main" id="{4EF3C393-4894-B6B5-83FA-A5CFF62EBDF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20096" y="1600200"/>
            <a:ext cx="4617820" cy="4648200"/>
          </a:xfrm>
        </p:spPr>
      </p:pic>
      <p:pic>
        <p:nvPicPr>
          <p:cNvPr id="6" name="Picture 5">
            <a:extLst>
              <a:ext uri="{FF2B5EF4-FFF2-40B4-BE49-F238E27FC236}">
                <a16:creationId xmlns:a16="http://schemas.microsoft.com/office/drawing/2014/main" id="{CE5E87B5-957F-847C-A2F4-8A3186457B6F}"/>
              </a:ext>
            </a:extLst>
          </p:cNvPr>
          <p:cNvPicPr>
            <a:picLocks noChangeAspect="1"/>
          </p:cNvPicPr>
          <p:nvPr/>
        </p:nvPicPr>
        <p:blipFill>
          <a:blip r:embed="rId3"/>
          <a:stretch>
            <a:fillRect/>
          </a:stretch>
        </p:blipFill>
        <p:spPr>
          <a:xfrm>
            <a:off x="5056260" y="1600200"/>
            <a:ext cx="4648201" cy="4648201"/>
          </a:xfrm>
          <a:prstGeom prst="rect">
            <a:avLst/>
          </a:prstGeom>
        </p:spPr>
      </p:pic>
    </p:spTree>
    <p:extLst>
      <p:ext uri="{BB962C8B-B14F-4D97-AF65-F5344CB8AC3E}">
        <p14:creationId xmlns:p14="http://schemas.microsoft.com/office/powerpoint/2010/main" val="831615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Digital Pressure Gauge Test Kits</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E7E2874-7BCA-3808-AE15-37EE63AA27B4}"/>
              </a:ext>
            </a:extLst>
          </p:cNvPr>
          <p:cNvSpPr>
            <a:spLocks noGrp="1"/>
          </p:cNvSpPr>
          <p:nvPr>
            <p:ph sz="quarter" idx="13"/>
          </p:nvPr>
        </p:nvSpPr>
        <p:spPr/>
        <p:txBody>
          <a:bodyPr/>
          <a:lstStyle/>
          <a:p>
            <a:pPr marL="0" indent="0">
              <a:buNone/>
            </a:pPr>
            <a:r>
              <a:rPr lang="en-US" b="1" dirty="0"/>
              <a:t>1. </a:t>
            </a:r>
            <a:r>
              <a:rPr lang="en-US" b="1" dirty="0">
                <a:latin typeface="Arial" panose="020B0604020202020204" pitchFamily="34" charset="0"/>
                <a:cs typeface="Arial" panose="020B0604020202020204" pitchFamily="34" charset="0"/>
              </a:rPr>
              <a:t>Pressure-containing elements</a:t>
            </a:r>
          </a:p>
          <a:p>
            <a:pPr marL="457200" lvl="1" indent="0">
              <a:buNone/>
            </a:pPr>
            <a:r>
              <a:rPr lang="en-US" sz="2000" dirty="0">
                <a:latin typeface="Arial" panose="020B0604020202020204" pitchFamily="34" charset="0"/>
                <a:cs typeface="Arial" panose="020B0604020202020204" pitchFamily="34" charset="0"/>
              </a:rPr>
              <a:t>each transducer has its own housing</a:t>
            </a:r>
          </a:p>
          <a:p>
            <a:pPr marL="0" indent="0">
              <a:buNone/>
            </a:pPr>
            <a:r>
              <a:rPr lang="en-US" b="1" dirty="0">
                <a:latin typeface="Arial" panose="020B0604020202020204" pitchFamily="34" charset="0"/>
                <a:cs typeface="Arial" panose="020B0604020202020204" pitchFamily="34" charset="0"/>
              </a:rPr>
              <a:t>2. Pressure sensing elements </a:t>
            </a:r>
          </a:p>
          <a:p>
            <a:pPr marL="457200" lvl="1" indent="0">
              <a:buNone/>
            </a:pPr>
            <a:r>
              <a:rPr lang="en-US" sz="2000" dirty="0">
                <a:latin typeface="Arial" panose="020B0604020202020204" pitchFamily="34" charset="0"/>
                <a:cs typeface="Arial" panose="020B0604020202020204" pitchFamily="34" charset="0"/>
              </a:rPr>
              <a:t>two pressure transducers that convert pressure changes to an electrical output.  (voltage, inductance, capacitance, etc.) </a:t>
            </a:r>
          </a:p>
          <a:p>
            <a:pPr marL="0" indent="0">
              <a:buNone/>
            </a:pPr>
            <a:r>
              <a:rPr lang="en-US" b="1" dirty="0">
                <a:latin typeface="Arial" panose="020B0604020202020204" pitchFamily="34" charset="0"/>
                <a:cs typeface="Arial" panose="020B0604020202020204" pitchFamily="34" charset="0"/>
              </a:rPr>
              <a:t>3. Indicator</a:t>
            </a:r>
          </a:p>
          <a:p>
            <a:pPr marL="457200" lvl="1" indent="0">
              <a:buNone/>
            </a:pPr>
            <a:r>
              <a:rPr lang="en-US" sz="2000" dirty="0">
                <a:latin typeface="Arial" panose="020B0604020202020204" pitchFamily="34" charset="0"/>
                <a:cs typeface="Arial" panose="020B0604020202020204" pitchFamily="34" charset="0"/>
              </a:rPr>
              <a:t>a microprocessor and circuitry designed to convert the electrical output to a digital pressure readout that can be displayed on an LCD,  and one version had a thermal print out</a:t>
            </a:r>
            <a:r>
              <a:rPr lang="en-US" sz="2000" dirty="0"/>
              <a:t>.</a:t>
            </a:r>
          </a:p>
          <a:p>
            <a:pPr marL="0" indent="0">
              <a:buNone/>
            </a:pPr>
            <a:endParaRPr lang="en-US" dirty="0"/>
          </a:p>
        </p:txBody>
      </p:sp>
    </p:spTree>
    <p:extLst>
      <p:ext uri="{BB962C8B-B14F-4D97-AF65-F5344CB8AC3E}">
        <p14:creationId xmlns:p14="http://schemas.microsoft.com/office/powerpoint/2010/main" val="2538571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p:txBody>
          <a:bodyPr>
            <a:normAutofit/>
          </a:bodyPr>
          <a:lstStyle/>
          <a:p>
            <a:r>
              <a:rPr lang="en-US" b="1" dirty="0"/>
              <a:t>History of Digital</a:t>
            </a:r>
            <a:endParaRPr lang="en-US" dirty="0"/>
          </a:p>
        </p:txBody>
      </p:sp>
      <p:pic>
        <p:nvPicPr>
          <p:cNvPr id="4" name="Picture 3" descr="duke board.JPG">
            <a:extLst>
              <a:ext uri="{FF2B5EF4-FFF2-40B4-BE49-F238E27FC236}">
                <a16:creationId xmlns:a16="http://schemas.microsoft.com/office/drawing/2014/main" id="{F69BD2F3-0324-8845-5145-66821AB11A3D}"/>
              </a:ext>
            </a:extLst>
          </p:cNvPr>
          <p:cNvPicPr>
            <a:picLocks noChangeAspect="1"/>
          </p:cNvPicPr>
          <p:nvPr/>
        </p:nvPicPr>
        <p:blipFill>
          <a:blip r:embed="rId3" cstate="print"/>
          <a:stretch>
            <a:fillRect/>
          </a:stretch>
        </p:blipFill>
        <p:spPr>
          <a:xfrm>
            <a:off x="403131" y="1974974"/>
            <a:ext cx="2514600" cy="3800988"/>
          </a:xfrm>
          <a:prstGeom prst="rect">
            <a:avLst/>
          </a:prstGeom>
        </p:spPr>
      </p:pic>
      <p:pic>
        <p:nvPicPr>
          <p:cNvPr id="5" name="Picture 4" descr="Duke 900 2.JPG">
            <a:extLst>
              <a:ext uri="{FF2B5EF4-FFF2-40B4-BE49-F238E27FC236}">
                <a16:creationId xmlns:a16="http://schemas.microsoft.com/office/drawing/2014/main" id="{1938D030-C88D-046C-37A9-5420AA2CF671}"/>
              </a:ext>
            </a:extLst>
          </p:cNvPr>
          <p:cNvPicPr>
            <a:picLocks noChangeAspect="1"/>
          </p:cNvPicPr>
          <p:nvPr/>
        </p:nvPicPr>
        <p:blipFill>
          <a:blip r:embed="rId4" cstate="print"/>
          <a:srcRect l="16200" t="1965" r="23523"/>
          <a:stretch>
            <a:fillRect/>
          </a:stretch>
        </p:blipFill>
        <p:spPr>
          <a:xfrm>
            <a:off x="2933700" y="1974974"/>
            <a:ext cx="3130767" cy="3810000"/>
          </a:xfrm>
          <a:prstGeom prst="rect">
            <a:avLst/>
          </a:prstGeom>
        </p:spPr>
      </p:pic>
      <p:sp>
        <p:nvSpPr>
          <p:cNvPr id="6" name="Rectangle 3">
            <a:extLst>
              <a:ext uri="{FF2B5EF4-FFF2-40B4-BE49-F238E27FC236}">
                <a16:creationId xmlns:a16="http://schemas.microsoft.com/office/drawing/2014/main" id="{6034A7FD-FE69-9A38-7E02-3968B132F9A5}"/>
              </a:ext>
            </a:extLst>
          </p:cNvPr>
          <p:cNvSpPr txBox="1">
            <a:spLocks noChangeArrowheads="1"/>
          </p:cNvSpPr>
          <p:nvPr/>
        </p:nvSpPr>
        <p:spPr>
          <a:xfrm>
            <a:off x="5676900" y="2163414"/>
            <a:ext cx="4067703" cy="3424107"/>
          </a:xfrm>
          <a:prstGeom prst="rect">
            <a:avLst/>
          </a:prstGeom>
        </p:spPr>
        <p:txBody>
          <a:bodyPr>
            <a:norm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marL="855663" indent="-285750">
              <a:buFont typeface="Arial" panose="020B0604020202020204" pitchFamily="34" charset="0"/>
              <a:buChar char="•"/>
            </a:pPr>
            <a:r>
              <a:rPr lang="en-US" sz="1800" dirty="0"/>
              <a:t>Pressure transducer  sensing technology existed Since the 1980</a:t>
            </a:r>
            <a:r>
              <a:rPr lang="en-US" sz="1800" cap="none" dirty="0"/>
              <a:t>s</a:t>
            </a:r>
            <a:r>
              <a:rPr lang="en-US" sz="1800" dirty="0"/>
              <a:t>.</a:t>
            </a:r>
          </a:p>
          <a:p>
            <a:pPr marL="855663" indent="-285750">
              <a:buFont typeface="Arial" panose="020B0604020202020204" pitchFamily="34" charset="0"/>
              <a:buChar char="•"/>
            </a:pPr>
            <a:r>
              <a:rPr lang="en-US" sz="1800" dirty="0"/>
              <a:t>Application of This technology into Backflow test kits followed shortly after</a:t>
            </a:r>
          </a:p>
        </p:txBody>
      </p:sp>
    </p:spTree>
    <p:extLst>
      <p:ext uri="{BB962C8B-B14F-4D97-AF65-F5344CB8AC3E}">
        <p14:creationId xmlns:p14="http://schemas.microsoft.com/office/powerpoint/2010/main" val="117395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1873EF-56DC-67C2-3D31-042213F7FD92}"/>
              </a:ext>
            </a:extLst>
          </p:cNvPr>
          <p:cNvGrpSpPr/>
          <p:nvPr/>
        </p:nvGrpSpPr>
        <p:grpSpPr>
          <a:xfrm>
            <a:off x="5129933" y="1418304"/>
            <a:ext cx="5587978" cy="5587978"/>
            <a:chOff x="5034776" y="1444695"/>
            <a:chExt cx="5587978" cy="5587978"/>
          </a:xfrm>
        </p:grpSpPr>
        <p:pic>
          <p:nvPicPr>
            <p:cNvPr id="13" name="Picture 12" descr="Diagram&#10;&#10;Description automatically generated">
              <a:extLst>
                <a:ext uri="{FF2B5EF4-FFF2-40B4-BE49-F238E27FC236}">
                  <a16:creationId xmlns:a16="http://schemas.microsoft.com/office/drawing/2014/main" id="{B0BCBE45-1FF7-548D-EEB9-2CB12C4218C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839" b="92774" l="4745" r="90000">
                          <a14:foregroundMark x1="38175" y1="9197" x2="46934" y2="7591"/>
                          <a14:foregroundMark x1="46934" y1="7591" x2="69051" y2="7810"/>
                          <a14:foregroundMark x1="69051" y1="7810" x2="78467" y2="7518"/>
                          <a14:foregroundMark x1="78467" y1="7518" x2="80292" y2="11825"/>
                          <a14:foregroundMark x1="4745" y1="75912" x2="5182" y2="82628"/>
                          <a14:foregroundMark x1="23504" y1="91679" x2="24088" y2="92774"/>
                          <a14:foregroundMark x1="41898" y1="6496" x2="52409" y2="6788"/>
                          <a14:foregroundMark x1="52409" y1="6788" x2="64818" y2="5839"/>
                          <a14:foregroundMark x1="64818" y1="5839" x2="76277" y2="6058"/>
                        </a14:backgroundRemoval>
                      </a14:imgEffect>
                    </a14:imgLayer>
                  </a14:imgProps>
                </a:ext>
                <a:ext uri="{28A0092B-C50C-407E-A947-70E740481C1C}">
                  <a14:useLocalDpi xmlns:a14="http://schemas.microsoft.com/office/drawing/2010/main" val="0"/>
                </a:ext>
              </a:extLst>
            </a:blip>
            <a:stretch>
              <a:fillRect/>
            </a:stretch>
          </p:blipFill>
          <p:spPr>
            <a:xfrm>
              <a:off x="5034776" y="1444695"/>
              <a:ext cx="5587978" cy="5587978"/>
            </a:xfrm>
            <a:prstGeom prst="rect">
              <a:avLst/>
            </a:prstGeom>
          </p:spPr>
        </p:pic>
        <p:pic>
          <p:nvPicPr>
            <p:cNvPr id="4" name="Picture 3">
              <a:extLst>
                <a:ext uri="{FF2B5EF4-FFF2-40B4-BE49-F238E27FC236}">
                  <a16:creationId xmlns:a16="http://schemas.microsoft.com/office/drawing/2014/main" id="{2331FC7E-C317-7915-C82F-6E67BC1856BC}"/>
                </a:ext>
              </a:extLst>
            </p:cNvPr>
            <p:cNvPicPr>
              <a:picLocks noChangeAspect="1"/>
            </p:cNvPicPr>
            <p:nvPr/>
          </p:nvPicPr>
          <p:blipFill>
            <a:blip r:embed="rId5"/>
            <a:stretch>
              <a:fillRect/>
            </a:stretch>
          </p:blipFill>
          <p:spPr>
            <a:xfrm>
              <a:off x="6972300" y="1847746"/>
              <a:ext cx="2667000" cy="1785992"/>
            </a:xfrm>
            <a:prstGeom prst="rect">
              <a:avLst/>
            </a:prstGeom>
            <a:ln>
              <a:noFill/>
            </a:ln>
            <a:effectLst>
              <a:softEdge rad="112500"/>
            </a:effectLst>
          </p:spPr>
        </p:pic>
      </p:grpSp>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p:txBody>
          <a:bodyPr/>
          <a:lstStyle/>
          <a:p>
            <a:r>
              <a:rPr lang="en-US" b="1" dirty="0"/>
              <a:t>Digital </a:t>
            </a:r>
            <a:r>
              <a:rPr lang="el-GR" b="1" dirty="0">
                <a:latin typeface="Arial" panose="020B0604020202020204" pitchFamily="34" charset="0"/>
                <a:cs typeface="Arial" panose="020B0604020202020204" pitchFamily="34" charset="0"/>
              </a:rPr>
              <a:t>Δ</a:t>
            </a:r>
            <a:r>
              <a:rPr lang="en-US" b="1" dirty="0">
                <a:latin typeface="Arial" panose="020B0604020202020204" pitchFamily="34" charset="0"/>
                <a:cs typeface="Arial" panose="020B0604020202020204" pitchFamily="34" charset="0"/>
              </a:rPr>
              <a:t>P</a:t>
            </a:r>
            <a:r>
              <a:rPr lang="en-US" b="1" dirty="0"/>
              <a:t> Test Kit Components</a:t>
            </a:r>
            <a:endParaRPr lang="en-US" dirty="0"/>
          </a:p>
        </p:txBody>
      </p:sp>
      <p:pic>
        <p:nvPicPr>
          <p:cNvPr id="12" name="Picture 11" descr="A picture containing electronics, circuit&#10;&#10;Description automatically generated">
            <a:extLst>
              <a:ext uri="{FF2B5EF4-FFF2-40B4-BE49-F238E27FC236}">
                <a16:creationId xmlns:a16="http://schemas.microsoft.com/office/drawing/2014/main" id="{A5AE717F-C45E-3EA7-0097-211536807A8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124" b="97210" l="5821" r="98222">
                        <a14:foregroundMark x1="11722" y1="12735" x2="8327" y2="69921"/>
                        <a14:foregroundMark x1="8327" y1="69921" x2="17623" y2="78411"/>
                        <a14:foregroundMark x1="17623" y1="78411" x2="17138" y2="91389"/>
                        <a14:foregroundMark x1="13258" y1="20012" x2="64511" y2="35901"/>
                        <a14:foregroundMark x1="14875" y1="25288" x2="68472" y2="46816"/>
                        <a14:foregroundMark x1="68472" y1="46816" x2="67987" y2="46816"/>
                        <a14:foregroundMark x1="66694" y1="18072" x2="67664" y2="88417"/>
                        <a14:foregroundMark x1="14390" y1="77502" x2="42684" y2="76774"/>
                        <a14:foregroundMark x1="42684" y1="76774" x2="57235" y2="77987"/>
                        <a14:foregroundMark x1="27728" y1="83263" x2="62086" y2="82656"/>
                        <a14:foregroundMark x1="62086" y1="82656" x2="63056" y2="82717"/>
                        <a14:foregroundMark x1="9054" y1="66950" x2="10509" y2="77683"/>
                        <a14:foregroundMark x1="10509" y1="77683" x2="8407" y2="88296"/>
                        <a14:foregroundMark x1="17138" y1="91753" x2="17219" y2="96119"/>
                        <a14:foregroundMark x1="60065" y1="88296" x2="60469" y2="96483"/>
                        <a14:foregroundMark x1="60469" y1="96483" x2="60065" y2="96604"/>
                        <a14:foregroundMark x1="38157" y1="97089" x2="38157" y2="97089"/>
                        <a14:foregroundMark x1="22797" y1="87204" x2="44543" y2="85992"/>
                        <a14:foregroundMark x1="44543" y1="85992" x2="59822" y2="87083"/>
                        <a14:foregroundMark x1="18836" y1="29169" x2="19806" y2="49666"/>
                        <a14:foregroundMark x1="19806" y1="49666" x2="19321" y2="49485"/>
                        <a14:foregroundMark x1="12369" y1="13463" x2="50202" y2="15161"/>
                        <a14:foregroundMark x1="50202" y1="15161" x2="85206" y2="12068"/>
                        <a14:foregroundMark x1="19968" y1="18132" x2="59984" y2="25773"/>
                        <a14:foregroundMark x1="29264" y1="18678" x2="57559" y2="16677"/>
                        <a14:foregroundMark x1="72110" y1="39600" x2="85772" y2="38751"/>
                        <a14:foregroundMark x1="37268" y1="7156" x2="47130" y2="7277"/>
                        <a14:foregroundMark x1="47130" y1="7277" x2="39369" y2="11158"/>
                        <a14:foregroundMark x1="39369" y1="11158" x2="36621" y2="7156"/>
                        <a14:foregroundMark x1="6791" y1="24318" x2="7680" y2="26804"/>
                        <a14:foregroundMark x1="6063" y1="69679" x2="6386" y2="77987"/>
                        <a14:foregroundMark x1="6063" y1="72650" x2="6467" y2="82838"/>
                        <a14:foregroundMark x1="71463" y1="58763" x2="71463" y2="67799"/>
                        <a14:foregroundMark x1="71787" y1="58884" x2="71544" y2="67556"/>
                        <a14:foregroundMark x1="71059" y1="62765" x2="70089" y2="67253"/>
                        <a14:foregroundMark x1="88763" y1="33778" x2="92805" y2="33535"/>
                        <a14:foregroundMark x1="98222" y1="33172" x2="96443" y2="33414"/>
                        <a14:foregroundMark x1="85691" y1="12310" x2="87793" y2="14979"/>
                        <a14:foregroundMark x1="88036" y1="20437" x2="88359" y2="30988"/>
                        <a14:foregroundMark x1="31366" y1="6671" x2="34681" y2="5337"/>
                        <a14:foregroundMark x1="49960" y1="4669" x2="53112" y2="6004"/>
                        <a14:foregroundMark x1="52951" y1="4124" x2="52061" y2="5215"/>
                        <a14:foregroundMark x1="52061" y1="5761" x2="53678" y2="6731"/>
                        <a14:foregroundMark x1="58690" y1="96422" x2="59984" y2="97210"/>
                      </a14:backgroundRemoval>
                    </a14:imgEffect>
                  </a14:imgLayer>
                </a14:imgProps>
              </a:ext>
              <a:ext uri="{28A0092B-C50C-407E-A947-70E740481C1C}">
                <a14:useLocalDpi xmlns:a14="http://schemas.microsoft.com/office/drawing/2010/main" val="0"/>
              </a:ext>
            </a:extLst>
          </a:blip>
          <a:stretch>
            <a:fillRect/>
          </a:stretch>
        </p:blipFill>
        <p:spPr>
          <a:xfrm>
            <a:off x="266700" y="977899"/>
            <a:ext cx="4433788" cy="5911717"/>
          </a:xfrm>
          <a:prstGeom prst="rect">
            <a:avLst/>
          </a:prstGeom>
        </p:spPr>
      </p:pic>
      <p:sp>
        <p:nvSpPr>
          <p:cNvPr id="25" name="Rectangle 3">
            <a:extLst>
              <a:ext uri="{FF2B5EF4-FFF2-40B4-BE49-F238E27FC236}">
                <a16:creationId xmlns:a16="http://schemas.microsoft.com/office/drawing/2014/main" id="{94C15F6C-9B9E-2B9F-B628-10B15B31E4DA}"/>
              </a:ext>
            </a:extLst>
          </p:cNvPr>
          <p:cNvSpPr txBox="1">
            <a:spLocks noChangeArrowheads="1"/>
          </p:cNvSpPr>
          <p:nvPr/>
        </p:nvSpPr>
        <p:spPr>
          <a:xfrm>
            <a:off x="5067300" y="1338707"/>
            <a:ext cx="2093522" cy="249812"/>
          </a:xfrm>
          <a:prstGeom prst="rect">
            <a:avLst/>
          </a:prstGeom>
        </p:spPr>
        <p:txBody>
          <a:bodyPr wrap="none" lIns="0" tIns="0" rIns="0" bIns="0" anchor="ctr" anchorCtr="0">
            <a:spAutoFit/>
          </a:bodyPr>
          <a:lstStyle>
            <a:defPPr>
              <a:defRPr lang="en-US"/>
            </a:defPPr>
            <a:lvl1pPr indent="0" defTabSz="914400">
              <a:lnSpc>
                <a:spcPct val="110000"/>
              </a:lnSpc>
              <a:spcBef>
                <a:spcPts val="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Sensing elements</a:t>
            </a:r>
          </a:p>
        </p:txBody>
      </p:sp>
      <p:cxnSp>
        <p:nvCxnSpPr>
          <p:cNvPr id="26" name="Straight Arrow Connector 25">
            <a:extLst>
              <a:ext uri="{FF2B5EF4-FFF2-40B4-BE49-F238E27FC236}">
                <a16:creationId xmlns:a16="http://schemas.microsoft.com/office/drawing/2014/main" id="{ED573A8B-274A-9ACD-F3B1-634936BE707E}"/>
              </a:ext>
            </a:extLst>
          </p:cNvPr>
          <p:cNvCxnSpPr>
            <a:cxnSpLocks/>
            <a:stCxn id="25" idx="1"/>
          </p:cNvCxnSpPr>
          <p:nvPr/>
        </p:nvCxnSpPr>
        <p:spPr>
          <a:xfrm flipH="1">
            <a:off x="1866900" y="1463613"/>
            <a:ext cx="3200400" cy="2051759"/>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0AD840E-2252-AE82-80F5-C84D3098B206}"/>
              </a:ext>
            </a:extLst>
          </p:cNvPr>
          <p:cNvCxnSpPr>
            <a:cxnSpLocks/>
          </p:cNvCxnSpPr>
          <p:nvPr/>
        </p:nvCxnSpPr>
        <p:spPr>
          <a:xfrm>
            <a:off x="6401037" y="3633738"/>
            <a:ext cx="1561863" cy="785862"/>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A66B84F-E05B-7144-DD63-A11EB29C337C}"/>
              </a:ext>
            </a:extLst>
          </p:cNvPr>
          <p:cNvCxnSpPr>
            <a:cxnSpLocks/>
            <a:stCxn id="25" idx="2"/>
          </p:cNvCxnSpPr>
          <p:nvPr/>
        </p:nvCxnSpPr>
        <p:spPr>
          <a:xfrm>
            <a:off x="6114061" y="1588519"/>
            <a:ext cx="2205492" cy="2526281"/>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3">
            <a:extLst>
              <a:ext uri="{FF2B5EF4-FFF2-40B4-BE49-F238E27FC236}">
                <a16:creationId xmlns:a16="http://schemas.microsoft.com/office/drawing/2014/main" id="{24CB6BAE-0D95-278B-156B-B78E64257DC7}"/>
              </a:ext>
            </a:extLst>
          </p:cNvPr>
          <p:cNvSpPr txBox="1">
            <a:spLocks noChangeArrowheads="1"/>
          </p:cNvSpPr>
          <p:nvPr/>
        </p:nvSpPr>
        <p:spPr>
          <a:xfrm>
            <a:off x="4065591" y="3515372"/>
            <a:ext cx="2274662"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marL="0" indent="0">
              <a:spcBef>
                <a:spcPts val="0"/>
              </a:spcBef>
            </a:pPr>
            <a:r>
              <a:rPr lang="en-US" sz="1600" b="1" dirty="0"/>
              <a:t>Pressure Housings</a:t>
            </a:r>
          </a:p>
        </p:txBody>
      </p:sp>
      <p:cxnSp>
        <p:nvCxnSpPr>
          <p:cNvPr id="43" name="Straight Arrow Connector 42">
            <a:extLst>
              <a:ext uri="{FF2B5EF4-FFF2-40B4-BE49-F238E27FC236}">
                <a16:creationId xmlns:a16="http://schemas.microsoft.com/office/drawing/2014/main" id="{4F52F9AD-B8F6-9905-C676-10DB2182F8C8}"/>
              </a:ext>
            </a:extLst>
          </p:cNvPr>
          <p:cNvCxnSpPr>
            <a:cxnSpLocks/>
          </p:cNvCxnSpPr>
          <p:nvPr/>
        </p:nvCxnSpPr>
        <p:spPr>
          <a:xfrm flipH="1">
            <a:off x="2428325" y="3640278"/>
            <a:ext cx="1551420" cy="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282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a:xfrm>
            <a:off x="647700" y="706720"/>
            <a:ext cx="9144000" cy="685798"/>
          </a:xfrm>
        </p:spPr>
        <p:txBody>
          <a:bodyPr>
            <a:normAutofit/>
          </a:bodyPr>
          <a:lstStyle/>
          <a:p>
            <a:r>
              <a:rPr lang="en-US" sz="2800" b="1" dirty="0">
                <a:latin typeface="Arial" panose="020B0604020202020204" pitchFamily="34" charset="0"/>
                <a:cs typeface="Arial" panose="020B0604020202020204" pitchFamily="34" charset="0"/>
              </a:rPr>
              <a:t>How Digital </a:t>
            </a:r>
            <a:r>
              <a:rPr lang="el-GR" sz="2800" b="1" dirty="0">
                <a:latin typeface="Arial" panose="020B0604020202020204" pitchFamily="34" charset="0"/>
                <a:cs typeface="Arial" panose="020B0604020202020204" pitchFamily="34" charset="0"/>
              </a:rPr>
              <a:t>Δ</a:t>
            </a:r>
            <a:r>
              <a:rPr lang="en-US" sz="2800" b="1" dirty="0">
                <a:latin typeface="Arial" panose="020B0604020202020204" pitchFamily="34" charset="0"/>
                <a:cs typeface="Arial" panose="020B0604020202020204" pitchFamily="34" charset="0"/>
              </a:rPr>
              <a:t>P Pressure Sensors Works</a:t>
            </a:r>
            <a:endParaRPr lang="en-US" sz="2800" dirty="0">
              <a:latin typeface="Arial" panose="020B0604020202020204" pitchFamily="34" charset="0"/>
              <a:cs typeface="Arial" panose="020B0604020202020204" pitchFamily="34" charset="0"/>
            </a:endParaRPr>
          </a:p>
        </p:txBody>
      </p:sp>
      <p:pic>
        <p:nvPicPr>
          <p:cNvPr id="2052" name="Picture 4" descr="Differential Pressure Sensor">
            <a:extLst>
              <a:ext uri="{FF2B5EF4-FFF2-40B4-BE49-F238E27FC236}">
                <a16:creationId xmlns:a16="http://schemas.microsoft.com/office/drawing/2014/main" id="{3B2DD9BB-674C-64B5-943E-EE7D16873E9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8077" y1="26685" x2="54060" y2="31742"/>
                        <a14:foregroundMark x1="54915" y1="32022" x2="63675" y2="43258"/>
                        <a14:foregroundMark x1="45085" y1="79213" x2="46990" y2="79758"/>
                        <a14:foregroundMark x1="26797" y1="53376" x2="28419" y2="58708"/>
                        <a14:foregroundMark x1="48077" y1="25843" x2="53419" y2="30337"/>
                        <a14:foregroundMark x1="48718" y1="25843" x2="57051" y2="35112"/>
                        <a14:foregroundMark x1="53205" y1="29494" x2="55128" y2="31180"/>
                        <a14:foregroundMark x1="60043" y1="37640" x2="64316" y2="42416"/>
                        <a14:foregroundMark x1="48504" y1="25843" x2="52564" y2="28371"/>
                        <a14:foregroundMark x1="26755" y1="53383" x2="30769" y2="61517"/>
                        <a14:foregroundMark x1="26122" y1="53493" x2="26923" y2="55899"/>
                        <a14:foregroundMark x1="28632" y1="60393" x2="31624" y2="64326"/>
                        <a14:foregroundMark x1="42949" y1="78090" x2="50641" y2="80337"/>
                        <a14:foregroundMark x1="44872" y1="79775" x2="50641" y2="80337"/>
                        <a14:foregroundMark x1="45299" y1="80056" x2="50214" y2="80618"/>
                        <a14:foregroundMark x1="45940" y1="79775" x2="50427" y2="80618"/>
                        <a14:foregroundMark x1="47009" y1="80618" x2="50000" y2="80618"/>
                        <a14:backgroundMark x1="49359" y1="83989" x2="49258" y2="83059"/>
                        <a14:backgroundMark x1="50000" y1="84270" x2="49573" y2="82303"/>
                        <a14:backgroundMark x1="49499" y1="82584" x2="49786" y2="82584"/>
                        <a14:backgroundMark x1="24359" y1="50000" x2="24786" y2="51685"/>
                        <a14:backgroundMark x1="24786" y1="49438" x2="25214" y2="53652"/>
                      </a14:backgroundRemoval>
                    </a14:imgEffect>
                    <a14:imgEffect>
                      <a14:sharpenSoften amount="25000"/>
                    </a14:imgEffect>
                  </a14:imgLayer>
                </a14:imgProps>
              </a:ext>
              <a:ext uri="{28A0092B-C50C-407E-A947-70E740481C1C}">
                <a14:useLocalDpi xmlns:a14="http://schemas.microsoft.com/office/drawing/2010/main" val="0"/>
              </a:ext>
            </a:extLst>
          </a:blip>
          <a:srcRect r="20282"/>
          <a:stretch/>
        </p:blipFill>
        <p:spPr bwMode="auto">
          <a:xfrm>
            <a:off x="-838809" y="937617"/>
            <a:ext cx="3553604" cy="3390900"/>
          </a:xfrm>
          <a:prstGeom prst="rect">
            <a:avLst/>
          </a:prstGeom>
          <a:noFill/>
          <a:extLst>
            <a:ext uri="{909E8E84-426E-40DD-AFC4-6F175D3DCCD1}">
              <a14:hiddenFill xmlns:a14="http://schemas.microsoft.com/office/drawing/2010/main">
                <a:solidFill>
                  <a:srgbClr val="FFFFFF"/>
                </a:solidFill>
              </a14:hiddenFill>
            </a:ext>
          </a:extLst>
        </p:spPr>
      </p:pic>
      <p:sp>
        <p:nvSpPr>
          <p:cNvPr id="2105" name="Rectangle 3">
            <a:extLst>
              <a:ext uri="{FF2B5EF4-FFF2-40B4-BE49-F238E27FC236}">
                <a16:creationId xmlns:a16="http://schemas.microsoft.com/office/drawing/2014/main" id="{6C3155C4-5EF3-8BBE-281D-30128BE7097B}"/>
              </a:ext>
            </a:extLst>
          </p:cNvPr>
          <p:cNvSpPr txBox="1">
            <a:spLocks noChangeArrowheads="1"/>
          </p:cNvSpPr>
          <p:nvPr/>
        </p:nvSpPr>
        <p:spPr>
          <a:xfrm>
            <a:off x="2937120" y="1434733"/>
            <a:ext cx="2389717" cy="791499"/>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marL="0" algn="ctr">
              <a:spcBef>
                <a:spcPts val="0"/>
              </a:spcBef>
            </a:pPr>
            <a:r>
              <a:rPr lang="en-US" sz="1600" b="1" dirty="0"/>
              <a:t>Capacitance (Signal) from</a:t>
            </a:r>
          </a:p>
          <a:p>
            <a:pPr marL="0" algn="ctr">
              <a:spcBef>
                <a:spcPts val="0"/>
              </a:spcBef>
            </a:pPr>
            <a:r>
              <a:rPr lang="en-US" sz="1600" b="1" dirty="0"/>
              <a:t>RED WIRE = BLUE WIRE</a:t>
            </a:r>
          </a:p>
        </p:txBody>
      </p:sp>
      <p:sp>
        <p:nvSpPr>
          <p:cNvPr id="2106" name="Rectangle 3">
            <a:extLst>
              <a:ext uri="{FF2B5EF4-FFF2-40B4-BE49-F238E27FC236}">
                <a16:creationId xmlns:a16="http://schemas.microsoft.com/office/drawing/2014/main" id="{5CF98BA5-57B5-51B3-4A51-13BBBD5450EC}"/>
              </a:ext>
            </a:extLst>
          </p:cNvPr>
          <p:cNvSpPr txBox="1">
            <a:spLocks noChangeArrowheads="1"/>
          </p:cNvSpPr>
          <p:nvPr/>
        </p:nvSpPr>
        <p:spPr>
          <a:xfrm>
            <a:off x="5761879" y="1402287"/>
            <a:ext cx="2553125" cy="791499"/>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marL="0" algn="ctr">
              <a:spcBef>
                <a:spcPts val="0"/>
              </a:spcBef>
            </a:pPr>
            <a:r>
              <a:rPr lang="en-US" sz="1600" b="1" dirty="0"/>
              <a:t>Capacitance (Signal) From</a:t>
            </a:r>
          </a:p>
          <a:p>
            <a:pPr marL="0" algn="ctr">
              <a:spcBef>
                <a:spcPts val="0"/>
              </a:spcBef>
            </a:pPr>
            <a:r>
              <a:rPr lang="en-US" sz="1600" b="1" dirty="0"/>
              <a:t>RED WIRE &gt;&gt; BLUE WIRE</a:t>
            </a:r>
          </a:p>
        </p:txBody>
      </p:sp>
      <p:pic>
        <p:nvPicPr>
          <p:cNvPr id="4" name="Picture 3" descr="A computer screen shot of a computer screen&#10;&#10;Description automatically generated">
            <a:extLst>
              <a:ext uri="{FF2B5EF4-FFF2-40B4-BE49-F238E27FC236}">
                <a16:creationId xmlns:a16="http://schemas.microsoft.com/office/drawing/2014/main" id="{DFAE57BC-6219-8D58-73D4-3E1EDE3CD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60" t="17478" r="55451" b="31849"/>
          <a:stretch/>
        </p:blipFill>
        <p:spPr>
          <a:xfrm>
            <a:off x="5834668" y="2281928"/>
            <a:ext cx="2362200" cy="3991488"/>
          </a:xfrm>
          <a:prstGeom prst="rect">
            <a:avLst/>
          </a:prstGeom>
        </p:spPr>
      </p:pic>
      <p:sp>
        <p:nvSpPr>
          <p:cNvPr id="2088" name="Rectangle 3">
            <a:extLst>
              <a:ext uri="{FF2B5EF4-FFF2-40B4-BE49-F238E27FC236}">
                <a16:creationId xmlns:a16="http://schemas.microsoft.com/office/drawing/2014/main" id="{42E819FC-6776-0AB2-192B-ECA1467486CE}"/>
              </a:ext>
            </a:extLst>
          </p:cNvPr>
          <p:cNvSpPr txBox="1">
            <a:spLocks noChangeArrowheads="1"/>
          </p:cNvSpPr>
          <p:nvPr/>
        </p:nvSpPr>
        <p:spPr>
          <a:xfrm>
            <a:off x="6596668" y="2329179"/>
            <a:ext cx="1878062" cy="24981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 15 PSID</a:t>
            </a:r>
          </a:p>
        </p:txBody>
      </p:sp>
      <p:pic>
        <p:nvPicPr>
          <p:cNvPr id="5" name="Picture 4">
            <a:extLst>
              <a:ext uri="{FF2B5EF4-FFF2-40B4-BE49-F238E27FC236}">
                <a16:creationId xmlns:a16="http://schemas.microsoft.com/office/drawing/2014/main" id="{6F1A06CD-FE2C-30CF-A3A1-02BE0974E69C}"/>
              </a:ext>
            </a:extLst>
          </p:cNvPr>
          <p:cNvPicPr>
            <a:picLocks noChangeAspect="1"/>
          </p:cNvPicPr>
          <p:nvPr/>
        </p:nvPicPr>
        <p:blipFill rotWithShape="1">
          <a:blip r:embed="rId5"/>
          <a:srcRect l="30000" t="24594" r="42222" b="30000"/>
          <a:stretch/>
        </p:blipFill>
        <p:spPr>
          <a:xfrm>
            <a:off x="2920822" y="2287456"/>
            <a:ext cx="2438400" cy="3985960"/>
          </a:xfrm>
          <a:prstGeom prst="rect">
            <a:avLst/>
          </a:prstGeom>
        </p:spPr>
      </p:pic>
      <p:sp>
        <p:nvSpPr>
          <p:cNvPr id="6" name="Rectangle 3">
            <a:extLst>
              <a:ext uri="{FF2B5EF4-FFF2-40B4-BE49-F238E27FC236}">
                <a16:creationId xmlns:a16="http://schemas.microsoft.com/office/drawing/2014/main" id="{0D69A0BD-9A36-27E8-C77F-4665951A985A}"/>
              </a:ext>
            </a:extLst>
          </p:cNvPr>
          <p:cNvSpPr txBox="1">
            <a:spLocks noChangeArrowheads="1"/>
          </p:cNvSpPr>
          <p:nvPr/>
        </p:nvSpPr>
        <p:spPr>
          <a:xfrm>
            <a:off x="3720623" y="2287631"/>
            <a:ext cx="1878062" cy="24981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 0 PSID</a:t>
            </a:r>
          </a:p>
        </p:txBody>
      </p:sp>
      <p:sp>
        <p:nvSpPr>
          <p:cNvPr id="7" name="Arrow: Right 6">
            <a:extLst>
              <a:ext uri="{FF2B5EF4-FFF2-40B4-BE49-F238E27FC236}">
                <a16:creationId xmlns:a16="http://schemas.microsoft.com/office/drawing/2014/main" id="{A6694B7D-41E8-A53B-100F-FB560AFC35D5}"/>
              </a:ext>
            </a:extLst>
          </p:cNvPr>
          <p:cNvSpPr/>
          <p:nvPr/>
        </p:nvSpPr>
        <p:spPr>
          <a:xfrm rot="10800000">
            <a:off x="4229100" y="4800600"/>
            <a:ext cx="1524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1B23FED-3093-6B23-5DEC-9E9FEAA014F6}"/>
              </a:ext>
            </a:extLst>
          </p:cNvPr>
          <p:cNvSpPr/>
          <p:nvPr/>
        </p:nvSpPr>
        <p:spPr>
          <a:xfrm rot="10800000">
            <a:off x="4229099" y="5033233"/>
            <a:ext cx="1524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9F0A9F6-2099-5180-7C92-303785F3495F}"/>
              </a:ext>
            </a:extLst>
          </p:cNvPr>
          <p:cNvSpPr/>
          <p:nvPr/>
        </p:nvSpPr>
        <p:spPr>
          <a:xfrm rot="10800000">
            <a:off x="4229100" y="4567968"/>
            <a:ext cx="1524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52EC339-E000-52F6-9565-8945B8696CE9}"/>
              </a:ext>
            </a:extLst>
          </p:cNvPr>
          <p:cNvSpPr/>
          <p:nvPr/>
        </p:nvSpPr>
        <p:spPr>
          <a:xfrm rot="10800000">
            <a:off x="4229100" y="4329229"/>
            <a:ext cx="1524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D8C8B025-415D-7DF6-C11F-36C879658F98}"/>
              </a:ext>
            </a:extLst>
          </p:cNvPr>
          <p:cNvSpPr/>
          <p:nvPr/>
        </p:nvSpPr>
        <p:spPr>
          <a:xfrm rot="10800000">
            <a:off x="4229098" y="5268292"/>
            <a:ext cx="1524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8DE1F82E-8E1F-5135-2CB6-36C7FAAFB8A3}"/>
              </a:ext>
            </a:extLst>
          </p:cNvPr>
          <p:cNvSpPr/>
          <p:nvPr/>
        </p:nvSpPr>
        <p:spPr>
          <a:xfrm rot="10800000">
            <a:off x="4229100" y="4100277"/>
            <a:ext cx="1524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686DC333-2628-1E15-5D25-41D0B674F517}"/>
              </a:ext>
            </a:extLst>
          </p:cNvPr>
          <p:cNvSpPr/>
          <p:nvPr/>
        </p:nvSpPr>
        <p:spPr>
          <a:xfrm rot="10800000">
            <a:off x="4229100" y="5504604"/>
            <a:ext cx="1524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CAAD3EC6-23C2-31BC-52B1-A14F4FA27622}"/>
              </a:ext>
            </a:extLst>
          </p:cNvPr>
          <p:cNvSpPr/>
          <p:nvPr/>
        </p:nvSpPr>
        <p:spPr>
          <a:xfrm>
            <a:off x="3890184" y="4800601"/>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6C407314-FB4D-F1B1-3AB1-BB3E99DBE863}"/>
              </a:ext>
            </a:extLst>
          </p:cNvPr>
          <p:cNvSpPr/>
          <p:nvPr/>
        </p:nvSpPr>
        <p:spPr>
          <a:xfrm>
            <a:off x="3890183" y="5033234"/>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50" name="Arrow: Right 2049">
            <a:extLst>
              <a:ext uri="{FF2B5EF4-FFF2-40B4-BE49-F238E27FC236}">
                <a16:creationId xmlns:a16="http://schemas.microsoft.com/office/drawing/2014/main" id="{0237E7C6-BF13-7D4A-2E85-6DC30B96EA29}"/>
              </a:ext>
            </a:extLst>
          </p:cNvPr>
          <p:cNvSpPr/>
          <p:nvPr/>
        </p:nvSpPr>
        <p:spPr>
          <a:xfrm>
            <a:off x="3890184" y="4567969"/>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70" name="Arrow: Right 2069">
            <a:extLst>
              <a:ext uri="{FF2B5EF4-FFF2-40B4-BE49-F238E27FC236}">
                <a16:creationId xmlns:a16="http://schemas.microsoft.com/office/drawing/2014/main" id="{7BE21C49-176E-D901-550C-95C78132FA98}"/>
              </a:ext>
            </a:extLst>
          </p:cNvPr>
          <p:cNvSpPr/>
          <p:nvPr/>
        </p:nvSpPr>
        <p:spPr>
          <a:xfrm>
            <a:off x="3890184" y="4329230"/>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83" name="Arrow: Right 2082">
            <a:extLst>
              <a:ext uri="{FF2B5EF4-FFF2-40B4-BE49-F238E27FC236}">
                <a16:creationId xmlns:a16="http://schemas.microsoft.com/office/drawing/2014/main" id="{2A1FB7BB-3823-6E76-02B7-74AB61991D82}"/>
              </a:ext>
            </a:extLst>
          </p:cNvPr>
          <p:cNvSpPr/>
          <p:nvPr/>
        </p:nvSpPr>
        <p:spPr>
          <a:xfrm>
            <a:off x="3890182" y="5268293"/>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94" name="Arrow: Right 2093">
            <a:extLst>
              <a:ext uri="{FF2B5EF4-FFF2-40B4-BE49-F238E27FC236}">
                <a16:creationId xmlns:a16="http://schemas.microsoft.com/office/drawing/2014/main" id="{13B5E44B-25F8-3E94-3734-DF105237E03F}"/>
              </a:ext>
            </a:extLst>
          </p:cNvPr>
          <p:cNvSpPr/>
          <p:nvPr/>
        </p:nvSpPr>
        <p:spPr>
          <a:xfrm>
            <a:off x="3890184" y="4100278"/>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96" name="Arrow: Right 2095">
            <a:extLst>
              <a:ext uri="{FF2B5EF4-FFF2-40B4-BE49-F238E27FC236}">
                <a16:creationId xmlns:a16="http://schemas.microsoft.com/office/drawing/2014/main" id="{3916D724-3B7F-A20C-DD6C-7028FE377352}"/>
              </a:ext>
            </a:extLst>
          </p:cNvPr>
          <p:cNvSpPr/>
          <p:nvPr/>
        </p:nvSpPr>
        <p:spPr>
          <a:xfrm>
            <a:off x="3890184" y="5504605"/>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07" name="Arrow: Right 2106">
            <a:extLst>
              <a:ext uri="{FF2B5EF4-FFF2-40B4-BE49-F238E27FC236}">
                <a16:creationId xmlns:a16="http://schemas.microsoft.com/office/drawing/2014/main" id="{80380DB1-8EE5-9A2B-9693-28F12DB97B8C}"/>
              </a:ext>
            </a:extLst>
          </p:cNvPr>
          <p:cNvSpPr/>
          <p:nvPr/>
        </p:nvSpPr>
        <p:spPr>
          <a:xfrm>
            <a:off x="6819900" y="4800600"/>
            <a:ext cx="304800" cy="173832"/>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08" name="Arrow: Right 2107">
            <a:extLst>
              <a:ext uri="{FF2B5EF4-FFF2-40B4-BE49-F238E27FC236}">
                <a16:creationId xmlns:a16="http://schemas.microsoft.com/office/drawing/2014/main" id="{9CBC5665-B347-9BD6-19FC-497795E965E0}"/>
              </a:ext>
            </a:extLst>
          </p:cNvPr>
          <p:cNvSpPr/>
          <p:nvPr/>
        </p:nvSpPr>
        <p:spPr>
          <a:xfrm>
            <a:off x="6819898" y="5054665"/>
            <a:ext cx="3048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09" name="Arrow: Right 2108">
            <a:extLst>
              <a:ext uri="{FF2B5EF4-FFF2-40B4-BE49-F238E27FC236}">
                <a16:creationId xmlns:a16="http://schemas.microsoft.com/office/drawing/2014/main" id="{5E952F4B-6713-562D-7AAB-25DF377FAD43}"/>
              </a:ext>
            </a:extLst>
          </p:cNvPr>
          <p:cNvSpPr/>
          <p:nvPr/>
        </p:nvSpPr>
        <p:spPr>
          <a:xfrm>
            <a:off x="6819900" y="4589400"/>
            <a:ext cx="3048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10" name="Arrow: Right 2109">
            <a:extLst>
              <a:ext uri="{FF2B5EF4-FFF2-40B4-BE49-F238E27FC236}">
                <a16:creationId xmlns:a16="http://schemas.microsoft.com/office/drawing/2014/main" id="{9D5B0BC4-4814-4BAC-85EB-5FCF395940A8}"/>
              </a:ext>
            </a:extLst>
          </p:cNvPr>
          <p:cNvSpPr/>
          <p:nvPr/>
        </p:nvSpPr>
        <p:spPr>
          <a:xfrm>
            <a:off x="6819899" y="4350661"/>
            <a:ext cx="223839"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11" name="Arrow: Right 2110">
            <a:extLst>
              <a:ext uri="{FF2B5EF4-FFF2-40B4-BE49-F238E27FC236}">
                <a16:creationId xmlns:a16="http://schemas.microsoft.com/office/drawing/2014/main" id="{5CB4EF6B-DED3-9D3E-CBC0-5A3471C7D635}"/>
              </a:ext>
            </a:extLst>
          </p:cNvPr>
          <p:cNvSpPr/>
          <p:nvPr/>
        </p:nvSpPr>
        <p:spPr>
          <a:xfrm>
            <a:off x="6819898" y="5289724"/>
            <a:ext cx="228602"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12" name="Arrow: Right 2111">
            <a:extLst>
              <a:ext uri="{FF2B5EF4-FFF2-40B4-BE49-F238E27FC236}">
                <a16:creationId xmlns:a16="http://schemas.microsoft.com/office/drawing/2014/main" id="{8A601EF0-0517-2381-354F-EBECCE75FA55}"/>
              </a:ext>
            </a:extLst>
          </p:cNvPr>
          <p:cNvSpPr/>
          <p:nvPr/>
        </p:nvSpPr>
        <p:spPr>
          <a:xfrm>
            <a:off x="6819900" y="4121709"/>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13" name="Arrow: Right 2112">
            <a:extLst>
              <a:ext uri="{FF2B5EF4-FFF2-40B4-BE49-F238E27FC236}">
                <a16:creationId xmlns:a16="http://schemas.microsoft.com/office/drawing/2014/main" id="{C91142B4-0F03-0B4C-0F98-266058AE52E2}"/>
              </a:ext>
            </a:extLst>
          </p:cNvPr>
          <p:cNvSpPr/>
          <p:nvPr/>
        </p:nvSpPr>
        <p:spPr>
          <a:xfrm>
            <a:off x="6819900" y="5526036"/>
            <a:ext cx="152400" cy="1524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21" name="Arrow: Right 2120">
            <a:extLst>
              <a:ext uri="{FF2B5EF4-FFF2-40B4-BE49-F238E27FC236}">
                <a16:creationId xmlns:a16="http://schemas.microsoft.com/office/drawing/2014/main" id="{7FB471B5-C49A-E8CE-DFF9-454BDD8193DD}"/>
              </a:ext>
            </a:extLst>
          </p:cNvPr>
          <p:cNvSpPr/>
          <p:nvPr/>
        </p:nvSpPr>
        <p:spPr>
          <a:xfrm rot="10800000">
            <a:off x="7208281" y="4857986"/>
            <a:ext cx="68817" cy="95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2" name="Arrow: Right 2121">
            <a:extLst>
              <a:ext uri="{FF2B5EF4-FFF2-40B4-BE49-F238E27FC236}">
                <a16:creationId xmlns:a16="http://schemas.microsoft.com/office/drawing/2014/main" id="{73B00DF4-D710-B45A-1F42-6D3F3430A0C6}"/>
              </a:ext>
            </a:extLst>
          </p:cNvPr>
          <p:cNvSpPr/>
          <p:nvPr/>
        </p:nvSpPr>
        <p:spPr>
          <a:xfrm rot="10800000">
            <a:off x="7194811" y="5095819"/>
            <a:ext cx="68817" cy="95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3" name="Arrow: Right 2122">
            <a:extLst>
              <a:ext uri="{FF2B5EF4-FFF2-40B4-BE49-F238E27FC236}">
                <a16:creationId xmlns:a16="http://schemas.microsoft.com/office/drawing/2014/main" id="{F53E6C1B-6DB9-B7F0-9DD2-FA8CCE3AEB40}"/>
              </a:ext>
            </a:extLst>
          </p:cNvPr>
          <p:cNvSpPr/>
          <p:nvPr/>
        </p:nvSpPr>
        <p:spPr>
          <a:xfrm rot="10800000">
            <a:off x="7193736" y="4634792"/>
            <a:ext cx="68817" cy="95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4" name="Arrow: Right 2123">
            <a:extLst>
              <a:ext uri="{FF2B5EF4-FFF2-40B4-BE49-F238E27FC236}">
                <a16:creationId xmlns:a16="http://schemas.microsoft.com/office/drawing/2014/main" id="{8511B1C7-4B67-4AA9-3E77-354A739314A2}"/>
              </a:ext>
            </a:extLst>
          </p:cNvPr>
          <p:cNvSpPr/>
          <p:nvPr/>
        </p:nvSpPr>
        <p:spPr>
          <a:xfrm rot="10800000">
            <a:off x="7182323" y="4377030"/>
            <a:ext cx="68817" cy="95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5" name="Arrow: Right 2124">
            <a:extLst>
              <a:ext uri="{FF2B5EF4-FFF2-40B4-BE49-F238E27FC236}">
                <a16:creationId xmlns:a16="http://schemas.microsoft.com/office/drawing/2014/main" id="{2C496506-F7A3-D718-07AD-D116B6254605}"/>
              </a:ext>
            </a:extLst>
          </p:cNvPr>
          <p:cNvSpPr/>
          <p:nvPr/>
        </p:nvSpPr>
        <p:spPr>
          <a:xfrm rot="10800000">
            <a:off x="7173872" y="5325678"/>
            <a:ext cx="68817" cy="95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6" name="Arrow: Right 2125">
            <a:extLst>
              <a:ext uri="{FF2B5EF4-FFF2-40B4-BE49-F238E27FC236}">
                <a16:creationId xmlns:a16="http://schemas.microsoft.com/office/drawing/2014/main" id="{B2C31AA7-4B4C-081B-82A6-49B08F5C09A1}"/>
              </a:ext>
            </a:extLst>
          </p:cNvPr>
          <p:cNvSpPr/>
          <p:nvPr/>
        </p:nvSpPr>
        <p:spPr>
          <a:xfrm rot="10800000">
            <a:off x="7155871" y="4147171"/>
            <a:ext cx="68817" cy="95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7" name="Arrow: Right 2126">
            <a:extLst>
              <a:ext uri="{FF2B5EF4-FFF2-40B4-BE49-F238E27FC236}">
                <a16:creationId xmlns:a16="http://schemas.microsoft.com/office/drawing/2014/main" id="{4FF710AC-E390-9ED2-C89C-F378E7354C3C}"/>
              </a:ext>
            </a:extLst>
          </p:cNvPr>
          <p:cNvSpPr/>
          <p:nvPr/>
        </p:nvSpPr>
        <p:spPr>
          <a:xfrm rot="10800000">
            <a:off x="7132083" y="5562600"/>
            <a:ext cx="68817" cy="95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a:extLst>
              <a:ext uri="{FF2B5EF4-FFF2-40B4-BE49-F238E27FC236}">
                <a16:creationId xmlns:a16="http://schemas.microsoft.com/office/drawing/2014/main" id="{8FE381C2-6216-1FF8-80C9-44E06846DC8A}"/>
              </a:ext>
            </a:extLst>
          </p:cNvPr>
          <p:cNvSpPr txBox="1">
            <a:spLocks noChangeArrowheads="1"/>
          </p:cNvSpPr>
          <p:nvPr/>
        </p:nvSpPr>
        <p:spPr>
          <a:xfrm>
            <a:off x="316176" y="4011750"/>
            <a:ext cx="2389717" cy="106234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marL="0" algn="ctr">
              <a:spcBef>
                <a:spcPts val="0"/>
              </a:spcBef>
            </a:pPr>
            <a:r>
              <a:rPr lang="en-US" sz="1600" b="1" u="sng" dirty="0"/>
              <a:t>Very</a:t>
            </a:r>
            <a:r>
              <a:rPr lang="en-US" sz="1600" b="1" dirty="0"/>
              <a:t> small displacement compared to Manual gauge</a:t>
            </a:r>
          </a:p>
        </p:txBody>
      </p:sp>
    </p:spTree>
    <p:extLst>
      <p:ext uri="{BB962C8B-B14F-4D97-AF65-F5344CB8AC3E}">
        <p14:creationId xmlns:p14="http://schemas.microsoft.com/office/powerpoint/2010/main" val="366078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Digital </a:t>
            </a:r>
            <a:r>
              <a:rPr lang="el-GR" b="1" dirty="0">
                <a:latin typeface="Arial" panose="020B0604020202020204" pitchFamily="34" charset="0"/>
                <a:cs typeface="Arial" panose="020B0604020202020204" pitchFamily="34" charset="0"/>
              </a:rPr>
              <a:t>Δ</a:t>
            </a:r>
            <a:r>
              <a:rPr lang="en-US" b="1" dirty="0">
                <a:latin typeface="Arial" panose="020B0604020202020204" pitchFamily="34" charset="0"/>
                <a:cs typeface="Arial" panose="020B0604020202020204" pitchFamily="34" charset="0"/>
              </a:rPr>
              <a:t>P Test Kit Indicator</a:t>
            </a:r>
            <a:endParaRPr lang="en-US"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D30A5C6-08F6-3814-D0EB-6B3E6A755357}"/>
              </a:ext>
            </a:extLst>
          </p:cNvPr>
          <p:cNvGrpSpPr>
            <a:grpSpLocks noChangeAspect="1"/>
          </p:cNvGrpSpPr>
          <p:nvPr/>
        </p:nvGrpSpPr>
        <p:grpSpPr>
          <a:xfrm>
            <a:off x="-27016" y="1004527"/>
            <a:ext cx="4775123" cy="6194754"/>
            <a:chOff x="38100" y="1600200"/>
            <a:chExt cx="2228850" cy="2971800"/>
          </a:xfrm>
        </p:grpSpPr>
        <p:pic>
          <p:nvPicPr>
            <p:cNvPr id="3" name="Picture 2" descr="Graphical user interface, application&#10;&#10;Description automatically generated">
              <a:extLst>
                <a:ext uri="{FF2B5EF4-FFF2-40B4-BE49-F238E27FC236}">
                  <a16:creationId xmlns:a16="http://schemas.microsoft.com/office/drawing/2014/main" id="{ECA5CE72-F0DA-E689-A909-4EE2CBDA03C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54" b="94542" l="3800" r="89976">
                          <a14:foregroundMark x1="9620" y1="17041" x2="8731" y2="34748"/>
                          <a14:foregroundMark x1="8731" y1="34748" x2="9378" y2="35355"/>
                          <a14:foregroundMark x1="11641" y1="8975" x2="14470" y2="12310"/>
                          <a14:foregroundMark x1="32902" y1="31898" x2="74212" y2="32626"/>
                          <a14:foregroundMark x1="4042" y1="32808" x2="5012" y2="32868"/>
                          <a14:foregroundMark x1="4931" y1="19770" x2="6710" y2="19830"/>
                          <a14:foregroundMark x1="8973" y1="9824" x2="10509" y2="12310"/>
                          <a14:foregroundMark x1="31851" y1="89691" x2="31851" y2="90722"/>
                          <a14:foregroundMark x1="51738" y1="90600" x2="52061" y2="92420"/>
                          <a14:foregroundMark x1="74050" y1="91086" x2="74050" y2="94542"/>
                          <a14:foregroundMark x1="74535" y1="81079" x2="80679" y2="85264"/>
                        </a14:backgroundRemoval>
                      </a14:imgEffect>
                    </a14:imgLayer>
                  </a14:imgProps>
                </a:ext>
                <a:ext uri="{28A0092B-C50C-407E-A947-70E740481C1C}">
                  <a14:useLocalDpi xmlns:a14="http://schemas.microsoft.com/office/drawing/2010/main" val="0"/>
                </a:ext>
              </a:extLst>
            </a:blip>
            <a:stretch>
              <a:fillRect/>
            </a:stretch>
          </p:blipFill>
          <p:spPr>
            <a:xfrm>
              <a:off x="38100" y="1600200"/>
              <a:ext cx="2228850" cy="2971800"/>
            </a:xfrm>
            <a:prstGeom prst="rect">
              <a:avLst/>
            </a:prstGeom>
          </p:spPr>
        </p:pic>
        <p:sp>
          <p:nvSpPr>
            <p:cNvPr id="7" name="Oval 6">
              <a:extLst>
                <a:ext uri="{FF2B5EF4-FFF2-40B4-BE49-F238E27FC236}">
                  <a16:creationId xmlns:a16="http://schemas.microsoft.com/office/drawing/2014/main" id="{BDDB4DC5-AFA0-AB3B-B401-399B88BF75C3}"/>
                </a:ext>
              </a:extLst>
            </p:cNvPr>
            <p:cNvSpPr/>
            <p:nvPr/>
          </p:nvSpPr>
          <p:spPr>
            <a:xfrm>
              <a:off x="1104900" y="1905000"/>
              <a:ext cx="914400" cy="533400"/>
            </a:xfrm>
            <a:prstGeom prst="ellipse">
              <a:avLst/>
            </a:prstGeom>
            <a:solidFill>
              <a:srgbClr val="07B9BB"/>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58248C-B308-463C-7BAD-C47650933816}"/>
                </a:ext>
              </a:extLst>
            </p:cNvPr>
            <p:cNvSpPr/>
            <p:nvPr/>
          </p:nvSpPr>
          <p:spPr>
            <a:xfrm>
              <a:off x="723900" y="3733800"/>
              <a:ext cx="228600"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399644-6327-3755-02A5-53801E73B33A}"/>
                </a:ext>
              </a:extLst>
            </p:cNvPr>
            <p:cNvSpPr/>
            <p:nvPr/>
          </p:nvSpPr>
          <p:spPr>
            <a:xfrm>
              <a:off x="1409700" y="2720340"/>
              <a:ext cx="228600"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22" name="Straight Arrow Connector 21">
            <a:extLst>
              <a:ext uri="{FF2B5EF4-FFF2-40B4-BE49-F238E27FC236}">
                <a16:creationId xmlns:a16="http://schemas.microsoft.com/office/drawing/2014/main" id="{1DED7F56-6824-85D7-7E25-D710D0D0DEDE}"/>
              </a:ext>
            </a:extLst>
          </p:cNvPr>
          <p:cNvCxnSpPr>
            <a:cxnSpLocks/>
            <a:stCxn id="17" idx="1"/>
          </p:cNvCxnSpPr>
          <p:nvPr/>
        </p:nvCxnSpPr>
        <p:spPr>
          <a:xfrm flipH="1">
            <a:off x="3086100" y="2749367"/>
            <a:ext cx="1727956" cy="1273116"/>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64B5C9C-DF92-5309-1135-2C54EA0023DA}"/>
              </a:ext>
            </a:extLst>
          </p:cNvPr>
          <p:cNvPicPr>
            <a:picLocks noChangeAspect="1"/>
          </p:cNvPicPr>
          <p:nvPr/>
        </p:nvPicPr>
        <p:blipFill rotWithShape="1">
          <a:blip r:embed="rId5"/>
          <a:srcRect l="14267" t="27778" r="13603" b="8227"/>
          <a:stretch/>
        </p:blipFill>
        <p:spPr>
          <a:xfrm>
            <a:off x="7185646" y="1653541"/>
            <a:ext cx="2333822" cy="4480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8" name="Straight Arrow Connector 17">
            <a:extLst>
              <a:ext uri="{FF2B5EF4-FFF2-40B4-BE49-F238E27FC236}">
                <a16:creationId xmlns:a16="http://schemas.microsoft.com/office/drawing/2014/main" id="{FB82F205-CBA0-1B29-5723-E1A64C3B8300}"/>
              </a:ext>
            </a:extLst>
          </p:cNvPr>
          <p:cNvCxnSpPr>
            <a:cxnSpLocks/>
            <a:stCxn id="17" idx="3"/>
          </p:cNvCxnSpPr>
          <p:nvPr/>
        </p:nvCxnSpPr>
        <p:spPr>
          <a:xfrm flipV="1">
            <a:off x="6069464" y="2362200"/>
            <a:ext cx="1116182" cy="387167"/>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3">
            <a:extLst>
              <a:ext uri="{FF2B5EF4-FFF2-40B4-BE49-F238E27FC236}">
                <a16:creationId xmlns:a16="http://schemas.microsoft.com/office/drawing/2014/main" id="{2EBB880D-F2AB-A8B2-AAE9-F3FAA6EEAF6E}"/>
              </a:ext>
            </a:extLst>
          </p:cNvPr>
          <p:cNvSpPr txBox="1">
            <a:spLocks noChangeArrowheads="1"/>
          </p:cNvSpPr>
          <p:nvPr/>
        </p:nvSpPr>
        <p:spPr>
          <a:xfrm>
            <a:off x="4814056" y="2624461"/>
            <a:ext cx="1255408" cy="249812"/>
          </a:xfrm>
          <a:prstGeom prst="rect">
            <a:avLst/>
          </a:prstGeom>
        </p:spPr>
        <p:txBody>
          <a:bodyPr wrap="none" lIns="0" tIns="0" rIns="0" bIns="0" anchor="ctr" anchorCtr="0">
            <a:spAutoFit/>
          </a:bodyPr>
          <a:lstStyle>
            <a:defPPr>
              <a:defRPr lang="en-US"/>
            </a:defPPr>
            <a:lvl1pPr indent="0" defTabSz="914400">
              <a:lnSpc>
                <a:spcPct val="110000"/>
              </a:lnSpc>
              <a:spcBef>
                <a:spcPts val="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Indicators</a:t>
            </a:r>
          </a:p>
        </p:txBody>
      </p:sp>
      <p:sp>
        <p:nvSpPr>
          <p:cNvPr id="6" name="TextBox 5">
            <a:extLst>
              <a:ext uri="{FF2B5EF4-FFF2-40B4-BE49-F238E27FC236}">
                <a16:creationId xmlns:a16="http://schemas.microsoft.com/office/drawing/2014/main" id="{3EB1C461-0D9C-5A94-CB81-812797E76D5F}"/>
              </a:ext>
            </a:extLst>
          </p:cNvPr>
          <p:cNvSpPr txBox="1"/>
          <p:nvPr/>
        </p:nvSpPr>
        <p:spPr>
          <a:xfrm>
            <a:off x="4748107" y="4203412"/>
            <a:ext cx="1320138"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CAPTURED READINGS</a:t>
            </a:r>
          </a:p>
        </p:txBody>
      </p:sp>
      <p:cxnSp>
        <p:nvCxnSpPr>
          <p:cNvPr id="12" name="Straight Arrow Connector 11">
            <a:extLst>
              <a:ext uri="{FF2B5EF4-FFF2-40B4-BE49-F238E27FC236}">
                <a16:creationId xmlns:a16="http://schemas.microsoft.com/office/drawing/2014/main" id="{84AA2753-203A-D445-0C9B-18F02FA437B5}"/>
              </a:ext>
            </a:extLst>
          </p:cNvPr>
          <p:cNvCxnSpPr>
            <a:cxnSpLocks/>
          </p:cNvCxnSpPr>
          <p:nvPr/>
        </p:nvCxnSpPr>
        <p:spPr>
          <a:xfrm flipH="1">
            <a:off x="2409719" y="4427005"/>
            <a:ext cx="2338388" cy="54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55FC21A-EB39-2201-1766-D88388BED4C7}"/>
              </a:ext>
            </a:extLst>
          </p:cNvPr>
          <p:cNvCxnSpPr>
            <a:cxnSpLocks/>
          </p:cNvCxnSpPr>
          <p:nvPr/>
        </p:nvCxnSpPr>
        <p:spPr>
          <a:xfrm flipH="1">
            <a:off x="2360545" y="4495800"/>
            <a:ext cx="2387562" cy="2519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21924E-4655-F91F-9162-4476F6A931EF}"/>
              </a:ext>
            </a:extLst>
          </p:cNvPr>
          <p:cNvCxnSpPr>
            <a:cxnSpLocks/>
          </p:cNvCxnSpPr>
          <p:nvPr/>
        </p:nvCxnSpPr>
        <p:spPr>
          <a:xfrm flipV="1">
            <a:off x="5981700" y="4370997"/>
            <a:ext cx="1202727" cy="8324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25242D-6140-BB2C-5BDD-C10ADC9CD24A}"/>
              </a:ext>
            </a:extLst>
          </p:cNvPr>
          <p:cNvCxnSpPr>
            <a:cxnSpLocks/>
          </p:cNvCxnSpPr>
          <p:nvPr/>
        </p:nvCxnSpPr>
        <p:spPr>
          <a:xfrm>
            <a:off x="5981700" y="4495223"/>
            <a:ext cx="1202727" cy="25255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95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p:txBody>
          <a:bodyPr/>
          <a:lstStyle/>
          <a:p>
            <a:r>
              <a:rPr lang="en-US" b="1" dirty="0"/>
              <a:t>The Digital Gauge Circuit </a:t>
            </a:r>
            <a:endParaRPr lang="en-US" dirty="0"/>
          </a:p>
        </p:txBody>
      </p:sp>
      <p:grpSp>
        <p:nvGrpSpPr>
          <p:cNvPr id="3100" name="Group 3099">
            <a:extLst>
              <a:ext uri="{FF2B5EF4-FFF2-40B4-BE49-F238E27FC236}">
                <a16:creationId xmlns:a16="http://schemas.microsoft.com/office/drawing/2014/main" id="{53A6A1EE-20A6-B528-2133-BAB0102785B2}"/>
              </a:ext>
            </a:extLst>
          </p:cNvPr>
          <p:cNvGrpSpPr/>
          <p:nvPr/>
        </p:nvGrpSpPr>
        <p:grpSpPr>
          <a:xfrm>
            <a:off x="-266700" y="1761792"/>
            <a:ext cx="10447451" cy="4684448"/>
            <a:chOff x="-370180" y="2315491"/>
            <a:chExt cx="10447451" cy="4684448"/>
          </a:xfrm>
        </p:grpSpPr>
        <p:sp>
          <p:nvSpPr>
            <p:cNvPr id="18" name="Rectangle 3">
              <a:extLst>
                <a:ext uri="{FF2B5EF4-FFF2-40B4-BE49-F238E27FC236}">
                  <a16:creationId xmlns:a16="http://schemas.microsoft.com/office/drawing/2014/main" id="{6AA3F34C-F0A0-7CEB-400C-EAD69DC674C6}"/>
                </a:ext>
              </a:extLst>
            </p:cNvPr>
            <p:cNvSpPr txBox="1">
              <a:spLocks noChangeArrowheads="1"/>
            </p:cNvSpPr>
            <p:nvPr/>
          </p:nvSpPr>
          <p:spPr>
            <a:xfrm>
              <a:off x="-103480" y="6208440"/>
              <a:ext cx="3200400" cy="791499"/>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Temperature Sensing for temp compensation</a:t>
              </a:r>
            </a:p>
          </p:txBody>
        </p:sp>
        <p:grpSp>
          <p:nvGrpSpPr>
            <p:cNvPr id="3099" name="Group 3098">
              <a:extLst>
                <a:ext uri="{FF2B5EF4-FFF2-40B4-BE49-F238E27FC236}">
                  <a16:creationId xmlns:a16="http://schemas.microsoft.com/office/drawing/2014/main" id="{16B77761-D8F6-CBF7-1CE8-8744D3798B66}"/>
                </a:ext>
              </a:extLst>
            </p:cNvPr>
            <p:cNvGrpSpPr/>
            <p:nvPr/>
          </p:nvGrpSpPr>
          <p:grpSpPr>
            <a:xfrm>
              <a:off x="-370180" y="2315491"/>
              <a:ext cx="10447451" cy="4313909"/>
              <a:chOff x="-370180" y="2315491"/>
              <a:chExt cx="10447451" cy="4313909"/>
            </a:xfrm>
          </p:grpSpPr>
          <p:sp>
            <p:nvSpPr>
              <p:cNvPr id="23" name="Rectangle 3">
                <a:extLst>
                  <a:ext uri="{FF2B5EF4-FFF2-40B4-BE49-F238E27FC236}">
                    <a16:creationId xmlns:a16="http://schemas.microsoft.com/office/drawing/2014/main" id="{623FB0DD-390F-C4BA-4BB4-8161D1AF5402}"/>
                  </a:ext>
                </a:extLst>
              </p:cNvPr>
              <p:cNvSpPr txBox="1">
                <a:spLocks noChangeArrowheads="1"/>
              </p:cNvSpPr>
              <p:nvPr/>
            </p:nvSpPr>
            <p:spPr>
              <a:xfrm>
                <a:off x="-156790" y="2316815"/>
                <a:ext cx="2362200" cy="24981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Sensor Signal</a:t>
                </a:r>
              </a:p>
            </p:txBody>
          </p:sp>
          <p:grpSp>
            <p:nvGrpSpPr>
              <p:cNvPr id="59" name="Group 58">
                <a:extLst>
                  <a:ext uri="{FF2B5EF4-FFF2-40B4-BE49-F238E27FC236}">
                    <a16:creationId xmlns:a16="http://schemas.microsoft.com/office/drawing/2014/main" id="{5D0AB56A-ADB2-BB60-0253-2FEACF0E48B2}"/>
                  </a:ext>
                </a:extLst>
              </p:cNvPr>
              <p:cNvGrpSpPr/>
              <p:nvPr/>
            </p:nvGrpSpPr>
            <p:grpSpPr>
              <a:xfrm>
                <a:off x="342900" y="2353463"/>
                <a:ext cx="9734371" cy="4275937"/>
                <a:chOff x="342900" y="2353463"/>
                <a:chExt cx="9734371" cy="4275937"/>
              </a:xfrm>
            </p:grpSpPr>
            <p:sp>
              <p:nvSpPr>
                <p:cNvPr id="51" name="Rectangle 50">
                  <a:extLst>
                    <a:ext uri="{FF2B5EF4-FFF2-40B4-BE49-F238E27FC236}">
                      <a16:creationId xmlns:a16="http://schemas.microsoft.com/office/drawing/2014/main" id="{C7D646B5-E734-458E-C96C-C0E3D5383151}"/>
                    </a:ext>
                  </a:extLst>
                </p:cNvPr>
                <p:cNvSpPr/>
                <p:nvPr/>
              </p:nvSpPr>
              <p:spPr>
                <a:xfrm>
                  <a:off x="7353263" y="5462044"/>
                  <a:ext cx="1981238" cy="116735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37" name="Group 36">
                  <a:extLst>
                    <a:ext uri="{FF2B5EF4-FFF2-40B4-BE49-F238E27FC236}">
                      <a16:creationId xmlns:a16="http://schemas.microsoft.com/office/drawing/2014/main" id="{5E3B8819-9805-D388-94D0-97FB20598F28}"/>
                    </a:ext>
                  </a:extLst>
                </p:cNvPr>
                <p:cNvGrpSpPr/>
                <p:nvPr/>
              </p:nvGrpSpPr>
              <p:grpSpPr>
                <a:xfrm>
                  <a:off x="4987025" y="2973564"/>
                  <a:ext cx="2209800" cy="2209800"/>
                  <a:chOff x="3924300" y="2389851"/>
                  <a:chExt cx="2209800" cy="2209800"/>
                </a:xfrm>
              </p:grpSpPr>
              <p:pic>
                <p:nvPicPr>
                  <p:cNvPr id="7" name="Graphic 6" descr="Processor with solid fill">
                    <a:extLst>
                      <a:ext uri="{FF2B5EF4-FFF2-40B4-BE49-F238E27FC236}">
                        <a16:creationId xmlns:a16="http://schemas.microsoft.com/office/drawing/2014/main" id="{6BC725E2-4320-E20A-F261-CA104EBD6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4300" y="2389851"/>
                    <a:ext cx="2209800" cy="2209800"/>
                  </a:xfrm>
                  <a:prstGeom prst="rect">
                    <a:avLst/>
                  </a:prstGeom>
                </p:spPr>
              </p:pic>
              <p:pic>
                <p:nvPicPr>
                  <p:cNvPr id="11" name="Graphic 10" descr="Brain in head with solid fill">
                    <a:extLst>
                      <a:ext uri="{FF2B5EF4-FFF2-40B4-BE49-F238E27FC236}">
                        <a16:creationId xmlns:a16="http://schemas.microsoft.com/office/drawing/2014/main" id="{8D833727-F160-216E-332F-5A9BA100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2500" y="3200400"/>
                    <a:ext cx="609600" cy="609600"/>
                  </a:xfrm>
                  <a:prstGeom prst="rect">
                    <a:avLst/>
                  </a:prstGeom>
                </p:spPr>
              </p:pic>
            </p:grpSp>
            <p:pic>
              <p:nvPicPr>
                <p:cNvPr id="17" name="Graphic 16" descr="Thermometer with solid fill">
                  <a:extLst>
                    <a:ext uri="{FF2B5EF4-FFF2-40B4-BE49-F238E27FC236}">
                      <a16:creationId xmlns:a16="http://schemas.microsoft.com/office/drawing/2014/main" id="{4492A3CB-88EB-DCE8-B52C-9710013D25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900" y="5286529"/>
                  <a:ext cx="914400" cy="914400"/>
                </a:xfrm>
                <a:prstGeom prst="rect">
                  <a:avLst/>
                </a:prstGeom>
              </p:spPr>
            </p:pic>
            <p:sp>
              <p:nvSpPr>
                <p:cNvPr id="20" name="Rectangle 3">
                  <a:extLst>
                    <a:ext uri="{FF2B5EF4-FFF2-40B4-BE49-F238E27FC236}">
                      <a16:creationId xmlns:a16="http://schemas.microsoft.com/office/drawing/2014/main" id="{FE20045F-966F-83FB-CB93-6D770B00A9F8}"/>
                    </a:ext>
                  </a:extLst>
                </p:cNvPr>
                <p:cNvSpPr txBox="1">
                  <a:spLocks noChangeArrowheads="1"/>
                </p:cNvSpPr>
                <p:nvPr/>
              </p:nvSpPr>
              <p:spPr>
                <a:xfrm>
                  <a:off x="488450" y="3657600"/>
                  <a:ext cx="1524000" cy="791499"/>
                </a:xfrm>
                <a:prstGeom prst="rect">
                  <a:avLst/>
                </a:prstGeom>
                <a:solidFill>
                  <a:schemeClr val="accent6">
                    <a:lumMod val="40000"/>
                    <a:lumOff val="60000"/>
                  </a:schemeClr>
                </a:solidFill>
                <a:ln w="19050">
                  <a:solidFill>
                    <a:schemeClr val="accent6">
                      <a:lumMod val="50000"/>
                    </a:schemeClr>
                  </a:solidFill>
                </a:ln>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marL="0" algn="ctr"/>
                  <a:r>
                    <a:rPr lang="en-US" sz="1600" b="1" dirty="0"/>
                    <a:t>Capacitance to Digital Converter</a:t>
                  </a:r>
                </a:p>
              </p:txBody>
            </p:sp>
            <p:pic>
              <p:nvPicPr>
                <p:cNvPr id="3074" name="Picture 2" descr="Why digital logic is different than analog – rdist">
                  <a:extLst>
                    <a:ext uri="{FF2B5EF4-FFF2-40B4-BE49-F238E27FC236}">
                      <a16:creationId xmlns:a16="http://schemas.microsoft.com/office/drawing/2014/main" id="{CBD2F5BF-69C3-CD8B-38B7-4795DBF0850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37" t="23200" r="4363" b="22666"/>
                <a:stretch/>
              </p:blipFill>
              <p:spPr bwMode="auto">
                <a:xfrm>
                  <a:off x="758634" y="2648984"/>
                  <a:ext cx="997331" cy="635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Graphic 21" descr="Binary with solid fill">
                  <a:extLst>
                    <a:ext uri="{FF2B5EF4-FFF2-40B4-BE49-F238E27FC236}">
                      <a16:creationId xmlns:a16="http://schemas.microsoft.com/office/drawing/2014/main" id="{3B26059E-2493-05DA-33E4-43C804E5A0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38400" y="3596149"/>
                  <a:ext cx="914400" cy="914400"/>
                </a:xfrm>
                <a:prstGeom prst="rect">
                  <a:avLst/>
                </a:prstGeom>
              </p:spPr>
            </p:pic>
            <p:cxnSp>
              <p:nvCxnSpPr>
                <p:cNvPr id="25" name="Straight Arrow Connector 24">
                  <a:extLst>
                    <a:ext uri="{FF2B5EF4-FFF2-40B4-BE49-F238E27FC236}">
                      <a16:creationId xmlns:a16="http://schemas.microsoft.com/office/drawing/2014/main" id="{0403AB25-C230-65C1-3FC7-38F15A4C6F6F}"/>
                    </a:ext>
                  </a:extLst>
                </p:cNvPr>
                <p:cNvCxnSpPr>
                  <a:cxnSpLocks/>
                  <a:stCxn id="3074" idx="2"/>
                  <a:endCxn id="20" idx="0"/>
                </p:cNvCxnSpPr>
                <p:nvPr/>
              </p:nvCxnSpPr>
              <p:spPr>
                <a:xfrm flipH="1">
                  <a:off x="1250450" y="3284762"/>
                  <a:ext cx="6850" cy="372838"/>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28962D9-BADA-C316-9DF2-F925FBCE9766}"/>
                    </a:ext>
                  </a:extLst>
                </p:cNvPr>
                <p:cNvCxnSpPr>
                  <a:cxnSpLocks/>
                  <a:stCxn id="20" idx="3"/>
                  <a:endCxn id="22" idx="1"/>
                </p:cNvCxnSpPr>
                <p:nvPr/>
              </p:nvCxnSpPr>
              <p:spPr>
                <a:xfrm flipV="1">
                  <a:off x="2012450" y="4053349"/>
                  <a:ext cx="425950" cy="1"/>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Graphic 31" descr="Wireless with solid fill">
                  <a:extLst>
                    <a:ext uri="{FF2B5EF4-FFF2-40B4-BE49-F238E27FC236}">
                      <a16:creationId xmlns:a16="http://schemas.microsoft.com/office/drawing/2014/main" id="{D5D09F98-78EB-9C96-537C-690F60199C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400000">
                  <a:off x="8187425" y="2353463"/>
                  <a:ext cx="914400" cy="914400"/>
                </a:xfrm>
                <a:prstGeom prst="rect">
                  <a:avLst/>
                </a:prstGeom>
              </p:spPr>
            </p:pic>
            <p:sp>
              <p:nvSpPr>
                <p:cNvPr id="33" name="Rectangle 3">
                  <a:extLst>
                    <a:ext uri="{FF2B5EF4-FFF2-40B4-BE49-F238E27FC236}">
                      <a16:creationId xmlns:a16="http://schemas.microsoft.com/office/drawing/2014/main" id="{59E4BC4A-4E0F-6A1E-C25B-8F92C27847AD}"/>
                    </a:ext>
                  </a:extLst>
                </p:cNvPr>
                <p:cNvSpPr txBox="1">
                  <a:spLocks noChangeArrowheads="1"/>
                </p:cNvSpPr>
                <p:nvPr/>
              </p:nvSpPr>
              <p:spPr>
                <a:xfrm>
                  <a:off x="8187425" y="2476838"/>
                  <a:ext cx="1889846" cy="593689"/>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algn="ctr"/>
                  <a:r>
                    <a:rPr lang="en-US" sz="1200" b="1" dirty="0"/>
                    <a:t>Bluetooth/    Wi-Fi/           or  Cable</a:t>
                  </a:r>
                </a:p>
              </p:txBody>
            </p:sp>
            <p:sp>
              <p:nvSpPr>
                <p:cNvPr id="36" name="Rectangle 3">
                  <a:extLst>
                    <a:ext uri="{FF2B5EF4-FFF2-40B4-BE49-F238E27FC236}">
                      <a16:creationId xmlns:a16="http://schemas.microsoft.com/office/drawing/2014/main" id="{403035FC-5A52-1219-CA86-25AAE21E1BC6}"/>
                    </a:ext>
                  </a:extLst>
                </p:cNvPr>
                <p:cNvSpPr txBox="1">
                  <a:spLocks noChangeArrowheads="1"/>
                </p:cNvSpPr>
                <p:nvPr/>
              </p:nvSpPr>
              <p:spPr>
                <a:xfrm>
                  <a:off x="4381500" y="2608336"/>
                  <a:ext cx="2659208" cy="24981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Micro-Processor</a:t>
                  </a:r>
                </a:p>
              </p:txBody>
            </p:sp>
            <p:pic>
              <p:nvPicPr>
                <p:cNvPr id="38" name="Graphic 37" descr="Battery with solid fill">
                  <a:extLst>
                    <a:ext uri="{FF2B5EF4-FFF2-40B4-BE49-F238E27FC236}">
                      <a16:creationId xmlns:a16="http://schemas.microsoft.com/office/drawing/2014/main" id="{87994254-705D-9F6D-7A16-92CA475CB42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7429500" y="5638800"/>
                  <a:ext cx="914400" cy="914400"/>
                </a:xfrm>
                <a:prstGeom prst="rect">
                  <a:avLst/>
                </a:prstGeom>
              </p:spPr>
            </p:pic>
            <p:pic>
              <p:nvPicPr>
                <p:cNvPr id="40" name="Graphic 39" descr="Plugged Unplugged with solid fill">
                  <a:extLst>
                    <a:ext uri="{FF2B5EF4-FFF2-40B4-BE49-F238E27FC236}">
                      <a16:creationId xmlns:a16="http://schemas.microsoft.com/office/drawing/2014/main" id="{DB113D60-FDE2-0133-E0A5-2BE31C5789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5400000">
                  <a:off x="8343901" y="5562600"/>
                  <a:ext cx="914400" cy="914400"/>
                </a:xfrm>
                <a:prstGeom prst="rect">
                  <a:avLst/>
                </a:prstGeom>
              </p:spPr>
            </p:pic>
            <p:sp>
              <p:nvSpPr>
                <p:cNvPr id="9" name="TextBox 8">
                  <a:extLst>
                    <a:ext uri="{FF2B5EF4-FFF2-40B4-BE49-F238E27FC236}">
                      <a16:creationId xmlns:a16="http://schemas.microsoft.com/office/drawing/2014/main" id="{0F8C22CC-B944-C85D-244A-C71DD093322E}"/>
                    </a:ext>
                  </a:extLst>
                </p:cNvPr>
                <p:cNvSpPr txBox="1"/>
                <p:nvPr/>
              </p:nvSpPr>
              <p:spPr>
                <a:xfrm>
                  <a:off x="2274650" y="3376577"/>
                  <a:ext cx="1313180" cy="369332"/>
                </a:xfrm>
                <a:prstGeom prst="rect">
                  <a:avLst/>
                </a:prstGeom>
                <a:noFill/>
              </p:spPr>
              <p:txBody>
                <a:bodyPr wrap="none" rtlCol="0">
                  <a:spAutoFit/>
                </a:bodyPr>
                <a:lstStyle/>
                <a:p>
                  <a:r>
                    <a:rPr lang="en-US" dirty="0"/>
                    <a:t>Digital Data</a:t>
                  </a:r>
                </a:p>
              </p:txBody>
            </p:sp>
            <p:sp>
              <p:nvSpPr>
                <p:cNvPr id="16" name="Rectangle 3">
                  <a:extLst>
                    <a:ext uri="{FF2B5EF4-FFF2-40B4-BE49-F238E27FC236}">
                      <a16:creationId xmlns:a16="http://schemas.microsoft.com/office/drawing/2014/main" id="{D4BDC3C2-9427-A0BC-D463-9309688592A7}"/>
                    </a:ext>
                  </a:extLst>
                </p:cNvPr>
                <p:cNvSpPr txBox="1">
                  <a:spLocks noChangeArrowheads="1"/>
                </p:cNvSpPr>
                <p:nvPr/>
              </p:nvSpPr>
              <p:spPr>
                <a:xfrm>
                  <a:off x="1755965" y="5355491"/>
                  <a:ext cx="1524000" cy="791499"/>
                </a:xfrm>
                <a:prstGeom prst="rect">
                  <a:avLst/>
                </a:prstGeom>
                <a:solidFill>
                  <a:schemeClr val="accent6">
                    <a:lumMod val="40000"/>
                    <a:lumOff val="60000"/>
                  </a:schemeClr>
                </a:solidFill>
                <a:ln w="19050">
                  <a:solidFill>
                    <a:schemeClr val="accent6">
                      <a:lumMod val="50000"/>
                    </a:schemeClr>
                  </a:solidFill>
                </a:ln>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marL="0" algn="ctr"/>
                  <a:r>
                    <a:rPr lang="en-US" sz="1600" b="1" dirty="0"/>
                    <a:t>Analog to Digital Converter</a:t>
                  </a:r>
                </a:p>
              </p:txBody>
            </p:sp>
            <p:cxnSp>
              <p:nvCxnSpPr>
                <p:cNvPr id="19" name="Straight Arrow Connector 18">
                  <a:extLst>
                    <a:ext uri="{FF2B5EF4-FFF2-40B4-BE49-F238E27FC236}">
                      <a16:creationId xmlns:a16="http://schemas.microsoft.com/office/drawing/2014/main" id="{EAFF5C64-08B4-51F8-1E6A-81E3835E22E8}"/>
                    </a:ext>
                  </a:extLst>
                </p:cNvPr>
                <p:cNvCxnSpPr>
                  <a:cxnSpLocks/>
                  <a:endCxn id="16" idx="1"/>
                </p:cNvCxnSpPr>
                <p:nvPr/>
              </p:nvCxnSpPr>
              <p:spPr>
                <a:xfrm>
                  <a:off x="952500" y="5739725"/>
                  <a:ext cx="803465" cy="11516"/>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8" name="Graphic 27" descr="Binary with solid fill">
                  <a:extLst>
                    <a:ext uri="{FF2B5EF4-FFF2-40B4-BE49-F238E27FC236}">
                      <a16:creationId xmlns:a16="http://schemas.microsoft.com/office/drawing/2014/main" id="{5BE9D660-12C5-15E5-2335-EDDB00A44C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24300" y="5294040"/>
                  <a:ext cx="914400" cy="914400"/>
                </a:xfrm>
                <a:prstGeom prst="rect">
                  <a:avLst/>
                </a:prstGeom>
              </p:spPr>
            </p:pic>
            <p:sp>
              <p:nvSpPr>
                <p:cNvPr id="29" name="TextBox 28">
                  <a:extLst>
                    <a:ext uri="{FF2B5EF4-FFF2-40B4-BE49-F238E27FC236}">
                      <a16:creationId xmlns:a16="http://schemas.microsoft.com/office/drawing/2014/main" id="{AED919C2-C3EC-C5AD-7172-D049E9957027}"/>
                    </a:ext>
                  </a:extLst>
                </p:cNvPr>
                <p:cNvSpPr txBox="1"/>
                <p:nvPr/>
              </p:nvSpPr>
              <p:spPr>
                <a:xfrm>
                  <a:off x="3701276" y="5079814"/>
                  <a:ext cx="1313180" cy="369332"/>
                </a:xfrm>
                <a:prstGeom prst="rect">
                  <a:avLst/>
                </a:prstGeom>
                <a:noFill/>
              </p:spPr>
              <p:txBody>
                <a:bodyPr wrap="none" rtlCol="0">
                  <a:spAutoFit/>
                </a:bodyPr>
                <a:lstStyle/>
                <a:p>
                  <a:r>
                    <a:rPr lang="en-US" dirty="0"/>
                    <a:t>Digital Data</a:t>
                  </a:r>
                </a:p>
              </p:txBody>
            </p:sp>
            <p:cxnSp>
              <p:nvCxnSpPr>
                <p:cNvPr id="30" name="Straight Arrow Connector 29">
                  <a:extLst>
                    <a:ext uri="{FF2B5EF4-FFF2-40B4-BE49-F238E27FC236}">
                      <a16:creationId xmlns:a16="http://schemas.microsoft.com/office/drawing/2014/main" id="{3161D71E-8C85-472E-12B8-24034B397C36}"/>
                    </a:ext>
                  </a:extLst>
                </p:cNvPr>
                <p:cNvCxnSpPr>
                  <a:cxnSpLocks/>
                  <a:stCxn id="16" idx="3"/>
                  <a:endCxn id="28" idx="1"/>
                </p:cNvCxnSpPr>
                <p:nvPr/>
              </p:nvCxnSpPr>
              <p:spPr>
                <a:xfrm flipV="1">
                  <a:off x="3279965" y="5751240"/>
                  <a:ext cx="644335" cy="1"/>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C47B4DA-A7FF-DD3F-A3A4-7B7BF7B77E21}"/>
                    </a:ext>
                  </a:extLst>
                </p:cNvPr>
                <p:cNvCxnSpPr>
                  <a:cxnSpLocks/>
                  <a:stCxn id="22" idx="3"/>
                  <a:endCxn id="7" idx="1"/>
                </p:cNvCxnSpPr>
                <p:nvPr/>
              </p:nvCxnSpPr>
              <p:spPr>
                <a:xfrm>
                  <a:off x="3352800" y="4053349"/>
                  <a:ext cx="1634225" cy="25115"/>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A5B35F6-A62B-7D00-1082-48410AEDAE95}"/>
                    </a:ext>
                  </a:extLst>
                </p:cNvPr>
                <p:cNvCxnSpPr>
                  <a:cxnSpLocks/>
                  <a:stCxn id="28" idx="3"/>
                </p:cNvCxnSpPr>
                <p:nvPr/>
              </p:nvCxnSpPr>
              <p:spPr>
                <a:xfrm flipV="1">
                  <a:off x="4838700" y="4946163"/>
                  <a:ext cx="646990" cy="805077"/>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68515E6-30D8-6B1D-4370-1A393442BF67}"/>
                    </a:ext>
                  </a:extLst>
                </p:cNvPr>
                <p:cNvCxnSpPr>
                  <a:cxnSpLocks/>
                  <a:stCxn id="7" idx="3"/>
                </p:cNvCxnSpPr>
                <p:nvPr/>
              </p:nvCxnSpPr>
              <p:spPr>
                <a:xfrm flipV="1">
                  <a:off x="7196825" y="3137774"/>
                  <a:ext cx="1147075" cy="940690"/>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F920C8D-0656-E15B-F0E8-37E969A1E0C7}"/>
                    </a:ext>
                  </a:extLst>
                </p:cNvPr>
                <p:cNvSpPr txBox="1"/>
                <p:nvPr/>
              </p:nvSpPr>
              <p:spPr>
                <a:xfrm>
                  <a:off x="8267700" y="3269889"/>
                  <a:ext cx="1782604" cy="646331"/>
                </a:xfrm>
                <a:prstGeom prst="rect">
                  <a:avLst/>
                </a:prstGeom>
                <a:noFill/>
              </p:spPr>
              <p:txBody>
                <a:bodyPr wrap="none" rtlCol="0">
                  <a:spAutoFit/>
                </a:bodyPr>
                <a:lstStyle/>
                <a:p>
                  <a:r>
                    <a:rPr lang="en-US" dirty="0"/>
                    <a:t>DP, LP, Battery%,</a:t>
                  </a:r>
                </a:p>
                <a:p>
                  <a:r>
                    <a:rPr lang="en-US" dirty="0"/>
                    <a:t>Temp, etc.</a:t>
                  </a:r>
                </a:p>
              </p:txBody>
            </p:sp>
            <p:sp>
              <p:nvSpPr>
                <p:cNvPr id="52" name="TextBox 51">
                  <a:extLst>
                    <a:ext uri="{FF2B5EF4-FFF2-40B4-BE49-F238E27FC236}">
                      <a16:creationId xmlns:a16="http://schemas.microsoft.com/office/drawing/2014/main" id="{5AC26BC7-22DA-6C98-82D2-AE2E691039E8}"/>
                    </a:ext>
                  </a:extLst>
                </p:cNvPr>
                <p:cNvSpPr txBox="1"/>
                <p:nvPr/>
              </p:nvSpPr>
              <p:spPr>
                <a:xfrm>
                  <a:off x="7708405" y="4799300"/>
                  <a:ext cx="1466898" cy="646331"/>
                </a:xfrm>
                <a:prstGeom prst="rect">
                  <a:avLst/>
                </a:prstGeom>
                <a:noFill/>
              </p:spPr>
              <p:txBody>
                <a:bodyPr wrap="square" rtlCol="0">
                  <a:spAutoFit/>
                </a:bodyPr>
                <a:lstStyle/>
                <a:p>
                  <a:r>
                    <a:rPr lang="en-US" dirty="0"/>
                    <a:t>Battery and Charging</a:t>
                  </a:r>
                </a:p>
              </p:txBody>
            </p:sp>
            <p:cxnSp>
              <p:nvCxnSpPr>
                <p:cNvPr id="54" name="Straight Arrow Connector 53">
                  <a:extLst>
                    <a:ext uri="{FF2B5EF4-FFF2-40B4-BE49-F238E27FC236}">
                      <a16:creationId xmlns:a16="http://schemas.microsoft.com/office/drawing/2014/main" id="{A032648A-619F-C320-190E-1D96E9944AE9}"/>
                    </a:ext>
                  </a:extLst>
                </p:cNvPr>
                <p:cNvCxnSpPr>
                  <a:cxnSpLocks/>
                  <a:stCxn id="51" idx="1"/>
                </p:cNvCxnSpPr>
                <p:nvPr/>
              </p:nvCxnSpPr>
              <p:spPr>
                <a:xfrm flipH="1" flipV="1">
                  <a:off x="6648681" y="4980258"/>
                  <a:ext cx="704582" cy="1065464"/>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4" descr="Differential Pressure Sensor">
                <a:extLst>
                  <a:ext uri="{FF2B5EF4-FFF2-40B4-BE49-F238E27FC236}">
                    <a16:creationId xmlns:a16="http://schemas.microsoft.com/office/drawing/2014/main" id="{3F298851-84FD-99A9-8603-F885FD0B9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48077" y1="26685" x2="54060" y2="31742"/>
                            <a14:foregroundMark x1="54915" y1="32022" x2="63675" y2="43258"/>
                            <a14:foregroundMark x1="45085" y1="79213" x2="46990" y2="79758"/>
                            <a14:foregroundMark x1="26797" y1="53376" x2="28419" y2="58708"/>
                            <a14:foregroundMark x1="48077" y1="25843" x2="53419" y2="30337"/>
                            <a14:foregroundMark x1="48718" y1="25843" x2="57051" y2="35112"/>
                            <a14:foregroundMark x1="53205" y1="29494" x2="55128" y2="31180"/>
                            <a14:foregroundMark x1="60043" y1="37640" x2="64316" y2="42416"/>
                            <a14:foregroundMark x1="48504" y1="25843" x2="52564" y2="28371"/>
                            <a14:foregroundMark x1="26755" y1="53383" x2="30769" y2="61517"/>
                            <a14:foregroundMark x1="26122" y1="53493" x2="26923" y2="55899"/>
                            <a14:foregroundMark x1="28632" y1="60393" x2="31624" y2="64326"/>
                            <a14:foregroundMark x1="42949" y1="78090" x2="50641" y2="80337"/>
                            <a14:foregroundMark x1="44872" y1="79775" x2="50641" y2="80337"/>
                            <a14:foregroundMark x1="45299" y1="80056" x2="50214" y2="80618"/>
                            <a14:foregroundMark x1="45940" y1="79775" x2="50427" y2="80618"/>
                            <a14:foregroundMark x1="47009" y1="80618" x2="50000" y2="80618"/>
                            <a14:backgroundMark x1="49359" y1="83989" x2="49258" y2="83059"/>
                            <a14:backgroundMark x1="50000" y1="84270" x2="49573" y2="82303"/>
                            <a14:backgroundMark x1="49499" y1="82584" x2="49786" y2="82584"/>
                            <a14:backgroundMark x1="24359" y1="50000" x2="24786" y2="51685"/>
                            <a14:backgroundMark x1="24786" y1="49438" x2="25214" y2="53652"/>
                          </a14:backgroundRemoval>
                        </a14:imgEffect>
                        <a14:imgEffect>
                          <a14:sharpenSoften amount="25000"/>
                        </a14:imgEffect>
                      </a14:imgLayer>
                    </a14:imgProps>
                  </a:ext>
                  <a:ext uri="{28A0092B-C50C-407E-A947-70E740481C1C}">
                    <a14:useLocalDpi xmlns:a14="http://schemas.microsoft.com/office/drawing/2010/main" val="0"/>
                  </a:ext>
                </a:extLst>
              </a:blip>
              <a:srcRect r="20282"/>
              <a:stretch/>
            </p:blipFill>
            <p:spPr bwMode="auto">
              <a:xfrm>
                <a:off x="-370180" y="2315491"/>
                <a:ext cx="1582530" cy="151007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32177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999A-9A7C-FE1F-5D4C-093D6A95B52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Circuit</a:t>
            </a:r>
            <a:r>
              <a:rPr lang="en-US" dirty="0"/>
              <a:t> </a:t>
            </a:r>
            <a:r>
              <a:rPr lang="en-US" b="1" dirty="0">
                <a:latin typeface="Arial" panose="020B0604020202020204" pitchFamily="34" charset="0"/>
                <a:cs typeface="Arial" panose="020B0604020202020204" pitchFamily="34" charset="0"/>
              </a:rPr>
              <a:t>board</a:t>
            </a:r>
          </a:p>
        </p:txBody>
      </p:sp>
      <p:pic>
        <p:nvPicPr>
          <p:cNvPr id="5" name="Content Placeholder 4">
            <a:extLst>
              <a:ext uri="{FF2B5EF4-FFF2-40B4-BE49-F238E27FC236}">
                <a16:creationId xmlns:a16="http://schemas.microsoft.com/office/drawing/2014/main" id="{8AC5650F-0D52-0BDD-88E5-AB9149514A8F}"/>
              </a:ext>
            </a:extLst>
          </p:cNvPr>
          <p:cNvPicPr>
            <a:picLocks noGrp="1" noChangeAspect="1"/>
          </p:cNvPicPr>
          <p:nvPr>
            <p:ph sz="quarter" idx="13"/>
          </p:nvPr>
        </p:nvPicPr>
        <p:blipFill>
          <a:blip r:embed="rId3"/>
          <a:stretch>
            <a:fillRect/>
          </a:stretch>
        </p:blipFill>
        <p:spPr>
          <a:xfrm>
            <a:off x="2112796" y="1524000"/>
            <a:ext cx="6061407" cy="4953000"/>
          </a:xfrm>
        </p:spPr>
      </p:pic>
      <p:sp>
        <p:nvSpPr>
          <p:cNvPr id="7" name="Rectangle 3">
            <a:extLst>
              <a:ext uri="{FF2B5EF4-FFF2-40B4-BE49-F238E27FC236}">
                <a16:creationId xmlns:a16="http://schemas.microsoft.com/office/drawing/2014/main" id="{9E07256A-020C-2857-ABD0-89FE7F53EEF7}"/>
              </a:ext>
            </a:extLst>
          </p:cNvPr>
          <p:cNvSpPr txBox="1">
            <a:spLocks noChangeArrowheads="1"/>
          </p:cNvSpPr>
          <p:nvPr/>
        </p:nvSpPr>
        <p:spPr>
          <a:xfrm>
            <a:off x="4229100" y="2133600"/>
            <a:ext cx="2209800" cy="499689"/>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pPr marL="0"/>
            <a:r>
              <a:rPr lang="en-US" sz="3200" b="1" dirty="0"/>
              <a:t>Battery</a:t>
            </a:r>
          </a:p>
        </p:txBody>
      </p:sp>
      <p:sp>
        <p:nvSpPr>
          <p:cNvPr id="8" name="Rectangle 3">
            <a:extLst>
              <a:ext uri="{FF2B5EF4-FFF2-40B4-BE49-F238E27FC236}">
                <a16:creationId xmlns:a16="http://schemas.microsoft.com/office/drawing/2014/main" id="{2B07770C-6EF6-9BDB-659E-DE78E107DB1E}"/>
              </a:ext>
            </a:extLst>
          </p:cNvPr>
          <p:cNvSpPr txBox="1">
            <a:spLocks noChangeArrowheads="1"/>
          </p:cNvSpPr>
          <p:nvPr/>
        </p:nvSpPr>
        <p:spPr>
          <a:xfrm>
            <a:off x="3390900" y="6134101"/>
            <a:ext cx="2971800" cy="281103"/>
          </a:xfrm>
          <a:prstGeom prst="rect">
            <a:avLst/>
          </a:prstGeom>
          <a:solidFill>
            <a:schemeClr val="accent6">
              <a:lumMod val="40000"/>
              <a:lumOff val="60000"/>
            </a:schemeClr>
          </a:solidFill>
          <a:ln w="19050">
            <a:solidFill>
              <a:schemeClr val="accent6">
                <a:lumMod val="50000"/>
              </a:schemeClr>
            </a:solidFill>
          </a:ln>
        </p:spPr>
        <p:txBody>
          <a:bodyPr wrap="square" lIns="0" tIns="0" rIns="0" bIns="0" anchor="ctr" anchorCtr="0">
            <a:spAutoFit/>
          </a:bodyPr>
          <a:lstStyle>
            <a:defPPr>
              <a:defRPr lang="en-US"/>
            </a:defPPr>
            <a:lvl1pPr indent="-228600" algn="ctr" defTabSz="914400">
              <a:lnSpc>
                <a:spcPct val="110000"/>
              </a:lnSpc>
              <a:spcBef>
                <a:spcPts val="100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Wires From Sensors</a:t>
            </a:r>
          </a:p>
        </p:txBody>
      </p:sp>
      <p:pic>
        <p:nvPicPr>
          <p:cNvPr id="9" name="Graphic 8" descr="Processor with solid fill">
            <a:extLst>
              <a:ext uri="{FF2B5EF4-FFF2-40B4-BE49-F238E27FC236}">
                <a16:creationId xmlns:a16="http://schemas.microsoft.com/office/drawing/2014/main" id="{9E44C97A-5BA2-EBA1-902A-55C5B44A0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86300" y="3352800"/>
            <a:ext cx="1124465" cy="1124465"/>
          </a:xfrm>
          <a:prstGeom prst="rect">
            <a:avLst/>
          </a:prstGeom>
        </p:spPr>
      </p:pic>
      <p:cxnSp>
        <p:nvCxnSpPr>
          <p:cNvPr id="10" name="Straight Arrow Connector 9">
            <a:extLst>
              <a:ext uri="{FF2B5EF4-FFF2-40B4-BE49-F238E27FC236}">
                <a16:creationId xmlns:a16="http://schemas.microsoft.com/office/drawing/2014/main" id="{62E6CCC0-378C-9ADD-3483-D90DAE0D8310}"/>
              </a:ext>
            </a:extLst>
          </p:cNvPr>
          <p:cNvCxnSpPr>
            <a:cxnSpLocks/>
            <a:stCxn id="14" idx="1"/>
          </p:cNvCxnSpPr>
          <p:nvPr/>
        </p:nvCxnSpPr>
        <p:spPr>
          <a:xfrm flipH="1">
            <a:off x="5295900" y="3966165"/>
            <a:ext cx="2992097" cy="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3">
            <a:extLst>
              <a:ext uri="{FF2B5EF4-FFF2-40B4-BE49-F238E27FC236}">
                <a16:creationId xmlns:a16="http://schemas.microsoft.com/office/drawing/2014/main" id="{27D1AB1E-6130-F393-E799-7D346594A43D}"/>
              </a:ext>
            </a:extLst>
          </p:cNvPr>
          <p:cNvSpPr txBox="1">
            <a:spLocks noChangeArrowheads="1"/>
          </p:cNvSpPr>
          <p:nvPr/>
        </p:nvSpPr>
        <p:spPr>
          <a:xfrm>
            <a:off x="8287997" y="3841259"/>
            <a:ext cx="1653540" cy="249812"/>
          </a:xfrm>
          <a:prstGeom prst="rect">
            <a:avLst/>
          </a:prstGeom>
          <a:solidFill>
            <a:schemeClr val="accent6">
              <a:lumMod val="40000"/>
              <a:lumOff val="60000"/>
            </a:schemeClr>
          </a:solidFill>
          <a:ln w="19050">
            <a:solidFill>
              <a:schemeClr val="accent6">
                <a:lumMod val="50000"/>
              </a:schemeClr>
            </a:solidFill>
          </a:ln>
        </p:spPr>
        <p:txBody>
          <a:bodyPr wrap="square" lIns="0" tIns="0" rIns="0" bIns="0" anchor="ctr" anchorCtr="0">
            <a:spAutoFit/>
          </a:bodyPr>
          <a:lstStyle>
            <a:defPPr>
              <a:defRPr lang="en-US"/>
            </a:defPPr>
            <a:lvl1pPr indent="-228600" algn="ctr" defTabSz="914400">
              <a:lnSpc>
                <a:spcPct val="110000"/>
              </a:lnSpc>
              <a:spcBef>
                <a:spcPts val="100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Processor</a:t>
            </a:r>
          </a:p>
        </p:txBody>
      </p:sp>
      <p:sp>
        <p:nvSpPr>
          <p:cNvPr id="16" name="Rectangle 3">
            <a:extLst>
              <a:ext uri="{FF2B5EF4-FFF2-40B4-BE49-F238E27FC236}">
                <a16:creationId xmlns:a16="http://schemas.microsoft.com/office/drawing/2014/main" id="{2386E0B1-3FAD-64F1-8489-E5F641427789}"/>
              </a:ext>
            </a:extLst>
          </p:cNvPr>
          <p:cNvSpPr txBox="1">
            <a:spLocks noChangeArrowheads="1"/>
          </p:cNvSpPr>
          <p:nvPr/>
        </p:nvSpPr>
        <p:spPr>
          <a:xfrm>
            <a:off x="345463" y="3570415"/>
            <a:ext cx="1524000" cy="791499"/>
          </a:xfrm>
          <a:prstGeom prst="rect">
            <a:avLst/>
          </a:prstGeom>
          <a:solidFill>
            <a:schemeClr val="accent6">
              <a:lumMod val="40000"/>
              <a:lumOff val="60000"/>
            </a:schemeClr>
          </a:solidFill>
          <a:ln w="19050">
            <a:solidFill>
              <a:schemeClr val="accent6">
                <a:lumMod val="50000"/>
              </a:schemeClr>
            </a:solidFill>
          </a:ln>
        </p:spPr>
        <p:txBody>
          <a:bodyPr wrap="square" lIns="0" tIns="0" rIns="0" bIns="0" anchor="ctr" anchorCtr="0">
            <a:spAutoFit/>
          </a:bodyPr>
          <a:lstStyle>
            <a:defPPr>
              <a:defRPr lang="en-US"/>
            </a:defPPr>
            <a:lvl1pPr indent="-228600" algn="ctr" defTabSz="914400">
              <a:lnSpc>
                <a:spcPct val="110000"/>
              </a:lnSpc>
              <a:spcBef>
                <a:spcPts val="100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Capacitance to Digital Converter</a:t>
            </a:r>
          </a:p>
        </p:txBody>
      </p:sp>
      <p:cxnSp>
        <p:nvCxnSpPr>
          <p:cNvPr id="17" name="Straight Arrow Connector 16">
            <a:extLst>
              <a:ext uri="{FF2B5EF4-FFF2-40B4-BE49-F238E27FC236}">
                <a16:creationId xmlns:a16="http://schemas.microsoft.com/office/drawing/2014/main" id="{57059454-6351-3078-B829-AB2AD8FF9CBF}"/>
              </a:ext>
            </a:extLst>
          </p:cNvPr>
          <p:cNvCxnSpPr>
            <a:cxnSpLocks/>
            <a:stCxn id="16" idx="3"/>
          </p:cNvCxnSpPr>
          <p:nvPr/>
        </p:nvCxnSpPr>
        <p:spPr>
          <a:xfrm>
            <a:off x="1869463" y="3966165"/>
            <a:ext cx="1369037" cy="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3">
            <a:extLst>
              <a:ext uri="{FF2B5EF4-FFF2-40B4-BE49-F238E27FC236}">
                <a16:creationId xmlns:a16="http://schemas.microsoft.com/office/drawing/2014/main" id="{A40230BD-1063-4A0B-884A-7FDF58B2CF09}"/>
              </a:ext>
            </a:extLst>
          </p:cNvPr>
          <p:cNvSpPr txBox="1">
            <a:spLocks noChangeArrowheads="1"/>
          </p:cNvSpPr>
          <p:nvPr/>
        </p:nvSpPr>
        <p:spPr>
          <a:xfrm>
            <a:off x="345463" y="2371180"/>
            <a:ext cx="1524000" cy="520655"/>
          </a:xfrm>
          <a:prstGeom prst="rect">
            <a:avLst/>
          </a:prstGeom>
          <a:solidFill>
            <a:schemeClr val="accent6">
              <a:lumMod val="40000"/>
              <a:lumOff val="60000"/>
            </a:schemeClr>
          </a:solidFill>
          <a:ln w="19050">
            <a:solidFill>
              <a:schemeClr val="accent6">
                <a:lumMod val="50000"/>
              </a:schemeClr>
            </a:solidFill>
          </a:ln>
        </p:spPr>
        <p:txBody>
          <a:bodyPr wrap="square" lIns="0" tIns="0" rIns="0" bIns="0" anchor="ctr" anchorCtr="0">
            <a:spAutoFit/>
          </a:bodyPr>
          <a:lstStyle>
            <a:defPPr>
              <a:defRPr lang="en-US"/>
            </a:defPPr>
            <a:lvl1pPr indent="-228600" algn="ctr" defTabSz="914400">
              <a:lnSpc>
                <a:spcPct val="110000"/>
              </a:lnSpc>
              <a:spcBef>
                <a:spcPts val="100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USB Charging</a:t>
            </a:r>
          </a:p>
        </p:txBody>
      </p:sp>
      <p:cxnSp>
        <p:nvCxnSpPr>
          <p:cNvPr id="22" name="Straight Arrow Connector 21">
            <a:extLst>
              <a:ext uri="{FF2B5EF4-FFF2-40B4-BE49-F238E27FC236}">
                <a16:creationId xmlns:a16="http://schemas.microsoft.com/office/drawing/2014/main" id="{28B5EC84-AE5C-0821-0C70-C23EA6219E84}"/>
              </a:ext>
            </a:extLst>
          </p:cNvPr>
          <p:cNvCxnSpPr>
            <a:cxnSpLocks/>
            <a:stCxn id="21" idx="3"/>
          </p:cNvCxnSpPr>
          <p:nvPr/>
        </p:nvCxnSpPr>
        <p:spPr>
          <a:xfrm>
            <a:off x="1869463" y="2631508"/>
            <a:ext cx="844000" cy="252646"/>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783A18-6468-3362-1759-C6B8249EC2B7}"/>
              </a:ext>
            </a:extLst>
          </p:cNvPr>
          <p:cNvCxnSpPr>
            <a:cxnSpLocks/>
            <a:stCxn id="26" idx="1"/>
          </p:cNvCxnSpPr>
          <p:nvPr/>
        </p:nvCxnSpPr>
        <p:spPr>
          <a:xfrm flipH="1">
            <a:off x="5372100" y="2421786"/>
            <a:ext cx="3045436" cy="90761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3">
            <a:extLst>
              <a:ext uri="{FF2B5EF4-FFF2-40B4-BE49-F238E27FC236}">
                <a16:creationId xmlns:a16="http://schemas.microsoft.com/office/drawing/2014/main" id="{41ABDC51-D3F1-991C-56FF-DBC9B650E516}"/>
              </a:ext>
            </a:extLst>
          </p:cNvPr>
          <p:cNvSpPr txBox="1">
            <a:spLocks noChangeArrowheads="1"/>
          </p:cNvSpPr>
          <p:nvPr/>
        </p:nvSpPr>
        <p:spPr>
          <a:xfrm>
            <a:off x="8417536" y="2026036"/>
            <a:ext cx="1653540" cy="791499"/>
          </a:xfrm>
          <a:prstGeom prst="rect">
            <a:avLst/>
          </a:prstGeom>
          <a:solidFill>
            <a:schemeClr val="accent6">
              <a:lumMod val="40000"/>
              <a:lumOff val="60000"/>
            </a:schemeClr>
          </a:solidFill>
          <a:ln w="19050">
            <a:solidFill>
              <a:schemeClr val="accent6">
                <a:lumMod val="50000"/>
              </a:schemeClr>
            </a:solidFill>
          </a:ln>
        </p:spPr>
        <p:txBody>
          <a:bodyPr wrap="square" lIns="0" tIns="0" rIns="0" bIns="0" anchor="ctr" anchorCtr="0">
            <a:spAutoFit/>
          </a:bodyPr>
          <a:lstStyle>
            <a:defPPr>
              <a:defRPr lang="en-US"/>
            </a:defPPr>
            <a:lvl1pPr indent="-228600" algn="ctr" defTabSz="914400">
              <a:lnSpc>
                <a:spcPct val="110000"/>
              </a:lnSpc>
              <a:spcBef>
                <a:spcPts val="100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Bluetooth and Wireless Antenna</a:t>
            </a:r>
          </a:p>
        </p:txBody>
      </p:sp>
    </p:spTree>
    <p:extLst>
      <p:ext uri="{BB962C8B-B14F-4D97-AF65-F5344CB8AC3E}">
        <p14:creationId xmlns:p14="http://schemas.microsoft.com/office/powerpoint/2010/main" val="593443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D53E-2C72-3B8C-5DB1-64A4D779DA17}"/>
              </a:ext>
            </a:extLst>
          </p:cNvPr>
          <p:cNvSpPr>
            <a:spLocks noGrp="1"/>
          </p:cNvSpPr>
          <p:nvPr>
            <p:ph type="title"/>
          </p:nvPr>
        </p:nvSpPr>
        <p:spPr/>
        <p:txBody>
          <a:bodyPr/>
          <a:lstStyle/>
          <a:p>
            <a:r>
              <a:rPr lang="en-US" dirty="0"/>
              <a:t>Review: Manual vs Digital</a:t>
            </a:r>
          </a:p>
        </p:txBody>
      </p:sp>
      <p:graphicFrame>
        <p:nvGraphicFramePr>
          <p:cNvPr id="13" name="Diagram 12">
            <a:extLst>
              <a:ext uri="{FF2B5EF4-FFF2-40B4-BE49-F238E27FC236}">
                <a16:creationId xmlns:a16="http://schemas.microsoft.com/office/drawing/2014/main" id="{298C374E-D559-D36A-C0B2-5578CBA29687}"/>
              </a:ext>
            </a:extLst>
          </p:cNvPr>
          <p:cNvGraphicFramePr/>
          <p:nvPr>
            <p:extLst>
              <p:ext uri="{D42A27DB-BD31-4B8C-83A1-F6EECF244321}">
                <p14:modId xmlns:p14="http://schemas.microsoft.com/office/powerpoint/2010/main" val="1056290518"/>
              </p:ext>
            </p:extLst>
          </p:nvPr>
        </p:nvGraphicFramePr>
        <p:xfrm>
          <a:off x="1409700" y="609601"/>
          <a:ext cx="86106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3">
            <a:extLst>
              <a:ext uri="{FF2B5EF4-FFF2-40B4-BE49-F238E27FC236}">
                <a16:creationId xmlns:a16="http://schemas.microsoft.com/office/drawing/2014/main" id="{20D8AEA9-1277-7727-2310-FCE8779678AB}"/>
              </a:ext>
            </a:extLst>
          </p:cNvPr>
          <p:cNvSpPr txBox="1">
            <a:spLocks noChangeArrowheads="1"/>
          </p:cNvSpPr>
          <p:nvPr/>
        </p:nvSpPr>
        <p:spPr>
          <a:xfrm>
            <a:off x="489644" y="3742085"/>
            <a:ext cx="1201411" cy="312330"/>
          </a:xfrm>
          <a:prstGeom prst="rect">
            <a:avLst/>
          </a:prstGeom>
        </p:spPr>
        <p:txBody>
          <a:bodyPr wrap="square" lIns="0" tIns="0" rIns="0" bIns="0" anchor="ctr" anchorCtr="0">
            <a:spAutoFit/>
          </a:bodyPr>
          <a:lstStyle>
            <a:defPPr>
              <a:defRPr lang="en-US"/>
            </a:defPPr>
            <a:lvl1pPr indent="0" defTabSz="914400">
              <a:lnSpc>
                <a:spcPct val="110000"/>
              </a:lnSpc>
              <a:spcBef>
                <a:spcPts val="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2000" dirty="0"/>
              <a:t>Manual</a:t>
            </a:r>
          </a:p>
        </p:txBody>
      </p:sp>
      <p:sp>
        <p:nvSpPr>
          <p:cNvPr id="4" name="Rectangle 3">
            <a:extLst>
              <a:ext uri="{FF2B5EF4-FFF2-40B4-BE49-F238E27FC236}">
                <a16:creationId xmlns:a16="http://schemas.microsoft.com/office/drawing/2014/main" id="{A64CAD95-C7B0-EB0A-5CB4-55AB64811FC2}"/>
              </a:ext>
            </a:extLst>
          </p:cNvPr>
          <p:cNvSpPr txBox="1">
            <a:spLocks noChangeArrowheads="1"/>
          </p:cNvSpPr>
          <p:nvPr/>
        </p:nvSpPr>
        <p:spPr>
          <a:xfrm>
            <a:off x="515387" y="5338372"/>
            <a:ext cx="1201411" cy="312330"/>
          </a:xfrm>
          <a:prstGeom prst="rect">
            <a:avLst/>
          </a:prstGeom>
        </p:spPr>
        <p:txBody>
          <a:bodyPr wrap="square" lIns="0" tIns="0" rIns="0" bIns="0" anchor="ctr" anchorCtr="0">
            <a:spAutoFit/>
          </a:bodyPr>
          <a:lstStyle>
            <a:defPPr>
              <a:defRPr lang="en-US"/>
            </a:defPPr>
            <a:lvl1pPr indent="0" defTabSz="914400">
              <a:lnSpc>
                <a:spcPct val="110000"/>
              </a:lnSpc>
              <a:spcBef>
                <a:spcPts val="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2000" dirty="0"/>
              <a:t>Digital</a:t>
            </a:r>
          </a:p>
        </p:txBody>
      </p:sp>
    </p:spTree>
    <p:extLst>
      <p:ext uri="{BB962C8B-B14F-4D97-AF65-F5344CB8AC3E}">
        <p14:creationId xmlns:p14="http://schemas.microsoft.com/office/powerpoint/2010/main" val="788052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A68F0-1758-CAA1-CBFE-3F4352E116E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Goals For the Presentation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669593F-230E-8B59-E72B-09D631C9BECB}"/>
              </a:ext>
            </a:extLst>
          </p:cNvPr>
          <p:cNvSpPr>
            <a:spLocks noGrp="1"/>
          </p:cNvSpPr>
          <p:nvPr>
            <p:ph sz="quarter" idx="13"/>
          </p:nvPr>
        </p:nvSpPr>
        <p:spPr>
          <a:xfrm>
            <a:off x="190500" y="1676400"/>
            <a:ext cx="9906000" cy="4953000"/>
          </a:xfrm>
        </p:spPr>
        <p:txBody>
          <a:bodyPr/>
          <a:lstStyle/>
          <a:p>
            <a:pPr marL="798513">
              <a:lnSpc>
                <a:spcPct val="110000"/>
              </a:lnSpc>
              <a:buFont typeface="Wingdings" pitchFamily="2" charset="2"/>
              <a:buNone/>
              <a:tabLst>
                <a:tab pos="1314450" algn="l"/>
              </a:tabLst>
              <a:defRPr/>
            </a:pPr>
            <a:r>
              <a:rPr lang="en-US" sz="2400" dirty="0">
                <a:latin typeface="Arial" charset="0"/>
              </a:rPr>
              <a:t>I.  Define the main components of pressure-sensing       instruments   </a:t>
            </a:r>
          </a:p>
          <a:p>
            <a:pPr marL="798513">
              <a:lnSpc>
                <a:spcPct val="110000"/>
              </a:lnSpc>
              <a:buFont typeface="Wingdings" pitchFamily="2" charset="2"/>
              <a:buNone/>
              <a:tabLst>
                <a:tab pos="1314450" algn="l"/>
              </a:tabLst>
              <a:defRPr/>
            </a:pPr>
            <a:r>
              <a:rPr lang="en-US" sz="2400" dirty="0">
                <a:latin typeface="Arial" charset="0"/>
              </a:rPr>
              <a:t>II.  Define and discuss two types of test kits</a:t>
            </a:r>
          </a:p>
          <a:p>
            <a:pPr marL="798513">
              <a:lnSpc>
                <a:spcPct val="110000"/>
              </a:lnSpc>
              <a:buFont typeface="Wingdings" pitchFamily="2" charset="2"/>
              <a:buNone/>
              <a:tabLst>
                <a:tab pos="1314450" algn="l"/>
              </a:tabLst>
              <a:defRPr/>
            </a:pPr>
            <a:r>
              <a:rPr lang="en-US" sz="2400" dirty="0">
                <a:latin typeface="Arial" charset="0"/>
              </a:rPr>
              <a:t>	 	</a:t>
            </a:r>
            <a:r>
              <a:rPr lang="en-US" sz="2400" b="1" dirty="0">
                <a:latin typeface="Arial" charset="0"/>
              </a:rPr>
              <a:t>A.  ANALOG Pressure Gauge</a:t>
            </a:r>
          </a:p>
          <a:p>
            <a:pPr marL="798513">
              <a:lnSpc>
                <a:spcPct val="110000"/>
              </a:lnSpc>
              <a:buFont typeface="Wingdings" pitchFamily="2" charset="2"/>
              <a:buNone/>
              <a:tabLst>
                <a:tab pos="1314450" algn="l"/>
              </a:tabLst>
              <a:defRPr/>
            </a:pPr>
            <a:r>
              <a:rPr lang="en-US" sz="2400" b="1" dirty="0">
                <a:latin typeface="Arial" charset="0"/>
              </a:rPr>
              <a:t>           	 </a:t>
            </a:r>
            <a:r>
              <a:rPr lang="en-US" sz="2400" dirty="0">
                <a:latin typeface="Arial" charset="0"/>
              </a:rPr>
              <a:t>Elastomer diaphragm / </a:t>
            </a:r>
            <a:r>
              <a:rPr lang="en-US" sz="2400" dirty="0" err="1">
                <a:latin typeface="Arial" charset="0"/>
              </a:rPr>
              <a:t>magnetIC</a:t>
            </a:r>
            <a:r>
              <a:rPr lang="en-US" sz="2400" dirty="0">
                <a:latin typeface="Arial" charset="0"/>
              </a:rPr>
              <a:t> coupling</a:t>
            </a:r>
          </a:p>
          <a:p>
            <a:pPr marL="798513">
              <a:lnSpc>
                <a:spcPct val="110000"/>
              </a:lnSpc>
              <a:buFont typeface="Arial" panose="020B0604020202020204" pitchFamily="34" charset="0"/>
              <a:buNone/>
              <a:tabLst>
                <a:tab pos="1314450" algn="l"/>
              </a:tabLst>
              <a:defRPr/>
            </a:pPr>
            <a:r>
              <a:rPr lang="en-US" sz="2400" b="1" dirty="0">
                <a:latin typeface="Arial" charset="0"/>
              </a:rPr>
              <a:t>       	B.  Digital Pressure Gauge</a:t>
            </a:r>
          </a:p>
          <a:p>
            <a:pPr marL="798513">
              <a:lnSpc>
                <a:spcPct val="110000"/>
              </a:lnSpc>
              <a:buFont typeface="Arial" panose="020B0604020202020204" pitchFamily="34" charset="0"/>
              <a:buNone/>
              <a:tabLst>
                <a:tab pos="1314450" algn="l"/>
              </a:tabLst>
              <a:defRPr/>
            </a:pPr>
            <a:r>
              <a:rPr lang="en-US" sz="2400" b="1" dirty="0">
                <a:latin typeface="Arial" charset="0"/>
              </a:rPr>
              <a:t>			</a:t>
            </a:r>
            <a:r>
              <a:rPr lang="en-US" sz="2400" dirty="0">
                <a:latin typeface="Arial" charset="0"/>
              </a:rPr>
              <a:t>Capacitive differential sensors</a:t>
            </a:r>
          </a:p>
          <a:p>
            <a:pPr marL="798513">
              <a:lnSpc>
                <a:spcPct val="110000"/>
              </a:lnSpc>
              <a:buFont typeface="Wingdings" pitchFamily="2" charset="2"/>
              <a:buNone/>
              <a:tabLst>
                <a:tab pos="1314450" algn="l"/>
              </a:tabLst>
              <a:defRPr/>
            </a:pPr>
            <a:r>
              <a:rPr lang="en-US" sz="2400" dirty="0">
                <a:latin typeface="Arial" charset="0"/>
              </a:rPr>
              <a:t>III.  Answer any questions</a:t>
            </a:r>
          </a:p>
          <a:p>
            <a:endParaRPr lang="en-US" dirty="0"/>
          </a:p>
        </p:txBody>
      </p:sp>
    </p:spTree>
    <p:extLst>
      <p:ext uri="{BB962C8B-B14F-4D97-AF65-F5344CB8AC3E}">
        <p14:creationId xmlns:p14="http://schemas.microsoft.com/office/powerpoint/2010/main" val="1188856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68D4-0A7C-E9DD-B81C-62E91F953F1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Remains the Same</a:t>
            </a:r>
          </a:p>
        </p:txBody>
      </p:sp>
      <p:sp>
        <p:nvSpPr>
          <p:cNvPr id="3" name="Content Placeholder 2">
            <a:extLst>
              <a:ext uri="{FF2B5EF4-FFF2-40B4-BE49-F238E27FC236}">
                <a16:creationId xmlns:a16="http://schemas.microsoft.com/office/drawing/2014/main" id="{4F44321F-9928-2E21-F649-039DFDE6B573}"/>
              </a:ext>
            </a:extLst>
          </p:cNvPr>
          <p:cNvSpPr>
            <a:spLocks noGrp="1"/>
          </p:cNvSpPr>
          <p:nvPr>
            <p:ph sz="quarter" idx="13"/>
          </p:nvPr>
        </p:nvSpPr>
        <p:spPr>
          <a:xfrm>
            <a:off x="633148" y="1524000"/>
            <a:ext cx="9020704" cy="4953000"/>
          </a:xfrm>
        </p:spPr>
        <p:txBody>
          <a:bodyPr/>
          <a:lstStyle/>
          <a:p>
            <a:r>
              <a:rPr lang="en-US" b="1" dirty="0">
                <a:latin typeface="Arial" panose="020B0604020202020204" pitchFamily="34" charset="0"/>
                <a:cs typeface="Arial" panose="020B0604020202020204" pitchFamily="34" charset="0"/>
              </a:rPr>
              <a:t>Physical Test Time – Still have test cocks to bleed, adapters to install, Hoses to connect, components to test,  Assembly returned to as found state, Etc.</a:t>
            </a:r>
          </a:p>
          <a:p>
            <a:r>
              <a:rPr lang="en-US" b="1" dirty="0">
                <a:latin typeface="Arial" panose="020B0604020202020204" pitchFamily="34" charset="0"/>
                <a:cs typeface="Arial" panose="020B0604020202020204" pitchFamily="34" charset="0"/>
              </a:rPr>
              <a:t>Both versions resolve 0.1 PSID</a:t>
            </a:r>
          </a:p>
          <a:p>
            <a:r>
              <a:rPr lang="en-US" b="1" dirty="0">
                <a:latin typeface="Arial" panose="020B0604020202020204" pitchFamily="34" charset="0"/>
                <a:cs typeface="Arial" panose="020B0604020202020204" pitchFamily="34" charset="0"/>
              </a:rPr>
              <a:t>Both designs have the same manifold configurations –water in the bottom, air out the top</a:t>
            </a:r>
          </a:p>
          <a:p>
            <a:r>
              <a:rPr lang="en-US" b="1" dirty="0">
                <a:latin typeface="Arial" panose="020B0604020202020204" pitchFamily="34" charset="0"/>
                <a:cs typeface="Arial" panose="020B0604020202020204" pitchFamily="34" charset="0"/>
              </a:rPr>
              <a:t>Both versions work with existing test procedures</a:t>
            </a:r>
          </a:p>
          <a:p>
            <a:r>
              <a:rPr lang="en-US" b="1" dirty="0">
                <a:latin typeface="Arial" panose="020B0604020202020204" pitchFamily="34" charset="0"/>
                <a:cs typeface="Arial" panose="020B0604020202020204" pitchFamily="34" charset="0"/>
              </a:rPr>
              <a:t>Both Designs require accuracy verification, recommended annually</a:t>
            </a:r>
          </a:p>
          <a:p>
            <a:r>
              <a:rPr lang="en-US" b="1" dirty="0">
                <a:latin typeface="Arial" panose="020B0604020202020204" pitchFamily="34" charset="0"/>
                <a:cs typeface="Arial" panose="020B0604020202020204" pitchFamily="34" charset="0"/>
              </a:rPr>
              <a:t>Does not eliminate false or inaccurate test reports.</a:t>
            </a:r>
          </a:p>
        </p:txBody>
      </p:sp>
    </p:spTree>
    <p:extLst>
      <p:ext uri="{BB962C8B-B14F-4D97-AF65-F5344CB8AC3E}">
        <p14:creationId xmlns:p14="http://schemas.microsoft.com/office/powerpoint/2010/main" val="2043814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F102-3014-7340-3369-B8F4A76186F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Why Now and What’s Next</a:t>
            </a:r>
          </a:p>
        </p:txBody>
      </p:sp>
      <p:sp>
        <p:nvSpPr>
          <p:cNvPr id="6" name="Rectangle 3">
            <a:extLst>
              <a:ext uri="{FF2B5EF4-FFF2-40B4-BE49-F238E27FC236}">
                <a16:creationId xmlns:a16="http://schemas.microsoft.com/office/drawing/2014/main" id="{138276D8-E0CA-4E97-FB70-1EC5FC1AE952}"/>
              </a:ext>
            </a:extLst>
          </p:cNvPr>
          <p:cNvSpPr txBox="1">
            <a:spLocks noChangeArrowheads="1"/>
          </p:cNvSpPr>
          <p:nvPr/>
        </p:nvSpPr>
        <p:spPr>
          <a:xfrm>
            <a:off x="6896100" y="1752600"/>
            <a:ext cx="3505200" cy="791499"/>
          </a:xfrm>
          <a:prstGeom prst="rect">
            <a:avLst/>
          </a:prstGeom>
        </p:spPr>
        <p:txBody>
          <a:bodyPr wrap="square" lIns="0" tIns="0" rIns="0" bIns="0" anchor="ctr" anchorCtr="0">
            <a:spAutoFit/>
          </a:bodyPr>
          <a:lstStyle>
            <a:defPPr>
              <a:defRPr lang="en-US"/>
            </a:defPPr>
            <a:lvl1pPr indent="0" defTabSz="914400">
              <a:lnSpc>
                <a:spcPct val="110000"/>
              </a:lnSpc>
              <a:spcBef>
                <a:spcPts val="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Download results from cloud and Integrate with other software</a:t>
            </a:r>
          </a:p>
        </p:txBody>
      </p:sp>
      <p:sp>
        <p:nvSpPr>
          <p:cNvPr id="7" name="Rectangle 3">
            <a:extLst>
              <a:ext uri="{FF2B5EF4-FFF2-40B4-BE49-F238E27FC236}">
                <a16:creationId xmlns:a16="http://schemas.microsoft.com/office/drawing/2014/main" id="{9D446CFD-E824-ECCF-D2BB-45B93DA05651}"/>
              </a:ext>
            </a:extLst>
          </p:cNvPr>
          <p:cNvSpPr txBox="1">
            <a:spLocks noChangeArrowheads="1"/>
          </p:cNvSpPr>
          <p:nvPr/>
        </p:nvSpPr>
        <p:spPr>
          <a:xfrm>
            <a:off x="3276843" y="1752600"/>
            <a:ext cx="3200400" cy="1062342"/>
          </a:xfrm>
          <a:prstGeom prst="rect">
            <a:avLst/>
          </a:prstGeom>
        </p:spPr>
        <p:txBody>
          <a:bodyPr wrap="square" lIns="0" tIns="0" rIns="0" bIns="0" anchor="ctr" anchorCtr="0">
            <a:spAutoFit/>
          </a:bodyPr>
          <a:lstStyle>
            <a:defPPr>
              <a:defRPr lang="en-US"/>
            </a:defPPr>
            <a:lvl1pPr indent="0" defTabSz="914400">
              <a:lnSpc>
                <a:spcPct val="110000"/>
              </a:lnSpc>
              <a:spcBef>
                <a:spcPts val="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Generate PDFS to Drive more commonality on test submission forms and procedures.</a:t>
            </a:r>
          </a:p>
        </p:txBody>
      </p:sp>
      <p:pic>
        <p:nvPicPr>
          <p:cNvPr id="9" name="Picture 8">
            <a:extLst>
              <a:ext uri="{FF2B5EF4-FFF2-40B4-BE49-F238E27FC236}">
                <a16:creationId xmlns:a16="http://schemas.microsoft.com/office/drawing/2014/main" id="{B9AFF5E5-012A-60CA-A2FF-B537145892AA}"/>
              </a:ext>
            </a:extLst>
          </p:cNvPr>
          <p:cNvPicPr>
            <a:picLocks noChangeAspect="1"/>
          </p:cNvPicPr>
          <p:nvPr/>
        </p:nvPicPr>
        <p:blipFill>
          <a:blip r:embed="rId3"/>
          <a:stretch>
            <a:fillRect/>
          </a:stretch>
        </p:blipFill>
        <p:spPr>
          <a:xfrm>
            <a:off x="3390900" y="2895600"/>
            <a:ext cx="2719544" cy="3527848"/>
          </a:xfrm>
          <a:prstGeom prst="rect">
            <a:avLst/>
          </a:prstGeom>
        </p:spPr>
      </p:pic>
      <p:pic>
        <p:nvPicPr>
          <p:cNvPr id="10" name="Content Placeholder 7" descr="Download from cloud with solid fill">
            <a:extLst>
              <a:ext uri="{FF2B5EF4-FFF2-40B4-BE49-F238E27FC236}">
                <a16:creationId xmlns:a16="http://schemas.microsoft.com/office/drawing/2014/main" id="{565C17B2-6837-8A47-B7F7-185AACDC67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95999" y="2563979"/>
            <a:ext cx="1971999" cy="1971999"/>
          </a:xfrm>
          <a:prstGeom prst="rect">
            <a:avLst/>
          </a:prstGeom>
        </p:spPr>
      </p:pic>
      <p:pic>
        <p:nvPicPr>
          <p:cNvPr id="12" name="Graphic 11" descr="Disk with solid fill">
            <a:extLst>
              <a:ext uri="{FF2B5EF4-FFF2-40B4-BE49-F238E27FC236}">
                <a16:creationId xmlns:a16="http://schemas.microsoft.com/office/drawing/2014/main" id="{ED5C5550-47A5-FE7A-FD6A-4B4DF7432B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4344" y="4216965"/>
            <a:ext cx="2601447" cy="2601447"/>
          </a:xfrm>
          <a:prstGeom prst="rect">
            <a:avLst/>
          </a:prstGeom>
        </p:spPr>
      </p:pic>
      <p:sp>
        <p:nvSpPr>
          <p:cNvPr id="13" name="Rectangle 3">
            <a:extLst>
              <a:ext uri="{FF2B5EF4-FFF2-40B4-BE49-F238E27FC236}">
                <a16:creationId xmlns:a16="http://schemas.microsoft.com/office/drawing/2014/main" id="{4AF2CE4E-0258-7C60-9795-CF0E44566C61}"/>
              </a:ext>
            </a:extLst>
          </p:cNvPr>
          <p:cNvSpPr txBox="1">
            <a:spLocks noChangeArrowheads="1"/>
          </p:cNvSpPr>
          <p:nvPr/>
        </p:nvSpPr>
        <p:spPr>
          <a:xfrm>
            <a:off x="360689" y="1752600"/>
            <a:ext cx="2601447" cy="791499"/>
          </a:xfrm>
          <a:prstGeom prst="rect">
            <a:avLst/>
          </a:prstGeom>
        </p:spPr>
        <p:txBody>
          <a:bodyPr wrap="square" lIns="0" tIns="0" rIns="0" bIns="0" anchor="ctr" anchorCtr="0">
            <a:spAutoFit/>
          </a:bodyPr>
          <a:lstStyle>
            <a:defPPr>
              <a:defRPr lang="en-US"/>
            </a:defPPr>
            <a:lvl1pPr indent="0" defTabSz="914400">
              <a:lnSpc>
                <a:spcPct val="110000"/>
              </a:lnSpc>
              <a:spcBef>
                <a:spcPts val="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Save test data to always have it available at anytime</a:t>
            </a:r>
          </a:p>
        </p:txBody>
      </p:sp>
      <p:pic>
        <p:nvPicPr>
          <p:cNvPr id="15" name="Graphic 14" descr="Upload with solid fill">
            <a:extLst>
              <a:ext uri="{FF2B5EF4-FFF2-40B4-BE49-F238E27FC236}">
                <a16:creationId xmlns:a16="http://schemas.microsoft.com/office/drawing/2014/main" id="{D3E50633-2437-5A17-9A87-1E00274B1F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2323" y="2600001"/>
            <a:ext cx="2085488" cy="2085488"/>
          </a:xfrm>
          <a:prstGeom prst="rect">
            <a:avLst/>
          </a:prstGeom>
        </p:spPr>
      </p:pic>
      <p:pic>
        <p:nvPicPr>
          <p:cNvPr id="3" name="Graphic 2" descr="Bank with solid fill">
            <a:extLst>
              <a:ext uri="{FF2B5EF4-FFF2-40B4-BE49-F238E27FC236}">
                <a16:creationId xmlns:a16="http://schemas.microsoft.com/office/drawing/2014/main" id="{CB5FF224-F44A-C079-5A0C-4A6D2D163B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81899" y="4247445"/>
            <a:ext cx="1600200" cy="1600200"/>
          </a:xfrm>
          <a:prstGeom prst="rect">
            <a:avLst/>
          </a:prstGeom>
        </p:spPr>
      </p:pic>
      <p:sp>
        <p:nvSpPr>
          <p:cNvPr id="4" name="TextBox 3">
            <a:extLst>
              <a:ext uri="{FF2B5EF4-FFF2-40B4-BE49-F238E27FC236}">
                <a16:creationId xmlns:a16="http://schemas.microsoft.com/office/drawing/2014/main" id="{7E3F8805-76F9-0E07-E3AA-133CEB60FBEF}"/>
              </a:ext>
            </a:extLst>
          </p:cNvPr>
          <p:cNvSpPr txBox="1"/>
          <p:nvPr/>
        </p:nvSpPr>
        <p:spPr>
          <a:xfrm>
            <a:off x="7581899" y="5722739"/>
            <a:ext cx="1820498" cy="249812"/>
          </a:xfrm>
          <a:prstGeom prst="rect">
            <a:avLst/>
          </a:prstGeom>
        </p:spPr>
        <p:txBody>
          <a:bodyPr wrap="square" lIns="0" tIns="0" rIns="0" bIns="0" anchor="ctr" anchorCtr="0">
            <a:spAutoFit/>
          </a:bodyPr>
          <a:lstStyle>
            <a:defPPr>
              <a:defRPr lang="en-US"/>
            </a:defPPr>
            <a:lvl1pPr indent="0" defTabSz="914400">
              <a:lnSpc>
                <a:spcPct val="110000"/>
              </a:lnSpc>
              <a:spcBef>
                <a:spcPts val="0"/>
              </a:spcBef>
              <a:buClr>
                <a:schemeClr val="tx1"/>
              </a:buClr>
              <a:buFont typeface="Wingdings" pitchFamily="2" charset="2"/>
              <a:buNone/>
              <a:tabLst>
                <a:tab pos="1314450" algn="l"/>
              </a:tabLst>
              <a:defRPr sz="1600" b="1"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dirty="0"/>
              <a:t>Municipalities</a:t>
            </a:r>
          </a:p>
        </p:txBody>
      </p:sp>
    </p:spTree>
    <p:extLst>
      <p:ext uri="{BB962C8B-B14F-4D97-AF65-F5344CB8AC3E}">
        <p14:creationId xmlns:p14="http://schemas.microsoft.com/office/powerpoint/2010/main" val="3628374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3615-EC09-0402-6EBC-EDEAD06DD8ED}"/>
              </a:ext>
            </a:extLst>
          </p:cNvPr>
          <p:cNvSpPr>
            <a:spLocks noGrp="1"/>
          </p:cNvSpPr>
          <p:nvPr>
            <p:ph type="title"/>
          </p:nvPr>
        </p:nvSpPr>
        <p:spPr>
          <a:xfrm>
            <a:off x="671248" y="687718"/>
            <a:ext cx="8944504" cy="685798"/>
          </a:xfrm>
        </p:spPr>
        <p:txBody>
          <a:bodyPr>
            <a:noAutofit/>
          </a:bodyPr>
          <a:lstStyle/>
          <a:p>
            <a:r>
              <a:rPr lang="en-US" sz="2800" b="1" dirty="0">
                <a:latin typeface="Arial" panose="020B0604020202020204" pitchFamily="34" charset="0"/>
                <a:cs typeface="Arial" panose="020B0604020202020204" pitchFamily="34" charset="0"/>
              </a:rPr>
              <a:t>The Players in Cross Connection control</a:t>
            </a:r>
          </a:p>
        </p:txBody>
      </p:sp>
      <p:graphicFrame>
        <p:nvGraphicFramePr>
          <p:cNvPr id="3" name="Diagram 2">
            <a:extLst>
              <a:ext uri="{FF2B5EF4-FFF2-40B4-BE49-F238E27FC236}">
                <a16:creationId xmlns:a16="http://schemas.microsoft.com/office/drawing/2014/main" id="{34EFB25B-56A0-A585-2A1F-43CFAF4A9674}"/>
              </a:ext>
            </a:extLst>
          </p:cNvPr>
          <p:cNvGraphicFramePr/>
          <p:nvPr>
            <p:extLst>
              <p:ext uri="{D42A27DB-BD31-4B8C-83A1-F6EECF244321}">
                <p14:modId xmlns:p14="http://schemas.microsoft.com/office/powerpoint/2010/main" val="235593300"/>
              </p:ext>
            </p:extLst>
          </p:nvPr>
        </p:nvGraphicFramePr>
        <p:xfrm>
          <a:off x="-419100" y="1600200"/>
          <a:ext cx="6858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6DDC094-1CDF-CD51-584B-32CE22E83A14}"/>
              </a:ext>
            </a:extLst>
          </p:cNvPr>
          <p:cNvSpPr txBox="1"/>
          <p:nvPr/>
        </p:nvSpPr>
        <p:spPr>
          <a:xfrm flipH="1">
            <a:off x="6057900" y="2438398"/>
            <a:ext cx="3535681" cy="3416320"/>
          </a:xfrm>
          <a:prstGeom prst="rect">
            <a:avLst/>
          </a:prstGeom>
          <a:noFill/>
        </p:spPr>
        <p:txBody>
          <a:bodyPr wrap="square" rtlCol="0">
            <a:spAutoFit/>
          </a:bodyPr>
          <a:lstStyle/>
          <a:p>
            <a:r>
              <a:rPr lang="en-US" dirty="0"/>
              <a:t>Communication between purveyors, testers, and backflow device owners can occur in multiple ways and is constantly evolving away from paper copies to more productive and efficient tools, including cross-connection database management software.</a:t>
            </a:r>
          </a:p>
          <a:p>
            <a:r>
              <a:rPr lang="en-US" dirty="0"/>
              <a:t>Digital testing is just one step in many toward streamlining backflow device testing and supporting the clean water initiative. </a:t>
            </a:r>
          </a:p>
        </p:txBody>
      </p:sp>
      <p:sp>
        <p:nvSpPr>
          <p:cNvPr id="5" name="Title 1">
            <a:extLst>
              <a:ext uri="{FF2B5EF4-FFF2-40B4-BE49-F238E27FC236}">
                <a16:creationId xmlns:a16="http://schemas.microsoft.com/office/drawing/2014/main" id="{A309B996-63D9-D6D1-3141-E839AE728062}"/>
              </a:ext>
            </a:extLst>
          </p:cNvPr>
          <p:cNvSpPr txBox="1">
            <a:spLocks/>
          </p:cNvSpPr>
          <p:nvPr/>
        </p:nvSpPr>
        <p:spPr>
          <a:xfrm>
            <a:off x="5462163" y="1676400"/>
            <a:ext cx="4572000" cy="685798"/>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4000" kern="1200" cap="all" baseline="0">
                <a:solidFill>
                  <a:schemeClr val="tx1"/>
                </a:solidFill>
                <a:effectLst/>
                <a:latin typeface="+mj-lt"/>
                <a:ea typeface="+mj-ea"/>
                <a:cs typeface="+mj-cs"/>
              </a:defRPr>
            </a:lvl1pPr>
          </a:lstStyle>
          <a:p>
            <a:r>
              <a:rPr lang="en-US" dirty="0">
                <a:latin typeface="Arial" panose="020B0604020202020204" pitchFamily="34" charset="0"/>
                <a:cs typeface="Arial" panose="020B0604020202020204" pitchFamily="34" charset="0"/>
              </a:rPr>
              <a:t>How Can we make testing easier!?</a:t>
            </a:r>
          </a:p>
        </p:txBody>
      </p:sp>
    </p:spTree>
    <p:extLst>
      <p:ext uri="{BB962C8B-B14F-4D97-AF65-F5344CB8AC3E}">
        <p14:creationId xmlns:p14="http://schemas.microsoft.com/office/powerpoint/2010/main" val="2206218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C6A9-3A7A-2B42-652B-28054EFE27B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Questions</a:t>
            </a:r>
            <a:r>
              <a:rPr lang="en-US" dirty="0"/>
              <a:t>?</a:t>
            </a:r>
          </a:p>
        </p:txBody>
      </p:sp>
    </p:spTree>
    <p:extLst>
      <p:ext uri="{BB962C8B-B14F-4D97-AF65-F5344CB8AC3E}">
        <p14:creationId xmlns:p14="http://schemas.microsoft.com/office/powerpoint/2010/main" val="153773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Pressure</a:t>
            </a:r>
            <a:r>
              <a:rPr lang="en-US" sz="2800" b="1" dirty="0"/>
              <a:t> </a:t>
            </a:r>
            <a:r>
              <a:rPr lang="en-US" sz="2800" b="1" dirty="0">
                <a:latin typeface="Arial" panose="020B0604020202020204" pitchFamily="34" charset="0"/>
                <a:cs typeface="Arial" panose="020B0604020202020204" pitchFamily="34" charset="0"/>
              </a:rPr>
              <a:t>Sensing Common Components</a:t>
            </a:r>
            <a:endParaRPr lang="en-US" sz="28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737100A7-7833-8DA5-A1FE-28C3CE25D33E}"/>
              </a:ext>
            </a:extLst>
          </p:cNvPr>
          <p:cNvSpPr>
            <a:spLocks noGrp="1"/>
          </p:cNvSpPr>
          <p:nvPr>
            <p:ph sz="quarter" idx="13"/>
          </p:nvPr>
        </p:nvSpPr>
        <p:spPr>
          <a:xfrm>
            <a:off x="495300" y="1752600"/>
            <a:ext cx="9944100" cy="4953000"/>
          </a:xfrm>
        </p:spPr>
        <p:txBody>
          <a:bodyPr>
            <a:normAutofit/>
          </a:bodyPr>
          <a:lstStyle/>
          <a:p>
            <a:pPr marL="0" indent="0">
              <a:lnSpc>
                <a:spcPct val="110000"/>
              </a:lnSpc>
              <a:buNone/>
              <a:tabLst>
                <a:tab pos="1314450" algn="l"/>
              </a:tabLst>
              <a:defRPr/>
            </a:pPr>
            <a:r>
              <a:rPr lang="en-US" dirty="0">
                <a:latin typeface="Arial" charset="0"/>
              </a:rPr>
              <a:t>All backflow test kits contain These three main components</a:t>
            </a:r>
            <a:endParaRPr lang="en-US" sz="2000" dirty="0">
              <a:latin typeface="Arial" charset="0"/>
            </a:endParaRPr>
          </a:p>
        </p:txBody>
      </p:sp>
      <p:sp>
        <p:nvSpPr>
          <p:cNvPr id="3" name="Rectangle 3">
            <a:extLst>
              <a:ext uri="{FF2B5EF4-FFF2-40B4-BE49-F238E27FC236}">
                <a16:creationId xmlns:a16="http://schemas.microsoft.com/office/drawing/2014/main" id="{942BA6F1-4270-85C0-9766-A2DF3EEDDCC9}"/>
              </a:ext>
            </a:extLst>
          </p:cNvPr>
          <p:cNvSpPr txBox="1">
            <a:spLocks noChangeArrowheads="1"/>
          </p:cNvSpPr>
          <p:nvPr/>
        </p:nvSpPr>
        <p:spPr>
          <a:xfrm>
            <a:off x="770998" y="2367095"/>
            <a:ext cx="8745006" cy="3424107"/>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798513">
              <a:lnSpc>
                <a:spcPct val="110000"/>
              </a:lnSpc>
              <a:buNone/>
              <a:tabLst>
                <a:tab pos="1314450" algn="l"/>
              </a:tabLst>
              <a:defRPr/>
            </a:pPr>
            <a:endParaRPr lang="en-US" sz="1300" dirty="0">
              <a:latin typeface="Arial" charset="0"/>
            </a:endParaRPr>
          </a:p>
        </p:txBody>
      </p:sp>
      <p:graphicFrame>
        <p:nvGraphicFramePr>
          <p:cNvPr id="5" name="Diagram 4">
            <a:extLst>
              <a:ext uri="{FF2B5EF4-FFF2-40B4-BE49-F238E27FC236}">
                <a16:creationId xmlns:a16="http://schemas.microsoft.com/office/drawing/2014/main" id="{046AEF84-69C5-1A56-0FD8-213293CF70F0}"/>
              </a:ext>
            </a:extLst>
          </p:cNvPr>
          <p:cNvGraphicFramePr/>
          <p:nvPr>
            <p:extLst>
              <p:ext uri="{D42A27DB-BD31-4B8C-83A1-F6EECF244321}">
                <p14:modId xmlns:p14="http://schemas.microsoft.com/office/powerpoint/2010/main" val="1973584401"/>
              </p:ext>
            </p:extLst>
          </p:nvPr>
        </p:nvGraphicFramePr>
        <p:xfrm>
          <a:off x="495300" y="2133600"/>
          <a:ext cx="9677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77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FC63-2A77-C393-2338-106062559EB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Analog backflow test kits</a:t>
            </a:r>
          </a:p>
        </p:txBody>
      </p:sp>
      <p:pic>
        <p:nvPicPr>
          <p:cNvPr id="5" name="Picture 4">
            <a:extLst>
              <a:ext uri="{FF2B5EF4-FFF2-40B4-BE49-F238E27FC236}">
                <a16:creationId xmlns:a16="http://schemas.microsoft.com/office/drawing/2014/main" id="{3EDE611B-2B42-4DDA-D1C5-D6EF898FA684}"/>
              </a:ext>
            </a:extLst>
          </p:cNvPr>
          <p:cNvPicPr>
            <a:picLocks noChangeAspect="1"/>
          </p:cNvPicPr>
          <p:nvPr/>
        </p:nvPicPr>
        <p:blipFill>
          <a:blip r:embed="rId3"/>
          <a:stretch>
            <a:fillRect/>
          </a:stretch>
        </p:blipFill>
        <p:spPr>
          <a:xfrm>
            <a:off x="571500" y="1600200"/>
            <a:ext cx="3857625" cy="4762500"/>
          </a:xfrm>
          <a:prstGeom prst="rect">
            <a:avLst/>
          </a:prstGeom>
        </p:spPr>
      </p:pic>
      <p:pic>
        <p:nvPicPr>
          <p:cNvPr id="7" name="Picture 6">
            <a:extLst>
              <a:ext uri="{FF2B5EF4-FFF2-40B4-BE49-F238E27FC236}">
                <a16:creationId xmlns:a16="http://schemas.microsoft.com/office/drawing/2014/main" id="{7FCF7D67-D407-C693-5532-44F7290CDDD1}"/>
              </a:ext>
            </a:extLst>
          </p:cNvPr>
          <p:cNvPicPr>
            <a:picLocks noChangeAspect="1"/>
          </p:cNvPicPr>
          <p:nvPr/>
        </p:nvPicPr>
        <p:blipFill rotWithShape="1">
          <a:blip r:embed="rId4"/>
          <a:srcRect l="7775" t="1626" r="15396" b="-1625"/>
          <a:stretch/>
        </p:blipFill>
        <p:spPr>
          <a:xfrm>
            <a:off x="4533899" y="1600199"/>
            <a:ext cx="4982105" cy="4863483"/>
          </a:xfrm>
          <a:prstGeom prst="rect">
            <a:avLst/>
          </a:prstGeom>
        </p:spPr>
      </p:pic>
    </p:spTree>
    <p:extLst>
      <p:ext uri="{BB962C8B-B14F-4D97-AF65-F5344CB8AC3E}">
        <p14:creationId xmlns:p14="http://schemas.microsoft.com/office/powerpoint/2010/main" val="3276391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a:xfrm>
            <a:off x="770998" y="723899"/>
            <a:ext cx="8944502" cy="685798"/>
          </a:xfrm>
        </p:spPr>
        <p:txBody>
          <a:bodyPr>
            <a:noAutofit/>
          </a:bodyPr>
          <a:lstStyle/>
          <a:p>
            <a:r>
              <a:rPr lang="en-US" sz="2800" b="1" dirty="0">
                <a:latin typeface="Arial" panose="020B0604020202020204" pitchFamily="34" charset="0"/>
                <a:cs typeface="Arial" panose="020B0604020202020204" pitchFamily="34" charset="0"/>
              </a:rPr>
              <a:t>Mechanical Differential Pressure Gauges</a:t>
            </a:r>
            <a:endParaRPr lang="en-US" sz="28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580A7EE2-E959-1F1C-3077-11D429C9051F}"/>
              </a:ext>
            </a:extLst>
          </p:cNvPr>
          <p:cNvSpPr>
            <a:spLocks noGrp="1"/>
          </p:cNvSpPr>
          <p:nvPr>
            <p:ph sz="quarter" idx="13"/>
          </p:nvPr>
        </p:nvSpPr>
        <p:spPr>
          <a:xfrm>
            <a:off x="419100" y="1524000"/>
            <a:ext cx="9601200" cy="4953000"/>
          </a:xfrm>
        </p:spPr>
        <p:txBody>
          <a:bodyPr>
            <a:noAutofit/>
          </a:bodyPr>
          <a:lstStyle/>
          <a:p>
            <a:pPr marL="0" indent="0">
              <a:buNone/>
            </a:pPr>
            <a:r>
              <a:rPr lang="en-US" sz="2400" b="1" dirty="0"/>
              <a:t>1. Pressure containing elements </a:t>
            </a:r>
          </a:p>
          <a:p>
            <a:pPr marL="457200" lvl="1" indent="0">
              <a:buNone/>
            </a:pPr>
            <a:r>
              <a:rPr lang="en-US" sz="2400" dirty="0"/>
              <a:t>The sensing element separates high pressure and low-pressure housings that contact and contain the media.</a:t>
            </a:r>
          </a:p>
          <a:p>
            <a:pPr marL="0" indent="0">
              <a:buNone/>
            </a:pPr>
            <a:r>
              <a:rPr lang="en-US" sz="2400" b="1" dirty="0"/>
              <a:t>2. Pressure sensing element</a:t>
            </a:r>
          </a:p>
          <a:p>
            <a:pPr marL="457200" lvl="1" indent="0">
              <a:buNone/>
            </a:pPr>
            <a:r>
              <a:rPr lang="en-US" sz="2400" dirty="0"/>
              <a:t>An elastomer diaphragm that Converts the pressure differences between the high and low sides into linear motion via magnetic coupling.</a:t>
            </a:r>
          </a:p>
          <a:p>
            <a:pPr marL="0" indent="0">
              <a:buNone/>
            </a:pPr>
            <a:r>
              <a:rPr lang="en-US" sz="2400" b="1" dirty="0"/>
              <a:t>3. Indicator</a:t>
            </a:r>
          </a:p>
          <a:p>
            <a:pPr marL="457200" lvl="1" indent="0">
              <a:buNone/>
            </a:pPr>
            <a:r>
              <a:rPr lang="en-US" sz="2400" dirty="0"/>
              <a:t>Converts linear motion of the diaphragm into rotary pointer motion indicated against a graduated dial arc.</a:t>
            </a:r>
          </a:p>
        </p:txBody>
      </p:sp>
    </p:spTree>
    <p:extLst>
      <p:ext uri="{BB962C8B-B14F-4D97-AF65-F5344CB8AC3E}">
        <p14:creationId xmlns:p14="http://schemas.microsoft.com/office/powerpoint/2010/main" val="2093231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Differential Pressure Gauge Components</a:t>
            </a:r>
            <a:endParaRPr lang="en-US"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EDB7161-850F-DA6C-E6A9-F563EC0C2624}"/>
              </a:ext>
            </a:extLst>
          </p:cNvPr>
          <p:cNvGrpSpPr/>
          <p:nvPr/>
        </p:nvGrpSpPr>
        <p:grpSpPr>
          <a:xfrm>
            <a:off x="1562100" y="1591097"/>
            <a:ext cx="7851558" cy="4932363"/>
            <a:chOff x="211138" y="1606337"/>
            <a:chExt cx="7851558" cy="4932363"/>
          </a:xfrm>
        </p:grpSpPr>
        <p:pic>
          <p:nvPicPr>
            <p:cNvPr id="4" name="Content Placeholder 3">
              <a:extLst>
                <a:ext uri="{FF2B5EF4-FFF2-40B4-BE49-F238E27FC236}">
                  <a16:creationId xmlns:a16="http://schemas.microsoft.com/office/drawing/2014/main" id="{EAC151BE-26C1-413E-3C5C-C8626B616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138" y="1606337"/>
              <a:ext cx="4932362" cy="4932363"/>
            </a:xfrm>
            <a:prstGeom prst="rect">
              <a:avLst/>
            </a:prstGeom>
          </p:spPr>
        </p:pic>
        <p:sp>
          <p:nvSpPr>
            <p:cNvPr id="5" name="Oval 4">
              <a:extLst>
                <a:ext uri="{FF2B5EF4-FFF2-40B4-BE49-F238E27FC236}">
                  <a16:creationId xmlns:a16="http://schemas.microsoft.com/office/drawing/2014/main" id="{0AAB046F-BF04-B832-1F00-4742D0818885}"/>
                </a:ext>
              </a:extLst>
            </p:cNvPr>
            <p:cNvSpPr/>
            <p:nvPr/>
          </p:nvSpPr>
          <p:spPr>
            <a:xfrm>
              <a:off x="788314" y="2819400"/>
              <a:ext cx="2315104" cy="2133600"/>
            </a:xfrm>
            <a:prstGeom prst="ellipse">
              <a:avLst/>
            </a:prstGeom>
            <a:noFill/>
            <a:ln w="76200" cap="flat" cmpd="sng" algn="ctr">
              <a:solidFill>
                <a:srgbClr val="66FF33"/>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12AC0A0-3F92-0C0A-2818-4589AEF95006}"/>
                </a:ext>
              </a:extLst>
            </p:cNvPr>
            <p:cNvCxnSpPr>
              <a:endCxn id="5" idx="6"/>
            </p:cNvCxnSpPr>
            <p:nvPr/>
          </p:nvCxnSpPr>
          <p:spPr>
            <a:xfrm flipH="1">
              <a:off x="3103418" y="3505200"/>
              <a:ext cx="1201882" cy="38100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0031DC8F-C4E2-D102-A200-54E4CF39DAB3}"/>
                </a:ext>
              </a:extLst>
            </p:cNvPr>
            <p:cNvSpPr txBox="1">
              <a:spLocks noChangeArrowheads="1"/>
            </p:cNvSpPr>
            <p:nvPr/>
          </p:nvSpPr>
          <p:spPr>
            <a:xfrm>
              <a:off x="3781588" y="3304094"/>
              <a:ext cx="4281108"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Pressure containing elements</a:t>
              </a:r>
            </a:p>
          </p:txBody>
        </p:sp>
        <p:sp>
          <p:nvSpPr>
            <p:cNvPr id="10" name="Rectangle 3">
              <a:extLst>
                <a:ext uri="{FF2B5EF4-FFF2-40B4-BE49-F238E27FC236}">
                  <a16:creationId xmlns:a16="http://schemas.microsoft.com/office/drawing/2014/main" id="{29954F9A-E6DF-5C01-8692-C981B22F92AC}"/>
                </a:ext>
              </a:extLst>
            </p:cNvPr>
            <p:cNvSpPr txBox="1">
              <a:spLocks noChangeArrowheads="1"/>
            </p:cNvSpPr>
            <p:nvPr/>
          </p:nvSpPr>
          <p:spPr>
            <a:xfrm>
              <a:off x="3692583" y="4322188"/>
              <a:ext cx="3714478"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Pressure Sensing element</a:t>
              </a:r>
            </a:p>
          </p:txBody>
        </p:sp>
        <p:cxnSp>
          <p:nvCxnSpPr>
            <p:cNvPr id="11" name="Straight Arrow Connector 10">
              <a:extLst>
                <a:ext uri="{FF2B5EF4-FFF2-40B4-BE49-F238E27FC236}">
                  <a16:creationId xmlns:a16="http://schemas.microsoft.com/office/drawing/2014/main" id="{FBBF9A6A-A897-BB32-DF6E-F39F435BD66C}"/>
                </a:ext>
              </a:extLst>
            </p:cNvPr>
            <p:cNvCxnSpPr>
              <a:cxnSpLocks/>
            </p:cNvCxnSpPr>
            <p:nvPr/>
          </p:nvCxnSpPr>
          <p:spPr>
            <a:xfrm flipH="1" flipV="1">
              <a:off x="1945866" y="3886200"/>
              <a:ext cx="2283234" cy="560894"/>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44C8BF4-06FB-CF00-87CE-C1AC45B084DB}"/>
                </a:ext>
              </a:extLst>
            </p:cNvPr>
            <p:cNvCxnSpPr/>
            <p:nvPr/>
          </p:nvCxnSpPr>
          <p:spPr>
            <a:xfrm flipH="1">
              <a:off x="4084330" y="2508890"/>
              <a:ext cx="1201882" cy="38100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3">
              <a:extLst>
                <a:ext uri="{FF2B5EF4-FFF2-40B4-BE49-F238E27FC236}">
                  <a16:creationId xmlns:a16="http://schemas.microsoft.com/office/drawing/2014/main" id="{3BF17833-A52E-9FC2-6723-DE0E5136431E}"/>
                </a:ext>
              </a:extLst>
            </p:cNvPr>
            <p:cNvSpPr txBox="1">
              <a:spLocks noChangeArrowheads="1"/>
            </p:cNvSpPr>
            <p:nvPr/>
          </p:nvSpPr>
          <p:spPr>
            <a:xfrm>
              <a:off x="4762500" y="2307784"/>
              <a:ext cx="1752659"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Indicator</a:t>
              </a:r>
            </a:p>
          </p:txBody>
        </p:sp>
      </p:grpSp>
    </p:spTree>
    <p:extLst>
      <p:ext uri="{BB962C8B-B14F-4D97-AF65-F5344CB8AC3E}">
        <p14:creationId xmlns:p14="http://schemas.microsoft.com/office/powerpoint/2010/main" val="1305615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B90-4FCE-B55D-BC6C-138E821286B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5 valve Backflow test kit</a:t>
            </a:r>
            <a:endParaRPr lang="en-US"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EBAC3219-79C3-DB72-587D-FD0C3F1854DF}"/>
              </a:ext>
            </a:extLst>
          </p:cNvPr>
          <p:cNvGrpSpPr/>
          <p:nvPr/>
        </p:nvGrpSpPr>
        <p:grpSpPr>
          <a:xfrm>
            <a:off x="-419100" y="1566228"/>
            <a:ext cx="7829869" cy="4932363"/>
            <a:chOff x="-220188" y="1735137"/>
            <a:chExt cx="7829869" cy="4932363"/>
          </a:xfrm>
        </p:grpSpPr>
        <p:pic>
          <p:nvPicPr>
            <p:cNvPr id="4" name="Content Placeholder 3">
              <a:extLst>
                <a:ext uri="{FF2B5EF4-FFF2-40B4-BE49-F238E27FC236}">
                  <a16:creationId xmlns:a16="http://schemas.microsoft.com/office/drawing/2014/main" id="{EAC151BE-26C1-413E-3C5C-C8626B616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7319" y="1735137"/>
              <a:ext cx="4932362" cy="4932363"/>
            </a:xfrm>
            <a:prstGeom prst="rect">
              <a:avLst/>
            </a:prstGeom>
          </p:spPr>
        </p:pic>
        <p:cxnSp>
          <p:nvCxnSpPr>
            <p:cNvPr id="7" name="Straight Arrow Connector 6">
              <a:extLst>
                <a:ext uri="{FF2B5EF4-FFF2-40B4-BE49-F238E27FC236}">
                  <a16:creationId xmlns:a16="http://schemas.microsoft.com/office/drawing/2014/main" id="{712AC0A0-3F92-0C0A-2818-4589AEF95006}"/>
                </a:ext>
              </a:extLst>
            </p:cNvPr>
            <p:cNvCxnSpPr>
              <a:cxnSpLocks/>
            </p:cNvCxnSpPr>
            <p:nvPr/>
          </p:nvCxnSpPr>
          <p:spPr>
            <a:xfrm>
              <a:off x="2324100" y="3429000"/>
              <a:ext cx="1447800" cy="60960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0031DC8F-C4E2-D102-A200-54E4CF39DAB3}"/>
                </a:ext>
              </a:extLst>
            </p:cNvPr>
            <p:cNvSpPr txBox="1">
              <a:spLocks noChangeArrowheads="1"/>
            </p:cNvSpPr>
            <p:nvPr/>
          </p:nvSpPr>
          <p:spPr>
            <a:xfrm>
              <a:off x="134060" y="3300897"/>
              <a:ext cx="2215671"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Range Spring</a:t>
              </a:r>
            </a:p>
          </p:txBody>
        </p:sp>
        <p:sp>
          <p:nvSpPr>
            <p:cNvPr id="12" name="Rectangle 3">
              <a:extLst>
                <a:ext uri="{FF2B5EF4-FFF2-40B4-BE49-F238E27FC236}">
                  <a16:creationId xmlns:a16="http://schemas.microsoft.com/office/drawing/2014/main" id="{51C60320-1D2E-E14D-1A6B-FA61043D1537}"/>
                </a:ext>
              </a:extLst>
            </p:cNvPr>
            <p:cNvSpPr txBox="1">
              <a:spLocks noChangeArrowheads="1"/>
            </p:cNvSpPr>
            <p:nvPr/>
          </p:nvSpPr>
          <p:spPr>
            <a:xfrm>
              <a:off x="432918" y="4071095"/>
              <a:ext cx="1838965"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DIAPHRAGM</a:t>
              </a:r>
            </a:p>
          </p:txBody>
        </p:sp>
        <p:cxnSp>
          <p:nvCxnSpPr>
            <p:cNvPr id="13" name="Straight Arrow Connector 12">
              <a:extLst>
                <a:ext uri="{FF2B5EF4-FFF2-40B4-BE49-F238E27FC236}">
                  <a16:creationId xmlns:a16="http://schemas.microsoft.com/office/drawing/2014/main" id="{2020762E-B8EB-B108-BCE3-54809B13F73B}"/>
                </a:ext>
              </a:extLst>
            </p:cNvPr>
            <p:cNvCxnSpPr>
              <a:cxnSpLocks/>
              <a:stCxn id="12" idx="3"/>
            </p:cNvCxnSpPr>
            <p:nvPr/>
          </p:nvCxnSpPr>
          <p:spPr>
            <a:xfrm>
              <a:off x="2271883" y="4196001"/>
              <a:ext cx="2156129" cy="17974"/>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B857BC-58F3-13BC-193D-7E8A8CA906F7}"/>
                </a:ext>
              </a:extLst>
            </p:cNvPr>
            <p:cNvCxnSpPr>
              <a:cxnSpLocks/>
            </p:cNvCxnSpPr>
            <p:nvPr/>
          </p:nvCxnSpPr>
          <p:spPr>
            <a:xfrm flipV="1">
              <a:off x="3541393" y="4680741"/>
              <a:ext cx="734219" cy="161105"/>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3">
              <a:extLst>
                <a:ext uri="{FF2B5EF4-FFF2-40B4-BE49-F238E27FC236}">
                  <a16:creationId xmlns:a16="http://schemas.microsoft.com/office/drawing/2014/main" id="{14BF432D-F6F3-AABF-14B3-AA8AEC7C2F9A}"/>
                </a:ext>
              </a:extLst>
            </p:cNvPr>
            <p:cNvSpPr txBox="1">
              <a:spLocks noChangeArrowheads="1"/>
            </p:cNvSpPr>
            <p:nvPr/>
          </p:nvSpPr>
          <p:spPr>
            <a:xfrm>
              <a:off x="-220188" y="4734361"/>
              <a:ext cx="3761581" cy="757067"/>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Low-Side Pressure Housing</a:t>
              </a:r>
            </a:p>
            <a:p>
              <a:r>
                <a:rPr lang="en-US" sz="1100" b="1" dirty="0"/>
                <a:t>	Contoured for over-pressure protection</a:t>
              </a:r>
            </a:p>
          </p:txBody>
        </p:sp>
        <p:cxnSp>
          <p:nvCxnSpPr>
            <p:cNvPr id="24" name="Straight Arrow Connector 23">
              <a:extLst>
                <a:ext uri="{FF2B5EF4-FFF2-40B4-BE49-F238E27FC236}">
                  <a16:creationId xmlns:a16="http://schemas.microsoft.com/office/drawing/2014/main" id="{D7E02315-D854-357D-2A7B-35B8368B5112}"/>
                </a:ext>
              </a:extLst>
            </p:cNvPr>
            <p:cNvCxnSpPr>
              <a:cxnSpLocks/>
            </p:cNvCxnSpPr>
            <p:nvPr/>
          </p:nvCxnSpPr>
          <p:spPr>
            <a:xfrm>
              <a:off x="2599212" y="6147070"/>
              <a:ext cx="1066800" cy="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3">
              <a:extLst>
                <a:ext uri="{FF2B5EF4-FFF2-40B4-BE49-F238E27FC236}">
                  <a16:creationId xmlns:a16="http://schemas.microsoft.com/office/drawing/2014/main" id="{881D8B3F-FC77-2C6B-4912-4BF22588D06F}"/>
                </a:ext>
              </a:extLst>
            </p:cNvPr>
            <p:cNvSpPr txBox="1">
              <a:spLocks noChangeArrowheads="1"/>
            </p:cNvSpPr>
            <p:nvPr/>
          </p:nvSpPr>
          <p:spPr>
            <a:xfrm>
              <a:off x="-42628" y="6026371"/>
              <a:ext cx="3761581" cy="24981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Low-Side Control</a:t>
              </a:r>
            </a:p>
          </p:txBody>
        </p:sp>
      </p:grpSp>
      <p:cxnSp>
        <p:nvCxnSpPr>
          <p:cNvPr id="30" name="Straight Arrow Connector 29">
            <a:extLst>
              <a:ext uri="{FF2B5EF4-FFF2-40B4-BE49-F238E27FC236}">
                <a16:creationId xmlns:a16="http://schemas.microsoft.com/office/drawing/2014/main" id="{123FC779-019C-CF63-64CE-4F1D04DE8715}"/>
              </a:ext>
            </a:extLst>
          </p:cNvPr>
          <p:cNvCxnSpPr>
            <a:cxnSpLocks/>
          </p:cNvCxnSpPr>
          <p:nvPr/>
        </p:nvCxnSpPr>
        <p:spPr>
          <a:xfrm flipV="1">
            <a:off x="3496788" y="6224539"/>
            <a:ext cx="1265712" cy="331106"/>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
            <a:extLst>
              <a:ext uri="{FF2B5EF4-FFF2-40B4-BE49-F238E27FC236}">
                <a16:creationId xmlns:a16="http://schemas.microsoft.com/office/drawing/2014/main" id="{9B869679-8B3A-360F-1D23-22DCEBEE805A}"/>
              </a:ext>
            </a:extLst>
          </p:cNvPr>
          <p:cNvSpPr txBox="1">
            <a:spLocks noChangeArrowheads="1"/>
          </p:cNvSpPr>
          <p:nvPr/>
        </p:nvSpPr>
        <p:spPr>
          <a:xfrm>
            <a:off x="794156" y="6423098"/>
            <a:ext cx="3761581" cy="24981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High-Side Control</a:t>
            </a:r>
          </a:p>
        </p:txBody>
      </p:sp>
      <p:sp>
        <p:nvSpPr>
          <p:cNvPr id="44" name="Rectangle 3">
            <a:extLst>
              <a:ext uri="{FF2B5EF4-FFF2-40B4-BE49-F238E27FC236}">
                <a16:creationId xmlns:a16="http://schemas.microsoft.com/office/drawing/2014/main" id="{6BEF9AA7-8BC5-D16D-8FDB-B86C8DD3C11F}"/>
              </a:ext>
            </a:extLst>
          </p:cNvPr>
          <p:cNvSpPr txBox="1">
            <a:spLocks noChangeArrowheads="1"/>
          </p:cNvSpPr>
          <p:nvPr/>
        </p:nvSpPr>
        <p:spPr>
          <a:xfrm>
            <a:off x="-347080" y="2277374"/>
            <a:ext cx="2571473"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Low Bleed Valve</a:t>
            </a:r>
          </a:p>
        </p:txBody>
      </p:sp>
      <p:cxnSp>
        <p:nvCxnSpPr>
          <p:cNvPr id="45" name="Straight Arrow Connector 44">
            <a:extLst>
              <a:ext uri="{FF2B5EF4-FFF2-40B4-BE49-F238E27FC236}">
                <a16:creationId xmlns:a16="http://schemas.microsoft.com/office/drawing/2014/main" id="{C84FCFD4-6CAA-C497-C87B-DF8C3B4109E5}"/>
              </a:ext>
            </a:extLst>
          </p:cNvPr>
          <p:cNvCxnSpPr>
            <a:cxnSpLocks/>
            <a:stCxn id="44" idx="3"/>
          </p:cNvCxnSpPr>
          <p:nvPr/>
        </p:nvCxnSpPr>
        <p:spPr>
          <a:xfrm>
            <a:off x="2224393" y="2402280"/>
            <a:ext cx="607233" cy="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3">
            <a:extLst>
              <a:ext uri="{FF2B5EF4-FFF2-40B4-BE49-F238E27FC236}">
                <a16:creationId xmlns:a16="http://schemas.microsoft.com/office/drawing/2014/main" id="{BF05BDEB-67A4-9549-160C-BF58C15D6887}"/>
              </a:ext>
            </a:extLst>
          </p:cNvPr>
          <p:cNvSpPr txBox="1">
            <a:spLocks noChangeArrowheads="1"/>
          </p:cNvSpPr>
          <p:nvPr/>
        </p:nvSpPr>
        <p:spPr>
          <a:xfrm>
            <a:off x="6776870" y="2184892"/>
            <a:ext cx="2571473" cy="24981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High Bleed Valve</a:t>
            </a:r>
          </a:p>
        </p:txBody>
      </p:sp>
      <p:cxnSp>
        <p:nvCxnSpPr>
          <p:cNvPr id="49" name="Straight Arrow Connector 48">
            <a:extLst>
              <a:ext uri="{FF2B5EF4-FFF2-40B4-BE49-F238E27FC236}">
                <a16:creationId xmlns:a16="http://schemas.microsoft.com/office/drawing/2014/main" id="{BBF10129-52CE-7100-3CA7-C8F1948670ED}"/>
              </a:ext>
            </a:extLst>
          </p:cNvPr>
          <p:cNvCxnSpPr>
            <a:cxnSpLocks/>
          </p:cNvCxnSpPr>
          <p:nvPr/>
        </p:nvCxnSpPr>
        <p:spPr>
          <a:xfrm flipH="1">
            <a:off x="5600700" y="2286000"/>
            <a:ext cx="1676400" cy="7620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3">
            <a:extLst>
              <a:ext uri="{FF2B5EF4-FFF2-40B4-BE49-F238E27FC236}">
                <a16:creationId xmlns:a16="http://schemas.microsoft.com/office/drawing/2014/main" id="{1751B9BF-C6BF-74AA-272B-947F34730624}"/>
              </a:ext>
            </a:extLst>
          </p:cNvPr>
          <p:cNvSpPr txBox="1">
            <a:spLocks noChangeArrowheads="1"/>
          </p:cNvSpPr>
          <p:nvPr/>
        </p:nvSpPr>
        <p:spPr>
          <a:xfrm>
            <a:off x="6896100" y="5989669"/>
            <a:ext cx="3761581" cy="249812"/>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Bypass Control</a:t>
            </a:r>
          </a:p>
        </p:txBody>
      </p:sp>
      <p:cxnSp>
        <p:nvCxnSpPr>
          <p:cNvPr id="54" name="Straight Arrow Connector 53">
            <a:extLst>
              <a:ext uri="{FF2B5EF4-FFF2-40B4-BE49-F238E27FC236}">
                <a16:creationId xmlns:a16="http://schemas.microsoft.com/office/drawing/2014/main" id="{2519E511-AEDD-8F5F-C293-D6CD2DED8C95}"/>
              </a:ext>
            </a:extLst>
          </p:cNvPr>
          <p:cNvCxnSpPr>
            <a:cxnSpLocks/>
          </p:cNvCxnSpPr>
          <p:nvPr/>
        </p:nvCxnSpPr>
        <p:spPr>
          <a:xfrm flipH="1" flipV="1">
            <a:off x="6362700" y="5857462"/>
            <a:ext cx="1048069" cy="249812"/>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3">
            <a:extLst>
              <a:ext uri="{FF2B5EF4-FFF2-40B4-BE49-F238E27FC236}">
                <a16:creationId xmlns:a16="http://schemas.microsoft.com/office/drawing/2014/main" id="{195615A7-6BC6-A659-8A2E-E06BB6569C64}"/>
              </a:ext>
            </a:extLst>
          </p:cNvPr>
          <p:cNvSpPr txBox="1">
            <a:spLocks noChangeArrowheads="1"/>
          </p:cNvSpPr>
          <p:nvPr/>
        </p:nvSpPr>
        <p:spPr>
          <a:xfrm>
            <a:off x="6349093" y="2807712"/>
            <a:ext cx="3598229"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DIAPHRAGM Support Plate</a:t>
            </a:r>
          </a:p>
        </p:txBody>
      </p:sp>
      <p:cxnSp>
        <p:nvCxnSpPr>
          <p:cNvPr id="58" name="Straight Arrow Connector 57">
            <a:extLst>
              <a:ext uri="{FF2B5EF4-FFF2-40B4-BE49-F238E27FC236}">
                <a16:creationId xmlns:a16="http://schemas.microsoft.com/office/drawing/2014/main" id="{AFA7E5B2-B8D7-E24F-4B73-7752EF88A5EA}"/>
              </a:ext>
            </a:extLst>
          </p:cNvPr>
          <p:cNvCxnSpPr>
            <a:cxnSpLocks/>
          </p:cNvCxnSpPr>
          <p:nvPr/>
        </p:nvCxnSpPr>
        <p:spPr>
          <a:xfrm flipH="1">
            <a:off x="4457700" y="2940640"/>
            <a:ext cx="2429034" cy="432708"/>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3">
            <a:extLst>
              <a:ext uri="{FF2B5EF4-FFF2-40B4-BE49-F238E27FC236}">
                <a16:creationId xmlns:a16="http://schemas.microsoft.com/office/drawing/2014/main" id="{47409DE3-51C1-147F-749C-F0807A1C2473}"/>
              </a:ext>
            </a:extLst>
          </p:cNvPr>
          <p:cNvSpPr txBox="1">
            <a:spLocks noChangeArrowheads="1"/>
          </p:cNvSpPr>
          <p:nvPr/>
        </p:nvSpPr>
        <p:spPr>
          <a:xfrm>
            <a:off x="6985849" y="3315079"/>
            <a:ext cx="2351926" cy="249812"/>
          </a:xfrm>
          <a:prstGeom prst="rect">
            <a:avLst/>
          </a:prstGeom>
        </p:spPr>
        <p:txBody>
          <a:bodyPr wrap="non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Driver Magnet</a:t>
            </a:r>
          </a:p>
        </p:txBody>
      </p:sp>
      <p:cxnSp>
        <p:nvCxnSpPr>
          <p:cNvPr id="62" name="Straight Arrow Connector 61">
            <a:extLst>
              <a:ext uri="{FF2B5EF4-FFF2-40B4-BE49-F238E27FC236}">
                <a16:creationId xmlns:a16="http://schemas.microsoft.com/office/drawing/2014/main" id="{48296171-FDD4-368C-9973-C47F94FBC40C}"/>
              </a:ext>
            </a:extLst>
          </p:cNvPr>
          <p:cNvCxnSpPr>
            <a:cxnSpLocks/>
          </p:cNvCxnSpPr>
          <p:nvPr/>
        </p:nvCxnSpPr>
        <p:spPr>
          <a:xfrm flipH="1">
            <a:off x="5067300" y="3451166"/>
            <a:ext cx="2421576" cy="315132"/>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3">
            <a:extLst>
              <a:ext uri="{FF2B5EF4-FFF2-40B4-BE49-F238E27FC236}">
                <a16:creationId xmlns:a16="http://schemas.microsoft.com/office/drawing/2014/main" id="{BEA826AB-8639-6B74-F91D-79C791AC22F9}"/>
              </a:ext>
            </a:extLst>
          </p:cNvPr>
          <p:cNvSpPr txBox="1">
            <a:spLocks noChangeArrowheads="1"/>
          </p:cNvSpPr>
          <p:nvPr/>
        </p:nvSpPr>
        <p:spPr>
          <a:xfrm>
            <a:off x="6239988" y="4231939"/>
            <a:ext cx="3932712" cy="757067"/>
          </a:xfrm>
          <a:prstGeom prst="rect">
            <a:avLst/>
          </a:prstGeom>
        </p:spPr>
        <p:txBody>
          <a:bodyPr wrap="square" lIns="0" tIns="0" rIns="0" bIns="0" anchor="ctr" anchorCtr="0">
            <a:spAutoFit/>
          </a:bodyPr>
          <a:lstStyle>
            <a:defPPr>
              <a:defRPr lang="en-US"/>
            </a:defPPr>
            <a:lvl1pPr marL="798513" indent="-228600" defTabSz="914400">
              <a:lnSpc>
                <a:spcPct val="110000"/>
              </a:lnSpc>
              <a:spcBef>
                <a:spcPts val="1000"/>
              </a:spcBef>
              <a:buClr>
                <a:schemeClr val="tx1"/>
              </a:buClr>
              <a:buFont typeface="Wingdings" pitchFamily="2" charset="2"/>
              <a:buNone/>
              <a:tabLst>
                <a:tab pos="1314450" algn="l"/>
              </a:tabLst>
              <a:defRPr sz="1300" cap="all" baseline="0">
                <a:effectLst/>
                <a:latin typeface="Arial" charset="0"/>
              </a:defRPr>
            </a:lvl1pPr>
            <a:lvl2pPr marL="685800" indent="-228600" defTabSz="914400">
              <a:lnSpc>
                <a:spcPct val="120000"/>
              </a:lnSpc>
              <a:spcBef>
                <a:spcPts val="500"/>
              </a:spcBef>
              <a:buClr>
                <a:schemeClr val="tx1"/>
              </a:buClr>
              <a:buFont typeface="Arial" panose="020B0604020202020204" pitchFamily="34" charset="0"/>
              <a:buChar char="•"/>
              <a:defRPr cap="all" baseline="0">
                <a:effectLst/>
              </a:defRPr>
            </a:lvl2pPr>
            <a:lvl3pPr marL="1143000" indent="-228600" defTabSz="914400">
              <a:lnSpc>
                <a:spcPct val="120000"/>
              </a:lnSpc>
              <a:spcBef>
                <a:spcPts val="500"/>
              </a:spcBef>
              <a:buClr>
                <a:schemeClr val="tx1"/>
              </a:buClr>
              <a:buFont typeface="Arial" panose="020B0604020202020204" pitchFamily="34" charset="0"/>
              <a:buChar char="•"/>
              <a:defRPr sz="1600" cap="all" baseline="0">
                <a:effectLst/>
              </a:defRPr>
            </a:lvl3pPr>
            <a:lvl4pPr marL="1600200" indent="-228600" defTabSz="914400">
              <a:lnSpc>
                <a:spcPct val="120000"/>
              </a:lnSpc>
              <a:spcBef>
                <a:spcPts val="500"/>
              </a:spcBef>
              <a:buClr>
                <a:schemeClr val="tx1"/>
              </a:buClr>
              <a:buFont typeface="Arial" panose="020B0604020202020204" pitchFamily="34" charset="0"/>
              <a:buChar char="•"/>
              <a:defRPr sz="1400" cap="all" baseline="0">
                <a:effectLst/>
              </a:defRPr>
            </a:lvl4pPr>
            <a:lvl5pPr marL="2057400" indent="-228600" defTabSz="914400">
              <a:lnSpc>
                <a:spcPct val="120000"/>
              </a:lnSpc>
              <a:spcBef>
                <a:spcPts val="500"/>
              </a:spcBef>
              <a:buClr>
                <a:schemeClr val="tx1"/>
              </a:buClr>
              <a:buFont typeface="Arial" panose="020B0604020202020204" pitchFamily="34" charset="0"/>
              <a:buChar char="•"/>
              <a:defRPr sz="1400" cap="all" baseline="0">
                <a:effectLst/>
              </a:defRPr>
            </a:lvl5pPr>
            <a:lvl6pPr marL="2514600" indent="-228600" defTabSz="914400">
              <a:lnSpc>
                <a:spcPct val="120000"/>
              </a:lnSpc>
              <a:spcBef>
                <a:spcPts val="500"/>
              </a:spcBef>
              <a:buClr>
                <a:schemeClr val="tx1"/>
              </a:buClr>
              <a:buFont typeface="Arial" panose="020B0604020202020204" pitchFamily="34" charset="0"/>
              <a:buChar char="•"/>
              <a:defRPr sz="1400" cap="all" baseline="0">
                <a:effectLst/>
              </a:defRPr>
            </a:lvl6pPr>
            <a:lvl7pPr marL="2971800" indent="-228600" defTabSz="914400">
              <a:lnSpc>
                <a:spcPct val="120000"/>
              </a:lnSpc>
              <a:spcBef>
                <a:spcPts val="500"/>
              </a:spcBef>
              <a:buClr>
                <a:schemeClr val="tx1"/>
              </a:buClr>
              <a:buFont typeface="Arial" panose="020B0604020202020204" pitchFamily="34" charset="0"/>
              <a:buChar char="•"/>
              <a:defRPr sz="1400" cap="all" baseline="0">
                <a:effectLst/>
              </a:defRPr>
            </a:lvl7pPr>
            <a:lvl8pPr marL="3429000" indent="-228600" defTabSz="914400">
              <a:lnSpc>
                <a:spcPct val="120000"/>
              </a:lnSpc>
              <a:spcBef>
                <a:spcPts val="500"/>
              </a:spcBef>
              <a:buClr>
                <a:schemeClr val="tx1"/>
              </a:buClr>
              <a:buFont typeface="Arial" panose="020B0604020202020204" pitchFamily="34" charset="0"/>
              <a:buChar char="•"/>
              <a:defRPr sz="1400" cap="all" baseline="0">
                <a:effectLst/>
              </a:defRPr>
            </a:lvl8pPr>
            <a:lvl9pPr marL="3886200" indent="-228600" defTabSz="914400">
              <a:lnSpc>
                <a:spcPct val="120000"/>
              </a:lnSpc>
              <a:spcBef>
                <a:spcPts val="500"/>
              </a:spcBef>
              <a:buClr>
                <a:schemeClr val="tx1"/>
              </a:buClr>
              <a:buFont typeface="Arial" panose="020B0604020202020204" pitchFamily="34" charset="0"/>
              <a:buChar char="•"/>
              <a:defRPr sz="1400" cap="all" baseline="0">
                <a:effectLst/>
              </a:defRPr>
            </a:lvl9pPr>
          </a:lstStyle>
          <a:p>
            <a:r>
              <a:rPr lang="en-US" sz="1600" b="1" dirty="0"/>
              <a:t>HIGH-Side Pressure Housing</a:t>
            </a:r>
          </a:p>
          <a:p>
            <a:r>
              <a:rPr lang="en-US" sz="1100" b="1" dirty="0"/>
              <a:t>	Contoured for over-pressure protection</a:t>
            </a:r>
          </a:p>
        </p:txBody>
      </p:sp>
      <p:cxnSp>
        <p:nvCxnSpPr>
          <p:cNvPr id="5" name="Straight Arrow Connector 4">
            <a:extLst>
              <a:ext uri="{FF2B5EF4-FFF2-40B4-BE49-F238E27FC236}">
                <a16:creationId xmlns:a16="http://schemas.microsoft.com/office/drawing/2014/main" id="{1FDF4DC2-3646-990A-8A65-C6C1DCED3310}"/>
              </a:ext>
            </a:extLst>
          </p:cNvPr>
          <p:cNvCxnSpPr>
            <a:cxnSpLocks/>
          </p:cNvCxnSpPr>
          <p:nvPr/>
        </p:nvCxnSpPr>
        <p:spPr>
          <a:xfrm flipH="1">
            <a:off x="4496454" y="4343400"/>
            <a:ext cx="2247246" cy="177690"/>
          </a:xfrm>
          <a:prstGeom prst="straightConnector1">
            <a:avLst/>
          </a:prstGeom>
          <a:ln w="571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8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E8AC-1D7B-CA30-D3D1-0A6344B0038C}"/>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magnetic coupling</a:t>
            </a:r>
            <a:endParaRPr lang="en-US" dirty="0">
              <a:latin typeface="Arial" panose="020B0604020202020204" pitchFamily="34" charset="0"/>
              <a:cs typeface="Arial" panose="020B0604020202020204" pitchFamily="34" charset="0"/>
            </a:endParaRPr>
          </a:p>
        </p:txBody>
      </p:sp>
      <p:pic>
        <p:nvPicPr>
          <p:cNvPr id="4" name="Content Placeholder 5">
            <a:extLst>
              <a:ext uri="{FF2B5EF4-FFF2-40B4-BE49-F238E27FC236}">
                <a16:creationId xmlns:a16="http://schemas.microsoft.com/office/drawing/2014/main" id="{531C177B-F9D7-85C2-A9A5-75BE8EAF0C3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0500" y="2590800"/>
            <a:ext cx="3202128" cy="2895600"/>
          </a:xfrm>
        </p:spPr>
      </p:pic>
      <p:pic>
        <p:nvPicPr>
          <p:cNvPr id="5" name="Picture 4">
            <a:extLst>
              <a:ext uri="{FF2B5EF4-FFF2-40B4-BE49-F238E27FC236}">
                <a16:creationId xmlns:a16="http://schemas.microsoft.com/office/drawing/2014/main" id="{AEFC3AB3-AB85-3840-41B4-BF8EBE66D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049" y="2469428"/>
            <a:ext cx="3141961" cy="3014662"/>
          </a:xfrm>
          <a:prstGeom prst="rect">
            <a:avLst/>
          </a:prstGeom>
        </p:spPr>
      </p:pic>
      <p:pic>
        <p:nvPicPr>
          <p:cNvPr id="7" name="Picture 6">
            <a:extLst>
              <a:ext uri="{FF2B5EF4-FFF2-40B4-BE49-F238E27FC236}">
                <a16:creationId xmlns:a16="http://schemas.microsoft.com/office/drawing/2014/main" id="{89F10374-40E5-1ECE-03B3-F431D5269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5949" y="2162318"/>
            <a:ext cx="3200400" cy="3321772"/>
          </a:xfrm>
          <a:prstGeom prst="rect">
            <a:avLst/>
          </a:prstGeom>
        </p:spPr>
      </p:pic>
      <p:pic>
        <p:nvPicPr>
          <p:cNvPr id="1026" name="14C16F3A-5D58-4678-B50C-C5057D4E7453" descr="IMG_3659.jpg">
            <a:extLst>
              <a:ext uri="{FF2B5EF4-FFF2-40B4-BE49-F238E27FC236}">
                <a16:creationId xmlns:a16="http://schemas.microsoft.com/office/drawing/2014/main" id="{174A106C-A8B5-D507-8A75-8EB7F3E8B5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33" y="2162318"/>
            <a:ext cx="10142534" cy="447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5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E8AC-1D7B-CA30-D3D1-0A6344B0038C}"/>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magnetic coupling</a:t>
            </a:r>
            <a:endParaRPr lang="en-US" dirty="0">
              <a:latin typeface="Arial" panose="020B0604020202020204" pitchFamily="34" charset="0"/>
              <a:cs typeface="Arial" panose="020B0604020202020204" pitchFamily="34" charset="0"/>
            </a:endParaRPr>
          </a:p>
        </p:txBody>
      </p:sp>
      <p:pic>
        <p:nvPicPr>
          <p:cNvPr id="10" name="Picture 9" descr="A close-up of a machine&#10;&#10;Description automatically generated">
            <a:extLst>
              <a:ext uri="{FF2B5EF4-FFF2-40B4-BE49-F238E27FC236}">
                <a16:creationId xmlns:a16="http://schemas.microsoft.com/office/drawing/2014/main" id="{003A573D-4738-60EF-BC36-424F071E5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21" y="1524000"/>
            <a:ext cx="9339157" cy="4298532"/>
          </a:xfrm>
          <a:prstGeom prst="rect">
            <a:avLst/>
          </a:prstGeom>
        </p:spPr>
      </p:pic>
    </p:spTree>
    <p:extLst>
      <p:ext uri="{BB962C8B-B14F-4D97-AF65-F5344CB8AC3E}">
        <p14:creationId xmlns:p14="http://schemas.microsoft.com/office/powerpoint/2010/main" val="2826854536"/>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3766</TotalTime>
  <Words>978</Words>
  <Application>Microsoft Office PowerPoint</Application>
  <PresentationFormat>35mm Slides</PresentationFormat>
  <Paragraphs>144</Paragraphs>
  <Slides>23</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Tahoma</vt:lpstr>
      <vt:lpstr>Times New Roman</vt:lpstr>
      <vt:lpstr>Tw Cen MT</vt:lpstr>
      <vt:lpstr>Wingdings</vt:lpstr>
      <vt:lpstr>Droplet</vt:lpstr>
      <vt:lpstr>Analog and digital Backflow test kits                     By   Nicole Everhart     Mike Lueck                            Mid-West®                       Instrument                    </vt:lpstr>
      <vt:lpstr>Goals For the Presentation</vt:lpstr>
      <vt:lpstr>Pressure Sensing Common Components</vt:lpstr>
      <vt:lpstr>Analog backflow test kits</vt:lpstr>
      <vt:lpstr>Mechanical Differential Pressure Gauges</vt:lpstr>
      <vt:lpstr>Differential Pressure Gauge Components</vt:lpstr>
      <vt:lpstr>5 valve Backflow test kit</vt:lpstr>
      <vt:lpstr>magnetic coupling</vt:lpstr>
      <vt:lpstr>magnetic coupling</vt:lpstr>
      <vt:lpstr>PowerPoint Presentation</vt:lpstr>
      <vt:lpstr>Digital backflow test kits</vt:lpstr>
      <vt:lpstr>Digital Pressure Gauge Test Kits</vt:lpstr>
      <vt:lpstr>History of Digital</vt:lpstr>
      <vt:lpstr>Digital ΔP Test Kit Components</vt:lpstr>
      <vt:lpstr>How Digital ΔP Pressure Sensors Works</vt:lpstr>
      <vt:lpstr>Digital ΔP Test Kit Indicator</vt:lpstr>
      <vt:lpstr>The Digital Gauge Circuit </vt:lpstr>
      <vt:lpstr>Circuit board</vt:lpstr>
      <vt:lpstr>Review: Manual vs Digital</vt:lpstr>
      <vt:lpstr>What Remains the Same</vt:lpstr>
      <vt:lpstr>Why Now and What’s Next</vt:lpstr>
      <vt:lpstr>The Players in Cross Connection control</vt:lpstr>
      <vt:lpstr>Questions?</vt:lpstr>
    </vt:vector>
  </TitlesOfParts>
  <Company>Midwest Instrument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Backflow Test Kits: Construction &amp; Operation       By Michael A. Lueck                           Mid-West®                     Instrument</dc:title>
  <dc:creator>mlueck</dc:creator>
  <cp:lastModifiedBy>Mike Lueck</cp:lastModifiedBy>
  <cp:revision>205</cp:revision>
  <cp:lastPrinted>1998-04-01T16:08:26Z</cp:lastPrinted>
  <dcterms:created xsi:type="dcterms:W3CDTF">2004-09-02T18:43:35Z</dcterms:created>
  <dcterms:modified xsi:type="dcterms:W3CDTF">2024-02-14T22:06:03Z</dcterms:modified>
</cp:coreProperties>
</file>