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5" r:id="rId2"/>
    <p:sldMasterId id="2147483687" r:id="rId3"/>
    <p:sldMasterId id="2147483700" r:id="rId4"/>
    <p:sldMasterId id="2147483703" r:id="rId5"/>
    <p:sldMasterId id="2147483706" r:id="rId6"/>
    <p:sldMasterId id="2147483714" r:id="rId7"/>
  </p:sldMasterIdLst>
  <p:notesMasterIdLst>
    <p:notesMasterId r:id="rId57"/>
  </p:notesMasterIdLst>
  <p:sldIdLst>
    <p:sldId id="1555" r:id="rId8"/>
    <p:sldId id="1556" r:id="rId9"/>
    <p:sldId id="1563" r:id="rId10"/>
    <p:sldId id="1564" r:id="rId11"/>
    <p:sldId id="1561" r:id="rId12"/>
    <p:sldId id="257" r:id="rId13"/>
    <p:sldId id="551" r:id="rId14"/>
    <p:sldId id="591" r:id="rId15"/>
    <p:sldId id="293" r:id="rId16"/>
    <p:sldId id="384" r:id="rId17"/>
    <p:sldId id="385" r:id="rId18"/>
    <p:sldId id="393" r:id="rId19"/>
    <p:sldId id="392" r:id="rId20"/>
    <p:sldId id="396" r:id="rId21"/>
    <p:sldId id="398" r:id="rId22"/>
    <p:sldId id="752" r:id="rId23"/>
    <p:sldId id="618" r:id="rId24"/>
    <p:sldId id="269" r:id="rId25"/>
    <p:sldId id="1436" r:id="rId26"/>
    <p:sldId id="400" r:id="rId27"/>
    <p:sldId id="447" r:id="rId28"/>
    <p:sldId id="1435" r:id="rId29"/>
    <p:sldId id="1433" r:id="rId30"/>
    <p:sldId id="402" r:id="rId31"/>
    <p:sldId id="1434" r:id="rId32"/>
    <p:sldId id="594" r:id="rId33"/>
    <p:sldId id="598" r:id="rId34"/>
    <p:sldId id="556" r:id="rId35"/>
    <p:sldId id="416" r:id="rId36"/>
    <p:sldId id="573" r:id="rId37"/>
    <p:sldId id="577" r:id="rId38"/>
    <p:sldId id="751" r:id="rId39"/>
    <p:sldId id="433" r:id="rId40"/>
    <p:sldId id="1351" r:id="rId41"/>
    <p:sldId id="1389" r:id="rId42"/>
    <p:sldId id="1408" r:id="rId43"/>
    <p:sldId id="375" r:id="rId44"/>
    <p:sldId id="1552" r:id="rId45"/>
    <p:sldId id="554" r:id="rId46"/>
    <p:sldId id="614" r:id="rId47"/>
    <p:sldId id="401" r:id="rId48"/>
    <p:sldId id="1550" r:id="rId49"/>
    <p:sldId id="1553" r:id="rId50"/>
    <p:sldId id="1559" r:id="rId51"/>
    <p:sldId id="421" r:id="rId52"/>
    <p:sldId id="422" r:id="rId53"/>
    <p:sldId id="423" r:id="rId54"/>
    <p:sldId id="1560" r:id="rId55"/>
    <p:sldId id="1557" r:id="rId56"/>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DD00895-B52D-449F-98F3-6884BDA982EE}">
          <p14:sldIdLst>
            <p14:sldId id="1555"/>
            <p14:sldId id="1556"/>
          </p14:sldIdLst>
        </p14:section>
        <p14:section name="Theory-Definitions" id="{DC09E561-6C4B-495D-A61E-1CC80CC4F7CA}">
          <p14:sldIdLst>
            <p14:sldId id="1563"/>
            <p14:sldId id="1564"/>
            <p14:sldId id="1561"/>
            <p14:sldId id="257"/>
            <p14:sldId id="551"/>
            <p14:sldId id="591"/>
            <p14:sldId id="293"/>
          </p14:sldIdLst>
        </p14:section>
        <p14:section name="Backflow Prevention Methods" id="{0EBDBACC-30B9-496E-800B-F296F0653C18}">
          <p14:sldIdLst>
            <p14:sldId id="384"/>
            <p14:sldId id="385"/>
            <p14:sldId id="393"/>
            <p14:sldId id="392"/>
            <p14:sldId id="396"/>
            <p14:sldId id="398"/>
            <p14:sldId id="752"/>
            <p14:sldId id="618"/>
            <p14:sldId id="269"/>
            <p14:sldId id="1436"/>
            <p14:sldId id="400"/>
            <p14:sldId id="447"/>
            <p14:sldId id="1435"/>
            <p14:sldId id="1433"/>
            <p14:sldId id="402"/>
            <p14:sldId id="1434"/>
            <p14:sldId id="594"/>
            <p14:sldId id="598"/>
            <p14:sldId id="556"/>
            <p14:sldId id="416"/>
            <p14:sldId id="573"/>
            <p14:sldId id="577"/>
            <p14:sldId id="751"/>
            <p14:sldId id="433"/>
            <p14:sldId id="1351"/>
            <p14:sldId id="1389"/>
            <p14:sldId id="1408"/>
            <p14:sldId id="375"/>
            <p14:sldId id="1552"/>
            <p14:sldId id="554"/>
            <p14:sldId id="614"/>
            <p14:sldId id="401"/>
            <p14:sldId id="1550"/>
            <p14:sldId id="1553"/>
            <p14:sldId id="1559"/>
            <p14:sldId id="421"/>
            <p14:sldId id="422"/>
            <p14:sldId id="423"/>
          </p14:sldIdLst>
        </p14:section>
        <p14:section name="Apply Your Knowledge" id="{3DEB79B5-38CE-42AE-9A55-37464143EA3D}">
          <p14:sldIdLst>
            <p14:sldId id="1560"/>
            <p14:sldId id="15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47E"/>
    <a:srgbClr val="2C4A5C"/>
    <a:srgbClr val="50C0AF"/>
    <a:srgbClr val="3B657F"/>
    <a:srgbClr val="008000"/>
    <a:srgbClr val="7F7F7F"/>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9DB58-B3AE-4C3A-AD5B-F1FB36BC759C}" v="65" dt="2024-02-14T18:38:32.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97" autoAdjust="0"/>
    <p:restoredTop sz="80790" autoAdjust="0"/>
  </p:normalViewPr>
  <p:slideViewPr>
    <p:cSldViewPr snapToGrid="0" snapToObjects="1">
      <p:cViewPr varScale="1">
        <p:scale>
          <a:sx n="89" d="100"/>
          <a:sy n="89" d="100"/>
        </p:scale>
        <p:origin x="1122" y="90"/>
      </p:cViewPr>
      <p:guideLst>
        <p:guide orient="horz" pos="2160"/>
        <p:guide pos="2880"/>
      </p:guideLst>
    </p:cSldViewPr>
  </p:slideViewPr>
  <p:outlineViewPr>
    <p:cViewPr>
      <p:scale>
        <a:sx n="33" d="100"/>
        <a:sy n="33" d="100"/>
      </p:scale>
      <p:origin x="0" y="-23280"/>
    </p:cViewPr>
  </p:outlineViewPr>
  <p:notesTextViewPr>
    <p:cViewPr>
      <p:scale>
        <a:sx n="100" d="100"/>
        <a:sy n="100" d="100"/>
      </p:scale>
      <p:origin x="0" y="0"/>
    </p:cViewPr>
  </p:notesTextViewPr>
  <p:sorterViewPr>
    <p:cViewPr>
      <p:scale>
        <a:sx n="146" d="100"/>
        <a:sy n="146" d="100"/>
      </p:scale>
      <p:origin x="0" y="-22704"/>
    </p:cViewPr>
  </p:sorterViewPr>
  <p:notesViewPr>
    <p:cSldViewPr snapToGrid="0" snapToObjects="1" showGuides="1">
      <p:cViewPr varScale="1">
        <p:scale>
          <a:sx n="56" d="100"/>
          <a:sy n="56" d="100"/>
        </p:scale>
        <p:origin x="1986"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D4D20F7-9391-4933-AF76-6408D9B4EB1C}" type="datetimeFigureOut">
              <a:rPr lang="en-US" smtClean="0"/>
              <a:pPr/>
              <a:t>2/14/2024</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000">
                <a:latin typeface="Century Gothic" panose="020B0502020202020204" pitchFamily="34" charset="0"/>
              </a:defRPr>
            </a:lvl1pPr>
          </a:lstStyle>
          <a:p>
            <a:fld id="{E2D2C1C0-DE9C-4E8E-AE8D-3107F3D3BB6C}" type="slidenum">
              <a:rPr lang="en-US" smtClean="0"/>
              <a:pPr/>
              <a:t>‹#›</a:t>
            </a:fld>
            <a:endParaRPr lang="en-US" dirty="0"/>
          </a:p>
        </p:txBody>
      </p:sp>
      <p:sp>
        <p:nvSpPr>
          <p:cNvPr id="6" name="Footer Placeholder 5"/>
          <p:cNvSpPr>
            <a:spLocks noGrp="1"/>
          </p:cNvSpPr>
          <p:nvPr>
            <p:ph type="ftr" sz="quarter" idx="4"/>
          </p:nvPr>
        </p:nvSpPr>
        <p:spPr>
          <a:xfrm>
            <a:off x="0" y="8772669"/>
            <a:ext cx="3629484" cy="463407"/>
          </a:xfrm>
          <a:prstGeom prst="rect">
            <a:avLst/>
          </a:prstGeom>
        </p:spPr>
        <p:txBody>
          <a:bodyPr vert="horz" lIns="92492" tIns="46246" rIns="92492" bIns="46246" rtlCol="0" anchor="b"/>
          <a:lstStyle>
            <a:lvl1pPr algn="l">
              <a:defRPr sz="1000">
                <a:latin typeface="Century Gothic" panose="020B0502020202020204" pitchFamily="34" charset="0"/>
              </a:defRPr>
            </a:lvl1pPr>
          </a:lstStyle>
          <a:p>
            <a:r>
              <a:rPr lang="en-US" dirty="0"/>
              <a:t>Cross Connection Control Training</a:t>
            </a:r>
          </a:p>
        </p:txBody>
      </p:sp>
    </p:spTree>
    <p:extLst>
      <p:ext uri="{BB962C8B-B14F-4D97-AF65-F5344CB8AC3E}">
        <p14:creationId xmlns:p14="http://schemas.microsoft.com/office/powerpoint/2010/main" val="377324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2 types of backflow are: BACKSIPHONAGE &amp; BACKPRESSURE</a:t>
            </a:r>
          </a:p>
        </p:txBody>
      </p:sp>
      <p:sp>
        <p:nvSpPr>
          <p:cNvPr id="2" name="Slide Number Placeholder 1"/>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178CB-48F5-42CA-9DB7-64C6C9A1B8BD}"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A0B1D2C0-ADF0-492D-A252-A66291CA873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07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 </a:t>
            </a:r>
          </a:p>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18</a:t>
            </a:fld>
            <a:endParaRPr lang="en-US"/>
          </a:p>
        </p:txBody>
      </p:sp>
    </p:spTree>
    <p:extLst>
      <p:ext uri="{BB962C8B-B14F-4D97-AF65-F5344CB8AC3E}">
        <p14:creationId xmlns:p14="http://schemas.microsoft.com/office/powerpoint/2010/main" val="66676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 </a:t>
            </a:r>
          </a:p>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19</a:t>
            </a:fld>
            <a:endParaRPr lang="en-US"/>
          </a:p>
        </p:txBody>
      </p:sp>
    </p:spTree>
    <p:extLst>
      <p:ext uri="{BB962C8B-B14F-4D97-AF65-F5344CB8AC3E}">
        <p14:creationId xmlns:p14="http://schemas.microsoft.com/office/powerpoint/2010/main" val="247963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20</a:t>
            </a:fld>
            <a:endParaRPr lang="en-US" dirty="0"/>
          </a:p>
        </p:txBody>
      </p:sp>
    </p:spTree>
    <p:extLst>
      <p:ext uri="{BB962C8B-B14F-4D97-AF65-F5344CB8AC3E}">
        <p14:creationId xmlns:p14="http://schemas.microsoft.com/office/powerpoint/2010/main" val="408689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88E34CC-72D3-41DA-B713-D40497BC7DD3}"/>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E7200B20-06CC-4923-B119-21CDB998F039}"/>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24</a:t>
            </a:fld>
            <a:endParaRPr lang="en-US" dirty="0"/>
          </a:p>
        </p:txBody>
      </p:sp>
    </p:spTree>
    <p:extLst>
      <p:ext uri="{BB962C8B-B14F-4D97-AF65-F5344CB8AC3E}">
        <p14:creationId xmlns:p14="http://schemas.microsoft.com/office/powerpoint/2010/main" val="300841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This</a:t>
            </a:r>
            <a:r>
              <a:rPr lang="en-US" baseline="0" dirty="0"/>
              <a:t> photo shows a quarter inch potable water supply line flowing to a piece of lab equipment for cooling.  Once the water line cools the equipment, it flows into the sewer drain and is directly connected as shown.  There is no air gap on the drain.  If the potable water supply experiences a vacuum, water from the sewer drain may </a:t>
            </a:r>
            <a:r>
              <a:rPr lang="en-US" baseline="0" dirty="0" err="1"/>
              <a:t>backsiphon</a:t>
            </a:r>
            <a:r>
              <a:rPr lang="en-US" baseline="0" dirty="0"/>
              <a:t> into the water supply.  An air gap must be fabricated to control the cross connection. </a:t>
            </a:r>
            <a:endParaRPr lang="en-US" dirty="0"/>
          </a:p>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11118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This</a:t>
            </a:r>
            <a:r>
              <a:rPr lang="en-US" baseline="0" dirty="0"/>
              <a:t> photo shows a quarter inch potable water supply line flowing to a piece of lab equipment for cooling.  Once the water line cools the equipment, it flows into the sewer drain and is directly connected as shown.  There is no air gap on the drain.  If the potable water supply experiences a vacuum, water from the sewer drain may back-siphon into the water supply.  An air gap must be fabricated to control the cross connection. </a:t>
            </a:r>
            <a:endParaRPr lang="en-US" dirty="0"/>
          </a:p>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28476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4BB09754-2DD1-4597-83F3-388A5239F109}"/>
              </a:ext>
            </a:extLst>
          </p:cNvPr>
          <p:cNvSpPr>
            <a:spLocks noGrp="1" noRot="1" noChangeAspect="1" noChangeArrowheads="1" noTextEdit="1"/>
          </p:cNvSpPr>
          <p:nvPr>
            <p:ph type="sldImg"/>
          </p:nvPr>
        </p:nvSpPr>
        <p:spPr>
          <a:xfrm>
            <a:off x="1182688" y="695325"/>
            <a:ext cx="4648200" cy="3486150"/>
          </a:xfrm>
          <a:ln/>
        </p:spPr>
      </p:sp>
      <p:sp>
        <p:nvSpPr>
          <p:cNvPr id="251907" name="Rectangle 3">
            <a:extLst>
              <a:ext uri="{FF2B5EF4-FFF2-40B4-BE49-F238E27FC236}">
                <a16:creationId xmlns:a16="http://schemas.microsoft.com/office/drawing/2014/main" id="{3EE934C6-8C87-45C4-AE06-9A85CF424752}"/>
              </a:ext>
            </a:extLst>
          </p:cNvPr>
          <p:cNvSpPr>
            <a:spLocks noGrp="1" noChangeArrowheads="1"/>
          </p:cNvSpPr>
          <p:nvPr>
            <p:ph type="body" idx="1"/>
          </p:nvPr>
        </p:nvSpPr>
        <p:spPr>
          <a:xfrm>
            <a:off x="466725" y="4416425"/>
            <a:ext cx="6076950" cy="4184650"/>
          </a:xfrm>
          <a:noFill/>
        </p:spPr>
        <p:txBody>
          <a:bodyPr lIns="92977" tIns="46489" rIns="92977" bIns="46489"/>
          <a:lstStyle/>
          <a:p>
            <a:pPr marL="190500" indent="-190500"/>
            <a:r>
              <a:rPr lang="en-US" altLang="en-US" b="1">
                <a:latin typeface="Arial" panose="020B0604020202020204" pitchFamily="34" charset="0"/>
              </a:rPr>
              <a:t>What can you identify in this picture?</a:t>
            </a:r>
          </a:p>
          <a:p>
            <a:pPr marL="190500" indent="-190500">
              <a:buFontTx/>
              <a:buAutoNum type="arabicPeriod"/>
            </a:pPr>
            <a:r>
              <a:rPr lang="en-US" altLang="en-US">
                <a:latin typeface="Arial" panose="020B0604020202020204" pitchFamily="34" charset="0"/>
              </a:rPr>
              <a:t>Dishwasher with AVB</a:t>
            </a:r>
          </a:p>
          <a:p>
            <a:pPr marL="647700" lvl="1" indent="-190500">
              <a:buFontTx/>
              <a:buChar char="•"/>
            </a:pPr>
            <a:r>
              <a:rPr lang="en-US" altLang="en-US">
                <a:latin typeface="Arial" panose="020B0604020202020204" pitchFamily="34" charset="0"/>
              </a:rPr>
              <a:t>Things to look for:</a:t>
            </a:r>
          </a:p>
          <a:p>
            <a:pPr marL="1104900" lvl="2" indent="-190500">
              <a:buFontTx/>
              <a:buChar char="•"/>
            </a:pPr>
            <a:r>
              <a:rPr lang="en-US" altLang="en-US">
                <a:latin typeface="Arial" panose="020B0604020202020204" pitchFamily="34" charset="0"/>
              </a:rPr>
              <a:t>AVB at least 6” above down steam uses</a:t>
            </a:r>
          </a:p>
          <a:p>
            <a:pPr marL="1104900" lvl="2" indent="-190500">
              <a:buFontTx/>
              <a:buChar char="•"/>
            </a:pPr>
            <a:r>
              <a:rPr lang="en-US" altLang="en-US">
                <a:latin typeface="Arial" panose="020B0604020202020204" pitchFamily="34" charset="0"/>
              </a:rPr>
              <a:t>No valves down stream</a:t>
            </a:r>
          </a:p>
          <a:p>
            <a:pPr marL="1104900" lvl="2" indent="-190500">
              <a:buFontTx/>
              <a:buChar char="•"/>
            </a:pPr>
            <a:r>
              <a:rPr lang="en-US" altLang="en-US">
                <a:latin typeface="Arial" panose="020B0604020202020204" pitchFamily="34" charset="0"/>
              </a:rPr>
              <a:t>AVB installed in the vertical position</a:t>
            </a:r>
          </a:p>
          <a:p>
            <a:pPr marL="190500" indent="-190500">
              <a:buFontTx/>
              <a:buAutoNum type="arabicPeriod"/>
            </a:pPr>
            <a:r>
              <a:rPr lang="en-US" altLang="en-US">
                <a:latin typeface="Arial" panose="020B0604020202020204" pitchFamily="34" charset="0"/>
              </a:rPr>
              <a:t>Soap Dispenser</a:t>
            </a:r>
          </a:p>
          <a:p>
            <a:pPr marL="1104900" lvl="2" indent="-190500">
              <a:buFontTx/>
              <a:buChar char="•"/>
            </a:pPr>
            <a:r>
              <a:rPr lang="en-US" altLang="en-US">
                <a:latin typeface="Arial" panose="020B0604020202020204" pitchFamily="34" charset="0"/>
              </a:rPr>
              <a:t>AVB at least 6” above down steam uses</a:t>
            </a:r>
          </a:p>
          <a:p>
            <a:pPr marL="1104900" lvl="2" indent="-190500">
              <a:buFontTx/>
              <a:buChar char="•"/>
            </a:pPr>
            <a:r>
              <a:rPr lang="en-US" altLang="en-US">
                <a:latin typeface="Arial" panose="020B0604020202020204" pitchFamily="34" charset="0"/>
              </a:rPr>
              <a:t>No valves down stream</a:t>
            </a:r>
          </a:p>
          <a:p>
            <a:pPr marL="1104900" lvl="2" indent="-190500">
              <a:buFontTx/>
              <a:buChar char="•"/>
            </a:pPr>
            <a:r>
              <a:rPr lang="en-US" altLang="en-US">
                <a:latin typeface="Arial" panose="020B0604020202020204" pitchFamily="34" charset="0"/>
              </a:rPr>
              <a:t>AVB installed in the vertical position</a:t>
            </a:r>
          </a:p>
          <a:p>
            <a:pPr marL="190500" indent="-190500">
              <a:buFontTx/>
              <a:buAutoNum type="arabicPeriod"/>
            </a:pPr>
            <a:r>
              <a:rPr lang="en-US" altLang="en-US">
                <a:latin typeface="Arial" panose="020B0604020202020204" pitchFamily="34" charset="0"/>
              </a:rPr>
              <a:t>Hand Sprayer</a:t>
            </a:r>
          </a:p>
          <a:p>
            <a:pPr marL="647700" lvl="1" indent="-190500">
              <a:buFontTx/>
              <a:buChar char="•"/>
            </a:pPr>
            <a:r>
              <a:rPr lang="en-US" altLang="en-US">
                <a:latin typeface="Arial" panose="020B0604020202020204" pitchFamily="34" charset="0"/>
              </a:rPr>
              <a:t>Remove hand sprayer from the hook and verify retention spring will maintain hand sprayer at least 1” above compartment sink flood level rim</a:t>
            </a:r>
          </a:p>
          <a:p>
            <a:pPr marL="190500" indent="-190500">
              <a:buFontTx/>
              <a:buAutoNum type="arabicPeriod"/>
            </a:pPr>
            <a:r>
              <a:rPr lang="en-US" altLang="en-US">
                <a:latin typeface="Arial" panose="020B0604020202020204" pitchFamily="34" charset="0"/>
              </a:rPr>
              <a:t>Garbage Disposal</a:t>
            </a:r>
          </a:p>
          <a:p>
            <a:pPr marL="1104900" lvl="2" indent="-190500">
              <a:buFontTx/>
              <a:buChar char="•"/>
            </a:pPr>
            <a:r>
              <a:rPr lang="en-US" altLang="en-US">
                <a:latin typeface="Arial" panose="020B0604020202020204" pitchFamily="34" charset="0"/>
              </a:rPr>
              <a:t>AVB at least 6” above down steam uses</a:t>
            </a:r>
          </a:p>
          <a:p>
            <a:pPr marL="1104900" lvl="2" indent="-190500">
              <a:buFontTx/>
              <a:buChar char="•"/>
            </a:pPr>
            <a:r>
              <a:rPr lang="en-US" altLang="en-US">
                <a:latin typeface="Arial" panose="020B0604020202020204" pitchFamily="34" charset="0"/>
              </a:rPr>
              <a:t>AVB installed in the vertical position</a:t>
            </a:r>
          </a:p>
          <a:p>
            <a:pPr marL="1104900" lvl="2" indent="-190500">
              <a:buFontTx/>
              <a:buChar char="•"/>
            </a:pPr>
            <a:r>
              <a:rPr lang="en-US" altLang="en-US">
                <a:latin typeface="Arial" panose="020B0604020202020204" pitchFamily="34" charset="0"/>
              </a:rPr>
              <a:t>No valves down stream</a:t>
            </a:r>
          </a:p>
          <a:p>
            <a:pPr marL="190500" indent="-190500">
              <a:buFontTx/>
              <a:buAutoNum type="arabicPeriod"/>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5FA95CF3-3936-43A4-8D2B-6B9AEE0633A4}"/>
              </a:ext>
            </a:extLst>
          </p:cNvPr>
          <p:cNvSpPr>
            <a:spLocks noGrp="1" noRot="1" noChangeAspect="1" noChangeArrowheads="1" noTextEdit="1"/>
          </p:cNvSpPr>
          <p:nvPr>
            <p:ph type="sldImg"/>
          </p:nvPr>
        </p:nvSpPr>
        <p:spPr>
          <a:xfrm>
            <a:off x="1216025" y="696913"/>
            <a:ext cx="4648200" cy="3486150"/>
          </a:xfrm>
          <a:ln/>
        </p:spPr>
      </p:sp>
      <p:sp>
        <p:nvSpPr>
          <p:cNvPr id="257027" name="Rectangle 3">
            <a:extLst>
              <a:ext uri="{FF2B5EF4-FFF2-40B4-BE49-F238E27FC236}">
                <a16:creationId xmlns:a16="http://schemas.microsoft.com/office/drawing/2014/main" id="{4322B034-DC37-4CF2-9FA8-44D7564C6D83}"/>
              </a:ext>
            </a:extLst>
          </p:cNvPr>
          <p:cNvSpPr>
            <a:spLocks noGrp="1" noChangeArrowheads="1"/>
          </p:cNvSpPr>
          <p:nvPr>
            <p:ph type="body" idx="1"/>
          </p:nvPr>
        </p:nvSpPr>
        <p:spPr>
          <a:xfrm>
            <a:off x="623888" y="4416425"/>
            <a:ext cx="5842000" cy="4183063"/>
          </a:xfrm>
          <a:noFill/>
        </p:spPr>
        <p:txBody>
          <a:bodyPr/>
          <a:lstStyle/>
          <a:p>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CAC511C2-70BC-402C-B48E-31C9B9066EB6}"/>
              </a:ext>
            </a:extLst>
          </p:cNvPr>
          <p:cNvSpPr>
            <a:spLocks noGrp="1" noRot="1" noChangeAspect="1" noChangeArrowheads="1" noTextEdit="1"/>
          </p:cNvSpPr>
          <p:nvPr>
            <p:ph type="sldImg"/>
          </p:nvPr>
        </p:nvSpPr>
        <p:spPr>
          <a:xfrm>
            <a:off x="1216025" y="696913"/>
            <a:ext cx="4648200" cy="3486150"/>
          </a:xfrm>
          <a:ln/>
        </p:spPr>
      </p:sp>
      <p:sp>
        <p:nvSpPr>
          <p:cNvPr id="248835" name="Rectangle 3">
            <a:extLst>
              <a:ext uri="{FF2B5EF4-FFF2-40B4-BE49-F238E27FC236}">
                <a16:creationId xmlns:a16="http://schemas.microsoft.com/office/drawing/2014/main" id="{DF05327A-DAF3-4D29-834E-5062F2A06EE2}"/>
              </a:ext>
            </a:extLst>
          </p:cNvPr>
          <p:cNvSpPr>
            <a:spLocks noGrp="1" noChangeArrowheads="1"/>
          </p:cNvSpPr>
          <p:nvPr>
            <p:ph type="body" idx="1"/>
          </p:nvPr>
        </p:nvSpPr>
        <p:spPr>
          <a:xfrm>
            <a:off x="623888" y="4416425"/>
            <a:ext cx="5842000" cy="4183063"/>
          </a:xfrm>
          <a:noFill/>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2 types of backflow are: BACKSIPHONAGE &amp; BACKPRESSURE</a:t>
            </a:r>
          </a:p>
        </p:txBody>
      </p:sp>
      <p:sp>
        <p:nvSpPr>
          <p:cNvPr id="2" name="Slide Number Placeholder 1"/>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178CB-48F5-42CA-9DB7-64C6C9A1B8BD}"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A0B1D2C0-ADF0-492D-A252-A66291CA873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065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41</a:t>
            </a:fld>
            <a:endParaRPr lang="en-US" dirty="0"/>
          </a:p>
        </p:txBody>
      </p:sp>
    </p:spTree>
    <p:extLst>
      <p:ext uri="{BB962C8B-B14F-4D97-AF65-F5344CB8AC3E}">
        <p14:creationId xmlns:p14="http://schemas.microsoft.com/office/powerpoint/2010/main" val="2008229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42</a:t>
            </a:fld>
            <a:endParaRPr lang="en-US" dirty="0"/>
          </a:p>
        </p:txBody>
      </p:sp>
    </p:spTree>
    <p:extLst>
      <p:ext uri="{BB962C8B-B14F-4D97-AF65-F5344CB8AC3E}">
        <p14:creationId xmlns:p14="http://schemas.microsoft.com/office/powerpoint/2010/main" val="113068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2C1C0-DE9C-4E8E-AE8D-3107F3D3BB6C}" type="slidenum">
              <a:rPr lang="en-US" smtClean="0"/>
              <a:pPr/>
              <a:t>48</a:t>
            </a:fld>
            <a:endParaRPr lang="en-US" dirty="0"/>
          </a:p>
        </p:txBody>
      </p:sp>
    </p:spTree>
    <p:extLst>
      <p:ext uri="{BB962C8B-B14F-4D97-AF65-F5344CB8AC3E}">
        <p14:creationId xmlns:p14="http://schemas.microsoft.com/office/powerpoint/2010/main" val="333239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ltLang="en-US" dirty="0">
                <a:latin typeface="+mn-lt"/>
              </a:rPr>
              <a:t>When selecting the correct backflow</a:t>
            </a:r>
            <a:r>
              <a:rPr lang="en-US" altLang="en-US" baseline="0" dirty="0">
                <a:latin typeface="+mn-lt"/>
              </a:rPr>
              <a:t> preventer to control a cross connection, there are 3 main questions to review.  By answering these 3 questions, the proper selection of the appropriate backflow preventer can be obtained for any cross connection.  These questions will be reviewed in more detail throughout this training course.</a:t>
            </a:r>
            <a:endParaRPr lang="en-US" altLang="en-US" dirty="0">
              <a:latin typeface="+mn-lt"/>
            </a:endParaRPr>
          </a:p>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9</a:t>
            </a:fld>
            <a:endParaRPr lang="en-US"/>
          </a:p>
        </p:txBody>
      </p:sp>
    </p:spTree>
    <p:extLst>
      <p:ext uri="{BB962C8B-B14F-4D97-AF65-F5344CB8AC3E}">
        <p14:creationId xmlns:p14="http://schemas.microsoft.com/office/powerpoint/2010/main" val="236639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10</a:t>
            </a:fld>
            <a:endParaRPr lang="en-US" dirty="0"/>
          </a:p>
        </p:txBody>
      </p:sp>
    </p:spTree>
    <p:extLst>
      <p:ext uri="{BB962C8B-B14F-4D97-AF65-F5344CB8AC3E}">
        <p14:creationId xmlns:p14="http://schemas.microsoft.com/office/powerpoint/2010/main" val="48060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11</a:t>
            </a:fld>
            <a:endParaRPr lang="en-US" dirty="0"/>
          </a:p>
        </p:txBody>
      </p:sp>
    </p:spTree>
    <p:extLst>
      <p:ext uri="{BB962C8B-B14F-4D97-AF65-F5344CB8AC3E}">
        <p14:creationId xmlns:p14="http://schemas.microsoft.com/office/powerpoint/2010/main" val="200537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12</a:t>
            </a:fld>
            <a:endParaRPr lang="en-US" dirty="0"/>
          </a:p>
        </p:txBody>
      </p:sp>
    </p:spTree>
    <p:extLst>
      <p:ext uri="{BB962C8B-B14F-4D97-AF65-F5344CB8AC3E}">
        <p14:creationId xmlns:p14="http://schemas.microsoft.com/office/powerpoint/2010/main" val="188685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13</a:t>
            </a:fld>
            <a:endParaRPr lang="en-US" dirty="0"/>
          </a:p>
        </p:txBody>
      </p:sp>
    </p:spTree>
    <p:extLst>
      <p:ext uri="{BB962C8B-B14F-4D97-AF65-F5344CB8AC3E}">
        <p14:creationId xmlns:p14="http://schemas.microsoft.com/office/powerpoint/2010/main" val="417316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1C0-DE9C-4E8E-AE8D-3107F3D3BB6C}" type="slidenum">
              <a:rPr lang="en-US" smtClean="0"/>
              <a:pPr/>
              <a:t>14</a:t>
            </a:fld>
            <a:endParaRPr lang="en-US" dirty="0"/>
          </a:p>
        </p:txBody>
      </p:sp>
    </p:spTree>
    <p:extLst>
      <p:ext uri="{BB962C8B-B14F-4D97-AF65-F5344CB8AC3E}">
        <p14:creationId xmlns:p14="http://schemas.microsoft.com/office/powerpoint/2010/main" val="156304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D2C1C0-DE9C-4E8E-AE8D-3107F3D3BB6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4039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33096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60707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0781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12441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03907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816319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26453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64DE1-B8C1-465C-80AC-5D40E255AC2B}"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547634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64DE1-B8C1-465C-80AC-5D40E255AC2B}"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535890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64DE1-B8C1-465C-80AC-5D40E255AC2B}"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821874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622995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861798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155431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114822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609867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423054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929687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610778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659575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64DE1-B8C1-465C-80AC-5D40E255AC2B}"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287339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64DE1-B8C1-465C-80AC-5D40E255AC2B}"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5907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64DE1-B8C1-465C-80AC-5D40E255AC2B}"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67069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775317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661445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551530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75701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64DE1-B8C1-465C-80AC-5D40E255AC2B}"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97922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DF513-A237-4882-8052-67B4D0F678E4}"/>
              </a:ext>
            </a:extLst>
          </p:cNvPr>
          <p:cNvSpPr>
            <a:spLocks noGrp="1" noChangeArrowheads="1"/>
          </p:cNvSpPr>
          <p:nvPr>
            <p:ph type="dt" sz="half" idx="10"/>
          </p:nvPr>
        </p:nvSpPr>
        <p:spPr>
          <a:ln/>
        </p:spPr>
        <p:txBody>
          <a:bodyPr/>
          <a:lstStyle>
            <a:lvl1pPr>
              <a:defRPr/>
            </a:lvl1pPr>
          </a:lstStyle>
          <a:p>
            <a:pPr>
              <a:defRPr/>
            </a:pPr>
            <a:fld id="{45F887F8-FC3C-4B1F-9D2E-124DE7F9E228}" type="datetimeFigureOut">
              <a:rPr lang="en-US"/>
              <a:pPr>
                <a:defRPr/>
              </a:pPr>
              <a:t>2/14/2024</a:t>
            </a:fld>
            <a:endParaRPr lang="en-US"/>
          </a:p>
        </p:txBody>
      </p:sp>
      <p:sp>
        <p:nvSpPr>
          <p:cNvPr id="6" name="Rectangle 5">
            <a:extLst>
              <a:ext uri="{FF2B5EF4-FFF2-40B4-BE49-F238E27FC236}">
                <a16:creationId xmlns:a16="http://schemas.microsoft.com/office/drawing/2014/main" id="{C0B71841-BE35-486F-B749-5A133A160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D121E1-6EF3-4AA6-ABA3-B2724DD1B8F6}"/>
              </a:ext>
            </a:extLst>
          </p:cNvPr>
          <p:cNvSpPr>
            <a:spLocks noGrp="1" noChangeArrowheads="1"/>
          </p:cNvSpPr>
          <p:nvPr>
            <p:ph type="sldNum" sz="quarter" idx="12"/>
          </p:nvPr>
        </p:nvSpPr>
        <p:spPr>
          <a:ln/>
        </p:spPr>
        <p:txBody>
          <a:bodyPr/>
          <a:lstStyle>
            <a:lvl1pPr>
              <a:defRPr/>
            </a:lvl1pPr>
          </a:lstStyle>
          <a:p>
            <a:fld id="{8894E9FF-2D43-425F-AB2C-9B85799804AF}" type="slidenum">
              <a:rPr lang="en-US" altLang="en-US"/>
              <a:pPr/>
              <a:t>‹#›</a:t>
            </a:fld>
            <a:endParaRPr lang="en-US" altLang="en-US"/>
          </a:p>
        </p:txBody>
      </p:sp>
    </p:spTree>
    <p:extLst>
      <p:ext uri="{BB962C8B-B14F-4D97-AF65-F5344CB8AC3E}">
        <p14:creationId xmlns:p14="http://schemas.microsoft.com/office/powerpoint/2010/main" val="134989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8713"/>
            <a:ext cx="7772400" cy="1296785"/>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685800" y="4505498"/>
            <a:ext cx="7772400" cy="423949"/>
          </a:xfrm>
          <a:prstGeom prst="rect">
            <a:avLst/>
          </a:prstGeom>
        </p:spPr>
        <p:txBody>
          <a:bodyPr/>
          <a:lstStyle>
            <a:lvl1pPr marL="0" indent="0" algn="ctr">
              <a:buNone/>
              <a:defRPr sz="2400">
                <a:solidFill>
                  <a:srgbClr val="00A9C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9411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129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4" y="603849"/>
            <a:ext cx="4382218" cy="2286000"/>
          </a:xfrm>
        </p:spPr>
        <p:txBody>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4563374" y="3019246"/>
            <a:ext cx="4382218" cy="7504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EE0AA3D-459A-45F6-8D6F-EDFD2D5B700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9D9A9C8-4063-4B56-8FEC-CB61D825552E}" type="datetimeFigureOut">
              <a:rPr lang="en-US"/>
              <a:pPr>
                <a:defRPr/>
              </a:pPr>
              <a:t>2/14/2024</a:t>
            </a:fld>
            <a:endParaRPr lang="en-US"/>
          </a:p>
        </p:txBody>
      </p:sp>
      <p:sp>
        <p:nvSpPr>
          <p:cNvPr id="5" name="Footer Placeholder 4">
            <a:extLst>
              <a:ext uri="{FF2B5EF4-FFF2-40B4-BE49-F238E27FC236}">
                <a16:creationId xmlns:a16="http://schemas.microsoft.com/office/drawing/2014/main" id="{2D438A7D-AF58-4685-957B-AE7329AF3E56}"/>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71CD4242-8495-44AF-8E84-C3A332A7980D}"/>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C8B92D2-B906-4C4B-8676-B929C894D170}" type="slidenum">
              <a:rPr lang="en-US" altLang="en-US"/>
              <a:pPr/>
              <a:t>‹#›</a:t>
            </a:fld>
            <a:endParaRPr lang="en-US" altLang="en-US"/>
          </a:p>
        </p:txBody>
      </p:sp>
    </p:spTree>
    <p:extLst>
      <p:ext uri="{BB962C8B-B14F-4D97-AF65-F5344CB8AC3E}">
        <p14:creationId xmlns:p14="http://schemas.microsoft.com/office/powerpoint/2010/main" val="1794189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7430EA7-2106-4858-A6EF-F630D2EECA9D}"/>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8D7F1FBA-5801-40C8-8D8D-CEA42780F58B}" type="datetimeFigureOut">
              <a:rPr lang="en-US"/>
              <a:pPr>
                <a:defRPr/>
              </a:pPr>
              <a:t>2/14/2024</a:t>
            </a:fld>
            <a:endParaRPr lang="en-US"/>
          </a:p>
        </p:txBody>
      </p:sp>
      <p:sp>
        <p:nvSpPr>
          <p:cNvPr id="4" name="Footer Placeholder 4">
            <a:extLst>
              <a:ext uri="{FF2B5EF4-FFF2-40B4-BE49-F238E27FC236}">
                <a16:creationId xmlns:a16="http://schemas.microsoft.com/office/drawing/2014/main" id="{8A0CAF6D-5351-455E-ABDE-16BA4EB79C96}"/>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a:extLst>
              <a:ext uri="{FF2B5EF4-FFF2-40B4-BE49-F238E27FC236}">
                <a16:creationId xmlns:a16="http://schemas.microsoft.com/office/drawing/2014/main" id="{5591DCA1-91D3-46BF-BD4B-A84269009D0F}"/>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63C8FE5-7DB1-4B87-BB91-7E33207DB6E0}" type="slidenum">
              <a:rPr lang="en-US" altLang="en-US"/>
              <a:pPr/>
              <a:t>‹#›</a:t>
            </a:fld>
            <a:endParaRPr lang="en-US" altLang="en-US"/>
          </a:p>
        </p:txBody>
      </p:sp>
    </p:spTree>
    <p:extLst>
      <p:ext uri="{BB962C8B-B14F-4D97-AF65-F5344CB8AC3E}">
        <p14:creationId xmlns:p14="http://schemas.microsoft.com/office/powerpoint/2010/main" val="2462952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5822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766824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41FE86-D46B-4299-BFAE-E4F505D86880}"/>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F471706-6824-4D05-863A-49EDEE4D7863}" type="datetimeFigureOut">
              <a:rPr lang="en-US"/>
              <a:pPr>
                <a:defRPr/>
              </a:pPr>
              <a:t>2/14/2024</a:t>
            </a:fld>
            <a:endParaRPr lang="en-US"/>
          </a:p>
        </p:txBody>
      </p:sp>
      <p:sp>
        <p:nvSpPr>
          <p:cNvPr id="5" name="Footer Placeholder 4">
            <a:extLst>
              <a:ext uri="{FF2B5EF4-FFF2-40B4-BE49-F238E27FC236}">
                <a16:creationId xmlns:a16="http://schemas.microsoft.com/office/drawing/2014/main" id="{B6303128-5BD4-46D6-9FAA-129CD0F95CD3}"/>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99987568-E822-430C-B3C3-993C4F02CF2A}"/>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B8DC5F1-CAC7-4FEF-AF91-F4FC1659AA12}" type="slidenum">
              <a:rPr lang="en-US" altLang="en-US"/>
              <a:pPr/>
              <a:t>‹#›</a:t>
            </a:fld>
            <a:endParaRPr lang="en-US" altLang="en-US"/>
          </a:p>
        </p:txBody>
      </p:sp>
    </p:spTree>
    <p:extLst>
      <p:ext uri="{BB962C8B-B14F-4D97-AF65-F5344CB8AC3E}">
        <p14:creationId xmlns:p14="http://schemas.microsoft.com/office/powerpoint/2010/main" val="1258898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386342"/>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86342"/>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09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15875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2474793"/>
            <a:ext cx="386873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0238" y="3298705"/>
            <a:ext cx="3868737"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2474793"/>
            <a:ext cx="38877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3298705"/>
            <a:ext cx="3887788"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782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450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11215"/>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841441"/>
            <a:ext cx="4629150" cy="434370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1600">
                <a:solidFill>
                  <a:srgbClr val="84BD00"/>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911415"/>
            <a:ext cx="2949575" cy="327372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586034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11215"/>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41441"/>
            <a:ext cx="4629150" cy="4343700"/>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911415"/>
            <a:ext cx="2949575" cy="327372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421598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1772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D735FF-6273-455F-94A6-1EC41ABC0273}"/>
              </a:ext>
            </a:extLst>
          </p:cNvPr>
          <p:cNvSpPr>
            <a:spLocks noGrp="1"/>
          </p:cNvSpPr>
          <p:nvPr>
            <p:ph type="dt" sz="half" idx="10"/>
          </p:nvPr>
        </p:nvSpPr>
        <p:spPr>
          <a:xfrm>
            <a:off x="6286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FC0DCCC-CF50-43E1-B822-FC2A05F8F94F}" type="datetimeFigureOut">
              <a:rPr lang="en-US"/>
              <a:pPr>
                <a:defRPr/>
              </a:pPr>
              <a:t>2/14/2024</a:t>
            </a:fld>
            <a:endParaRPr lang="en-US"/>
          </a:p>
        </p:txBody>
      </p:sp>
      <p:sp>
        <p:nvSpPr>
          <p:cNvPr id="5" name="Footer Placeholder 4">
            <a:extLst>
              <a:ext uri="{FF2B5EF4-FFF2-40B4-BE49-F238E27FC236}">
                <a16:creationId xmlns:a16="http://schemas.microsoft.com/office/drawing/2014/main" id="{C179EDE1-9C83-40B5-B7A1-9BA78B6FD116}"/>
              </a:ext>
            </a:extLst>
          </p:cNvPr>
          <p:cNvSpPr>
            <a:spLocks noGrp="1"/>
          </p:cNvSpPr>
          <p:nvPr>
            <p:ph type="ftr" sz="quarter" idx="11"/>
          </p:nvPr>
        </p:nvSpPr>
        <p:spPr>
          <a:xfrm>
            <a:off x="3028950" y="6356351"/>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CD361830-4B5A-40ED-B1A8-610F056D2731}"/>
              </a:ext>
            </a:extLst>
          </p:cNvPr>
          <p:cNvSpPr>
            <a:spLocks noGrp="1"/>
          </p:cNvSpPr>
          <p:nvPr>
            <p:ph type="sldNum" sz="quarter" idx="12"/>
          </p:nvPr>
        </p:nvSpPr>
        <p:spPr>
          <a:xfrm>
            <a:off x="6457950" y="6356351"/>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F81C4BC-517F-4682-91D3-AA67A661A3DD}" type="slidenum">
              <a:rPr lang="en-US"/>
              <a:pPr>
                <a:defRPr/>
              </a:pPr>
              <a:t>‹#›</a:t>
            </a:fld>
            <a:endParaRPr lang="en-US"/>
          </a:p>
        </p:txBody>
      </p:sp>
    </p:spTree>
    <p:extLst>
      <p:ext uri="{BB962C8B-B14F-4D97-AF65-F5344CB8AC3E}">
        <p14:creationId xmlns:p14="http://schemas.microsoft.com/office/powerpoint/2010/main" val="1160223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386343"/>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86343"/>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517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158756"/>
            <a:ext cx="7886700" cy="1325563"/>
          </a:xfrm>
        </p:spPr>
        <p:txBody>
          <a:bodyPr/>
          <a:lstStyle/>
          <a:p>
            <a:r>
              <a:rPr lang="en-US"/>
              <a:t>Click to edit Master title style</a:t>
            </a:r>
          </a:p>
        </p:txBody>
      </p:sp>
      <p:sp>
        <p:nvSpPr>
          <p:cNvPr id="3" name="Text Placeholder 2"/>
          <p:cNvSpPr>
            <a:spLocks noGrp="1"/>
          </p:cNvSpPr>
          <p:nvPr>
            <p:ph type="body" idx="1"/>
          </p:nvPr>
        </p:nvSpPr>
        <p:spPr>
          <a:xfrm>
            <a:off x="630240" y="2474793"/>
            <a:ext cx="3868737"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30240" y="3298705"/>
            <a:ext cx="3868737"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2474793"/>
            <a:ext cx="3887788"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3298705"/>
            <a:ext cx="3887788"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870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64DE1-B8C1-465C-80AC-5D40E255AC2B}"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662390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020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1311215"/>
            <a:ext cx="2949575"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788" y="1841442"/>
            <a:ext cx="4629150" cy="4343700"/>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sz="1200">
                <a:solidFill>
                  <a:srgbClr val="84BD00"/>
                </a:solidFill>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40" y="2911415"/>
            <a:ext cx="2949575" cy="327372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Tree>
    <p:extLst>
      <p:ext uri="{BB962C8B-B14F-4D97-AF65-F5344CB8AC3E}">
        <p14:creationId xmlns:p14="http://schemas.microsoft.com/office/powerpoint/2010/main" val="4274124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1311215"/>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1841442"/>
            <a:ext cx="4629150" cy="4343700"/>
          </a:xfrm>
        </p:spPr>
        <p:txBody>
          <a:bodyPr rtlCol="0">
            <a:normAutofit/>
          </a:bodyPr>
          <a:lstStyle>
            <a:lvl1pPr marL="0" indent="0">
              <a:buNone/>
              <a:defRPr sz="2100">
                <a:solidFill>
                  <a:srgbClr val="84BD0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30240" y="2911415"/>
            <a:ext cx="2949575" cy="327372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Tree>
    <p:extLst>
      <p:ext uri="{BB962C8B-B14F-4D97-AF65-F5344CB8AC3E}">
        <p14:creationId xmlns:p14="http://schemas.microsoft.com/office/powerpoint/2010/main" val="550790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Rectangle 4"/>
          <p:cNvSpPr txBox="1">
            <a:spLocks noChangeArrowheads="1"/>
          </p:cNvSpPr>
          <p:nvPr userDrawn="1"/>
        </p:nvSpPr>
        <p:spPr>
          <a:xfrm>
            <a:off x="6985000" y="6491818"/>
            <a:ext cx="2133600" cy="366183"/>
          </a:xfrm>
          <a:prstGeom prst="rect">
            <a:avLst/>
          </a:prstGeom>
        </p:spPr>
        <p:txBody>
          <a:bodyPr anchor="ctr"/>
          <a:lstStyle>
            <a:defPPr>
              <a:defRPr lang="en-US"/>
            </a:defPPr>
            <a:lvl1pPr algn="l" rtl="0" eaLnBrk="1" fontAlgn="auto" hangingPunct="1">
              <a:spcBef>
                <a:spcPts val="0"/>
              </a:spcBef>
              <a:spcAft>
                <a:spcPts val="0"/>
              </a:spcAft>
              <a:defRPr sz="12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endParaRPr lang="en-US" sz="140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
        <p:nvSpPr>
          <p:cNvPr id="5" name="Date Placeholder 4"/>
          <p:cNvSpPr>
            <a:spLocks noGrp="1" noChangeArrowheads="1"/>
          </p:cNvSpPr>
          <p:nvPr>
            <p:ph type="dt" sz="half" idx="10"/>
          </p:nvPr>
        </p:nvSpPr>
        <p:spPr/>
        <p:txBody>
          <a:bodyPr/>
          <a:lstStyle>
            <a:lvl1pPr>
              <a:defRPr/>
            </a:lvl1pPr>
          </a:lstStyle>
          <a:p>
            <a:pPr>
              <a:defRPr/>
            </a:pPr>
            <a:r>
              <a:rPr lang="en-US"/>
              <a:t>Chapter 1</a:t>
            </a:r>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1"/>
          <p:cNvSpPr>
            <a:spLocks noGrp="1"/>
          </p:cNvSpPr>
          <p:nvPr>
            <p:ph type="sldNum" sz="quarter" idx="12"/>
          </p:nvPr>
        </p:nvSpPr>
        <p:spPr/>
        <p:txBody>
          <a:bodyPr/>
          <a:lstStyle>
            <a:lvl1pPr algn="r">
              <a:defRPr sz="1400">
                <a:solidFill>
                  <a:schemeClr val="bg1"/>
                </a:solidFill>
              </a:defRPr>
            </a:lvl1pPr>
          </a:lstStyle>
          <a:p>
            <a:pPr>
              <a:defRPr/>
            </a:pPr>
            <a:fld id="{CD9A6B63-D58C-44CF-8A20-D9070D79E62E}" type="slidenum">
              <a:rPr lang="en-US"/>
              <a:pPr>
                <a:defRPr/>
              </a:pPr>
              <a:t>‹#›</a:t>
            </a:fld>
            <a:endParaRPr lang="en-US" dirty="0"/>
          </a:p>
        </p:txBody>
      </p:sp>
    </p:spTree>
    <p:extLst>
      <p:ext uri="{BB962C8B-B14F-4D97-AF65-F5344CB8AC3E}">
        <p14:creationId xmlns:p14="http://schemas.microsoft.com/office/powerpoint/2010/main" val="2379520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4"/>
          <p:cNvSpPr txBox="1">
            <a:spLocks noChangeArrowheads="1"/>
          </p:cNvSpPr>
          <p:nvPr userDrawn="1"/>
        </p:nvSpPr>
        <p:spPr>
          <a:xfrm>
            <a:off x="6985000" y="6491818"/>
            <a:ext cx="2133600" cy="366183"/>
          </a:xfrm>
          <a:prstGeom prst="rect">
            <a:avLst/>
          </a:prstGeom>
        </p:spPr>
        <p:txBody>
          <a:bodyPr anchor="ctr"/>
          <a:lstStyle>
            <a:defPPr>
              <a:defRPr lang="en-US"/>
            </a:defPPr>
            <a:lvl1pPr algn="l" rtl="0" eaLnBrk="1" fontAlgn="auto" hangingPunct="1">
              <a:spcBef>
                <a:spcPts val="0"/>
              </a:spcBef>
              <a:spcAft>
                <a:spcPts val="0"/>
              </a:spcAft>
              <a:defRPr sz="12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defRPr/>
            </a:pPr>
            <a:endParaRPr lang="en-US" sz="1400" dirty="0"/>
          </a:p>
        </p:txBody>
      </p:sp>
      <p:sp>
        <p:nvSpPr>
          <p:cNvPr id="2" name="Title 1"/>
          <p:cNvSpPr>
            <a:spLocks noGrp="1"/>
          </p:cNvSpPr>
          <p:nvPr>
            <p:ph type="ctrTitle"/>
          </p:nvPr>
        </p:nvSpPr>
        <p:spPr>
          <a:xfrm>
            <a:off x="76200" y="2233298"/>
            <a:ext cx="5943600" cy="1470025"/>
          </a:xfrm>
        </p:spPr>
        <p:txBody>
          <a:bodyPr/>
          <a:lstStyle/>
          <a:p>
            <a:r>
              <a:rPr lang="en-US" dirty="0"/>
              <a:t>Click to edit Master title style</a:t>
            </a:r>
          </a:p>
        </p:txBody>
      </p:sp>
      <p:sp>
        <p:nvSpPr>
          <p:cNvPr id="3" name="Subtitle 2"/>
          <p:cNvSpPr>
            <a:spLocks noGrp="1"/>
          </p:cNvSpPr>
          <p:nvPr>
            <p:ph type="subTitle" idx="1"/>
          </p:nvPr>
        </p:nvSpPr>
        <p:spPr>
          <a:xfrm>
            <a:off x="76200" y="3886200"/>
            <a:ext cx="59436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r>
              <a:rPr lang="en-US"/>
              <a:t>Chapter 1</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1"/>
          <p:cNvSpPr>
            <a:spLocks noGrp="1"/>
          </p:cNvSpPr>
          <p:nvPr>
            <p:ph type="sldNum" sz="quarter" idx="12"/>
          </p:nvPr>
        </p:nvSpPr>
        <p:spPr/>
        <p:txBody>
          <a:bodyPr/>
          <a:lstStyle>
            <a:lvl1pPr algn="r">
              <a:defRPr sz="1400">
                <a:solidFill>
                  <a:schemeClr val="bg1"/>
                </a:solidFill>
              </a:defRPr>
            </a:lvl1pPr>
          </a:lstStyle>
          <a:p>
            <a:pPr>
              <a:defRPr/>
            </a:pPr>
            <a:fld id="{B71B2E6B-6B17-42F3-90E9-1E83B5DF5648}" type="slidenum">
              <a:rPr lang="en-US"/>
              <a:pPr>
                <a:defRPr/>
              </a:pPr>
              <a:t>‹#›</a:t>
            </a:fld>
            <a:endParaRPr lang="en-US" dirty="0"/>
          </a:p>
        </p:txBody>
      </p:sp>
    </p:spTree>
    <p:extLst>
      <p:ext uri="{BB962C8B-B14F-4D97-AF65-F5344CB8AC3E}">
        <p14:creationId xmlns:p14="http://schemas.microsoft.com/office/powerpoint/2010/main" val="623522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40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25305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AF4353F6-239E-2942-B384-B7D9E3A4E3B8}" type="datetimeFigureOut">
              <a:rPr lang="en-US" smtClean="0"/>
              <a:t>2/14/2024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E9471B9-1845-4340-8D20-C4BB761E390F}" type="slidenum">
              <a:rPr lang="en-US" smtClean="0"/>
              <a:t>‹#›</a:t>
            </a:fld>
            <a:endParaRPr lang="en-US"/>
          </a:p>
        </p:txBody>
      </p:sp>
    </p:spTree>
    <p:extLst>
      <p:ext uri="{BB962C8B-B14F-4D97-AF65-F5344CB8AC3E}">
        <p14:creationId xmlns:p14="http://schemas.microsoft.com/office/powerpoint/2010/main" val="4125271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98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0307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64DE1-B8C1-465C-80AC-5D40E255AC2B}"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94327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64DE1-B8C1-465C-80AC-5D40E255AC2B}"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335225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195141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64DE1-B8C1-465C-80AC-5D40E255AC2B}"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AF759-4330-4E31-95A0-050044AA21B1}" type="slidenum">
              <a:rPr lang="en-US" smtClean="0"/>
              <a:pPr/>
              <a:t>‹#›</a:t>
            </a:fld>
            <a:endParaRPr lang="en-US"/>
          </a:p>
        </p:txBody>
      </p:sp>
    </p:spTree>
    <p:extLst>
      <p:ext uri="{BB962C8B-B14F-4D97-AF65-F5344CB8AC3E}">
        <p14:creationId xmlns:p14="http://schemas.microsoft.com/office/powerpoint/2010/main" val="271865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7.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7.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64DE1-B8C1-465C-80AC-5D40E255AC2B}" type="datetimeFigureOut">
              <a:rPr lang="en-US" smtClean="0"/>
              <a:pPr/>
              <a:t>2/14/2024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AF759-4330-4E31-95A0-050044AA21B1}" type="slidenum">
              <a:rPr lang="en-US" smtClean="0"/>
              <a:pPr/>
              <a:t>‹#›</a:t>
            </a:fld>
            <a:endParaRPr lang="en-US"/>
          </a:p>
        </p:txBody>
      </p:sp>
      <p:pic>
        <p:nvPicPr>
          <p:cNvPr id="8" name="Picture 7" descr="bar_shield.png"/>
          <p:cNvPicPr>
            <a:picLocks noChangeAspect="1"/>
          </p:cNvPicPr>
          <p:nvPr userDrawn="1"/>
        </p:nvPicPr>
        <p:blipFill>
          <a:blip r:embed="rId13"/>
          <a:stretch>
            <a:fillRect/>
          </a:stretch>
        </p:blipFill>
        <p:spPr>
          <a:xfrm>
            <a:off x="0" y="5761417"/>
            <a:ext cx="9144000" cy="1118616"/>
          </a:xfrm>
          <a:prstGeom prst="rect">
            <a:avLst/>
          </a:prstGeom>
        </p:spPr>
      </p:pic>
      <p:pic>
        <p:nvPicPr>
          <p:cNvPr id="10" name="Picture 9" descr="tagline.png"/>
          <p:cNvPicPr>
            <a:picLocks noChangeAspect="1"/>
          </p:cNvPicPr>
          <p:nvPr userDrawn="1"/>
        </p:nvPicPr>
        <p:blipFill>
          <a:blip r:embed="rId14"/>
          <a:stretch>
            <a:fillRect/>
          </a:stretch>
        </p:blipFill>
        <p:spPr>
          <a:xfrm>
            <a:off x="559542" y="6446837"/>
            <a:ext cx="3493015" cy="286513"/>
          </a:xfrm>
          <a:prstGeom prst="rect">
            <a:avLst/>
          </a:prstGeom>
        </p:spPr>
      </p:pic>
    </p:spTree>
    <p:extLst>
      <p:ext uri="{BB962C8B-B14F-4D97-AF65-F5344CB8AC3E}">
        <p14:creationId xmlns:p14="http://schemas.microsoft.com/office/powerpoint/2010/main" val="14636252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7F7F7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64DE1-B8C1-465C-80AC-5D40E255AC2B}" type="datetimeFigureOut">
              <a:rPr lang="en-US" smtClean="0"/>
              <a:pPr/>
              <a:t>2/14/2024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AF759-4330-4E31-95A0-050044AA21B1}" type="slidenum">
              <a:rPr lang="en-US" smtClean="0"/>
              <a:pPr/>
              <a:t>‹#›</a:t>
            </a:fld>
            <a:endParaRPr lang="en-US"/>
          </a:p>
        </p:txBody>
      </p:sp>
      <p:pic>
        <p:nvPicPr>
          <p:cNvPr id="8" name="Picture 7" descr="bar_shield.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5761417"/>
            <a:ext cx="9144000" cy="1118616"/>
          </a:xfrm>
          <a:prstGeom prst="rect">
            <a:avLst/>
          </a:prstGeom>
        </p:spPr>
      </p:pic>
      <p:pic>
        <p:nvPicPr>
          <p:cNvPr id="10" name="Picture 9" descr="tagline.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559542" y="6446837"/>
            <a:ext cx="3493015" cy="286513"/>
          </a:xfrm>
          <a:prstGeom prst="rect">
            <a:avLst/>
          </a:prstGeom>
        </p:spPr>
      </p:pic>
    </p:spTree>
    <p:extLst>
      <p:ext uri="{BB962C8B-B14F-4D97-AF65-F5344CB8AC3E}">
        <p14:creationId xmlns:p14="http://schemas.microsoft.com/office/powerpoint/2010/main" val="7176192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7F7F7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64DE1-B8C1-465C-80AC-5D40E255AC2B}" type="datetimeFigureOut">
              <a:rPr lang="en-US" smtClean="0"/>
              <a:pPr/>
              <a:t>2/14/2024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AF759-4330-4E31-95A0-050044AA21B1}" type="slidenum">
              <a:rPr lang="en-US" smtClean="0"/>
              <a:pPr/>
              <a:t>‹#›</a:t>
            </a:fld>
            <a:endParaRPr lang="en-US"/>
          </a:p>
        </p:txBody>
      </p:sp>
      <p:pic>
        <p:nvPicPr>
          <p:cNvPr id="8" name="Picture 7" descr="bar_shield.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5761417"/>
            <a:ext cx="9144000" cy="1118616"/>
          </a:xfrm>
          <a:prstGeom prst="rect">
            <a:avLst/>
          </a:prstGeom>
        </p:spPr>
      </p:pic>
      <p:pic>
        <p:nvPicPr>
          <p:cNvPr id="10" name="Picture 9" descr="tagline.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59542" y="6446837"/>
            <a:ext cx="3493015" cy="286513"/>
          </a:xfrm>
          <a:prstGeom prst="rect">
            <a:avLst/>
          </a:prstGeom>
        </p:spPr>
      </p:pic>
    </p:spTree>
    <p:extLst>
      <p:ext uri="{BB962C8B-B14F-4D97-AF65-F5344CB8AC3E}">
        <p14:creationId xmlns:p14="http://schemas.microsoft.com/office/powerpoint/2010/main" val="23100790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7F7F7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F7F7F"/>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7F7F"/>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E4340C9-FF42-46B3-8E58-47B6785C1D54}"/>
              </a:ext>
            </a:extLst>
          </p:cNvPr>
          <p:cNvSpPr>
            <a:spLocks noGrp="1"/>
          </p:cNvSpPr>
          <p:nvPr>
            <p:ph type="title"/>
          </p:nvPr>
        </p:nvSpPr>
        <p:spPr bwMode="auto">
          <a:xfrm>
            <a:off x="628650" y="34163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494762870"/>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1" fontAlgn="base" hangingPunct="1">
        <a:lnSpc>
          <a:spcPct val="90000"/>
        </a:lnSpc>
        <a:spcBef>
          <a:spcPct val="0"/>
        </a:spcBef>
        <a:spcAft>
          <a:spcPct val="0"/>
        </a:spcAft>
        <a:defRPr sz="4400" kern="1200">
          <a:solidFill>
            <a:schemeClr val="tx1"/>
          </a:solidFill>
          <a:latin typeface="+mj-lt"/>
          <a:ea typeface="+mj-ea"/>
          <a:cs typeface="+mj-cs"/>
        </a:defRPr>
      </a:lvl1pPr>
      <a:lvl2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2pPr>
      <a:lvl3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3pPr>
      <a:lvl4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4pPr>
      <a:lvl5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5pPr>
      <a:lvl6pPr marL="4572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6pPr>
      <a:lvl7pPr marL="9144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7pPr>
      <a:lvl8pPr marL="13716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8pPr>
      <a:lvl9pPr marL="18288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A020240-FA0E-4B48-85CB-C76FD57C1C77}"/>
              </a:ext>
            </a:extLst>
          </p:cNvPr>
          <p:cNvSpPr>
            <a:spLocks noGrp="1"/>
          </p:cNvSpPr>
          <p:nvPr>
            <p:ph type="title"/>
          </p:nvPr>
        </p:nvSpPr>
        <p:spPr bwMode="auto">
          <a:xfrm>
            <a:off x="4433888" y="365125"/>
            <a:ext cx="408146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AAA4343-3959-4F86-8E62-DBA368368EAF}"/>
              </a:ext>
            </a:extLst>
          </p:cNvPr>
          <p:cNvSpPr>
            <a:spLocks noGrp="1"/>
          </p:cNvSpPr>
          <p:nvPr>
            <p:ph type="body" idx="1"/>
          </p:nvPr>
        </p:nvSpPr>
        <p:spPr bwMode="auto">
          <a:xfrm>
            <a:off x="4433888" y="3235325"/>
            <a:ext cx="4081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Edit Master text styles</a:t>
            </a:r>
          </a:p>
        </p:txBody>
      </p:sp>
    </p:spTree>
    <p:extLst>
      <p:ext uri="{BB962C8B-B14F-4D97-AF65-F5344CB8AC3E}">
        <p14:creationId xmlns:p14="http://schemas.microsoft.com/office/powerpoint/2010/main" val="758940675"/>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rtl="0" eaLnBrk="1" fontAlgn="base" hangingPunct="1">
        <a:lnSpc>
          <a:spcPct val="90000"/>
        </a:lnSpc>
        <a:spcBef>
          <a:spcPct val="0"/>
        </a:spcBef>
        <a:spcAft>
          <a:spcPct val="0"/>
        </a:spcAft>
        <a:defRPr sz="4400" kern="120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2pPr>
      <a:lvl3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3pPr>
      <a:lvl4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4pPr>
      <a:lvl5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5pPr>
      <a:lvl6pPr marL="4572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6pPr>
      <a:lvl7pPr marL="9144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7pPr>
      <a:lvl8pPr marL="13716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8pPr>
      <a:lvl9pPr marL="18288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9pPr>
    </p:titleStyle>
    <p:bodyStyle>
      <a:lvl1pPr algn="l" rtl="0" eaLnBrk="1" fontAlgn="base" hangingPunct="1">
        <a:lnSpc>
          <a:spcPct val="90000"/>
        </a:lnSpc>
        <a:spcBef>
          <a:spcPts val="1000"/>
        </a:spcBef>
        <a:spcAft>
          <a:spcPct val="0"/>
        </a:spcAft>
        <a:defRPr sz="2400" kern="1200">
          <a:solidFill>
            <a:srgbClr val="00A9CE"/>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193FCD6-8EF0-4402-B597-1306688154AE}"/>
              </a:ext>
            </a:extLst>
          </p:cNvPr>
          <p:cNvSpPr>
            <a:spLocks noGrp="1"/>
          </p:cNvSpPr>
          <p:nvPr>
            <p:ph type="title"/>
          </p:nvPr>
        </p:nvSpPr>
        <p:spPr bwMode="auto">
          <a:xfrm>
            <a:off x="628650" y="11493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DE43EFD2-DA3F-4291-B451-434549D31112}"/>
              </a:ext>
            </a:extLst>
          </p:cNvPr>
          <p:cNvSpPr>
            <a:spLocks noGrp="1"/>
          </p:cNvSpPr>
          <p:nvPr>
            <p:ph type="body" idx="1"/>
          </p:nvPr>
        </p:nvSpPr>
        <p:spPr bwMode="auto">
          <a:xfrm>
            <a:off x="628650" y="2609850"/>
            <a:ext cx="78867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653743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txStyles>
    <p:titleStyle>
      <a:lvl1pPr algn="l" rtl="0" eaLnBrk="0" fontAlgn="base" hangingPunct="0">
        <a:lnSpc>
          <a:spcPct val="90000"/>
        </a:lnSpc>
        <a:spcBef>
          <a:spcPct val="0"/>
        </a:spcBef>
        <a:spcAft>
          <a:spcPct val="0"/>
        </a:spcAft>
        <a:defRPr sz="4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5pPr>
      <a:lvl6pPr marL="457200" algn="l" rtl="0" fontAlgn="base">
        <a:lnSpc>
          <a:spcPct val="90000"/>
        </a:lnSpc>
        <a:spcBef>
          <a:spcPct val="0"/>
        </a:spcBef>
        <a:spcAft>
          <a:spcPct val="0"/>
        </a:spcAft>
        <a:defRPr sz="4000">
          <a:solidFill>
            <a:srgbClr val="00629B"/>
          </a:solidFill>
          <a:latin typeface="Montserrat" panose="00000500000000000000" pitchFamily="50" charset="0"/>
        </a:defRPr>
      </a:lvl6pPr>
      <a:lvl7pPr marL="914400" algn="l" rtl="0" fontAlgn="base">
        <a:lnSpc>
          <a:spcPct val="90000"/>
        </a:lnSpc>
        <a:spcBef>
          <a:spcPct val="0"/>
        </a:spcBef>
        <a:spcAft>
          <a:spcPct val="0"/>
        </a:spcAft>
        <a:defRPr sz="4000">
          <a:solidFill>
            <a:srgbClr val="00629B"/>
          </a:solidFill>
          <a:latin typeface="Montserrat" panose="00000500000000000000" pitchFamily="50" charset="0"/>
        </a:defRPr>
      </a:lvl7pPr>
      <a:lvl8pPr marL="1371600" algn="l" rtl="0" fontAlgn="base">
        <a:lnSpc>
          <a:spcPct val="90000"/>
        </a:lnSpc>
        <a:spcBef>
          <a:spcPct val="0"/>
        </a:spcBef>
        <a:spcAft>
          <a:spcPct val="0"/>
        </a:spcAft>
        <a:defRPr sz="4000">
          <a:solidFill>
            <a:srgbClr val="00629B"/>
          </a:solidFill>
          <a:latin typeface="Montserrat" panose="00000500000000000000" pitchFamily="50" charset="0"/>
        </a:defRPr>
      </a:lvl8pPr>
      <a:lvl9pPr marL="1828800" algn="l" rtl="0" fontAlgn="base">
        <a:lnSpc>
          <a:spcPct val="90000"/>
        </a:lnSpc>
        <a:spcBef>
          <a:spcPct val="0"/>
        </a:spcBef>
        <a:spcAft>
          <a:spcPct val="0"/>
        </a:spcAft>
        <a:defRPr sz="4000">
          <a:solidFill>
            <a:srgbClr val="00629B"/>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CCF289-9B11-4061-80A0-E2E28C56920F}"/>
              </a:ext>
            </a:extLst>
          </p:cNvPr>
          <p:cNvSpPr>
            <a:spLocks noGrp="1"/>
          </p:cNvSpPr>
          <p:nvPr>
            <p:ph type="title"/>
          </p:nvPr>
        </p:nvSpPr>
        <p:spPr bwMode="auto">
          <a:xfrm>
            <a:off x="628650" y="1149351"/>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a:extLst>
              <a:ext uri="{FF2B5EF4-FFF2-40B4-BE49-F238E27FC236}">
                <a16:creationId xmlns:a16="http://schemas.microsoft.com/office/drawing/2014/main" id="{FD3AA656-E22E-4B19-8DD1-885CDCBE0DD0}"/>
              </a:ext>
            </a:extLst>
          </p:cNvPr>
          <p:cNvSpPr>
            <a:spLocks noGrp="1"/>
          </p:cNvSpPr>
          <p:nvPr>
            <p:ph type="body" idx="1"/>
          </p:nvPr>
        </p:nvSpPr>
        <p:spPr bwMode="auto">
          <a:xfrm>
            <a:off x="628650" y="2609852"/>
            <a:ext cx="78867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071424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xStyles>
    <p:titleStyle>
      <a:lvl1pPr algn="l" rtl="0" eaLnBrk="0" fontAlgn="base" hangingPunct="0">
        <a:lnSpc>
          <a:spcPct val="90000"/>
        </a:lnSpc>
        <a:spcBef>
          <a:spcPct val="0"/>
        </a:spcBef>
        <a:spcAft>
          <a:spcPct val="0"/>
        </a:spcAft>
        <a:defRPr sz="3000" kern="1200">
          <a:solidFill>
            <a:srgbClr val="00629B"/>
          </a:solidFill>
          <a:latin typeface="Arial" panose="020B0604020202020204" pitchFamily="34" charset="0"/>
          <a:ea typeface="+mj-ea"/>
          <a:cs typeface="+mj-cs"/>
        </a:defRPr>
      </a:lvl1pPr>
      <a:lvl2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5pPr>
      <a:lvl6pPr marL="342900" algn="l" rtl="0" fontAlgn="base">
        <a:lnSpc>
          <a:spcPct val="90000"/>
        </a:lnSpc>
        <a:spcBef>
          <a:spcPct val="0"/>
        </a:spcBef>
        <a:spcAft>
          <a:spcPct val="0"/>
        </a:spcAft>
        <a:defRPr sz="3000">
          <a:solidFill>
            <a:srgbClr val="00629B"/>
          </a:solidFill>
          <a:latin typeface="Montserrat" panose="00000500000000000000" pitchFamily="50" charset="0"/>
        </a:defRPr>
      </a:lvl6pPr>
      <a:lvl7pPr marL="685800" algn="l" rtl="0" fontAlgn="base">
        <a:lnSpc>
          <a:spcPct val="90000"/>
        </a:lnSpc>
        <a:spcBef>
          <a:spcPct val="0"/>
        </a:spcBef>
        <a:spcAft>
          <a:spcPct val="0"/>
        </a:spcAft>
        <a:defRPr sz="3000">
          <a:solidFill>
            <a:srgbClr val="00629B"/>
          </a:solidFill>
          <a:latin typeface="Montserrat" panose="00000500000000000000" pitchFamily="50" charset="0"/>
        </a:defRPr>
      </a:lvl7pPr>
      <a:lvl8pPr marL="1028700" algn="l" rtl="0" fontAlgn="base">
        <a:lnSpc>
          <a:spcPct val="90000"/>
        </a:lnSpc>
        <a:spcBef>
          <a:spcPct val="0"/>
        </a:spcBef>
        <a:spcAft>
          <a:spcPct val="0"/>
        </a:spcAft>
        <a:defRPr sz="3000">
          <a:solidFill>
            <a:srgbClr val="00629B"/>
          </a:solidFill>
          <a:latin typeface="Montserrat" panose="00000500000000000000" pitchFamily="50" charset="0"/>
        </a:defRPr>
      </a:lvl8pPr>
      <a:lvl9pPr marL="1371600" algn="l" rtl="0" fontAlgn="base">
        <a:lnSpc>
          <a:spcPct val="90000"/>
        </a:lnSpc>
        <a:spcBef>
          <a:spcPct val="0"/>
        </a:spcBef>
        <a:spcAft>
          <a:spcPct val="0"/>
        </a:spcAft>
        <a:defRPr sz="3000">
          <a:solidFill>
            <a:srgbClr val="00629B"/>
          </a:solidFill>
          <a:latin typeface="Montserrat" panose="00000500000000000000" pitchFamily="50"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00A9CE"/>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00A9CE"/>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00A9CE"/>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00A9CE"/>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200" kern="1200">
          <a:solidFill>
            <a:srgbClr val="00A9C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emf"/><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11.jfif"/><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050BED1-9539-4610-BE1E-BCB80D095857}"/>
              </a:ext>
            </a:extLst>
          </p:cNvPr>
          <p:cNvSpPr>
            <a:spLocks noGrp="1"/>
          </p:cNvSpPr>
          <p:nvPr>
            <p:ph type="ctrTitle"/>
          </p:nvPr>
        </p:nvSpPr>
        <p:spPr>
          <a:xfrm>
            <a:off x="4115709" y="-496108"/>
            <a:ext cx="5278206" cy="2286000"/>
          </a:xfrm>
        </p:spPr>
        <p:txBody>
          <a:bodyPr/>
          <a:lstStyle/>
          <a:p>
            <a:pPr lvl="0" algn="ctr" fontAlgn="auto">
              <a:spcBef>
                <a:spcPts val="1000"/>
              </a:spcBef>
              <a:spcAft>
                <a:spcPts val="0"/>
              </a:spcAft>
              <a:defRPr/>
            </a:pPr>
            <a:r>
              <a:rPr lang="en-US" sz="3600" b="1" dirty="0">
                <a:latin typeface="Century Gothic" panose="020B0502020202020204" pitchFamily="34" charset="0"/>
              </a:rPr>
              <a:t>Why We Do Surveys</a:t>
            </a:r>
            <a:br>
              <a:rPr lang="en-US" sz="3600" b="1" dirty="0">
                <a:latin typeface="Century Gothic" panose="020B0502020202020204" pitchFamily="34" charset="0"/>
              </a:rPr>
            </a:br>
            <a:endParaRPr lang="en-US" altLang="en-US" sz="3600" dirty="0"/>
          </a:p>
        </p:txBody>
      </p:sp>
      <p:sp>
        <p:nvSpPr>
          <p:cNvPr id="6147" name="Subtitle 2">
            <a:extLst>
              <a:ext uri="{FF2B5EF4-FFF2-40B4-BE49-F238E27FC236}">
                <a16:creationId xmlns:a16="http://schemas.microsoft.com/office/drawing/2014/main" id="{48FDB869-8760-4786-894C-7F8F727A5636}"/>
              </a:ext>
            </a:extLst>
          </p:cNvPr>
          <p:cNvSpPr>
            <a:spLocks noGrp="1"/>
          </p:cNvSpPr>
          <p:nvPr>
            <p:ph type="subTitle" idx="1"/>
          </p:nvPr>
        </p:nvSpPr>
        <p:spPr>
          <a:xfrm>
            <a:off x="4422904" y="3148764"/>
            <a:ext cx="4971011" cy="750888"/>
          </a:xfrm>
        </p:spPr>
        <p:txBody>
          <a:bodyPr/>
          <a:lstStyle/>
          <a:p>
            <a:pPr algn="ctr" eaLnBrk="1" hangingPunct="1"/>
            <a:r>
              <a:rPr lang="en-US" altLang="en-US" sz="3200" dirty="0"/>
              <a:t>2024 UF TREEO Conference</a:t>
            </a:r>
          </a:p>
          <a:p>
            <a:pPr algn="ctr" eaLnBrk="1" hangingPunct="1"/>
            <a:endParaRPr lang="en-US" altLang="en-US" sz="3200" dirty="0">
              <a:solidFill>
                <a:schemeClr val="bg1"/>
              </a:solidFill>
            </a:endParaRPr>
          </a:p>
          <a:p>
            <a:pPr eaLnBrk="1" hangingPunct="1"/>
            <a:r>
              <a:rPr lang="en-US" altLang="en-US" sz="1600" dirty="0">
                <a:solidFill>
                  <a:schemeClr val="bg1"/>
                </a:solidFill>
              </a:rPr>
              <a:t>Presented By: Steve Fox, SC DHEC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566"/>
            <a:ext cx="9180290" cy="898245"/>
          </a:xfrm>
          <a:solidFill>
            <a:srgbClr val="35647E"/>
          </a:solidFill>
        </p:spPr>
        <p:txBody>
          <a:bodyPr>
            <a:normAutofit/>
          </a:bodyPr>
          <a:lstStyle/>
          <a:p>
            <a:pPr algn="ctr"/>
            <a:r>
              <a:rPr lang="en-US" dirty="0">
                <a:solidFill>
                  <a:schemeClr val="bg1"/>
                </a:solidFill>
              </a:rPr>
              <a:t>   FACILITY CONTAINMENT EVALUATION</a:t>
            </a:r>
          </a:p>
        </p:txBody>
      </p:sp>
      <p:grpSp>
        <p:nvGrpSpPr>
          <p:cNvPr id="5" name="Group 4"/>
          <p:cNvGrpSpPr/>
          <p:nvPr/>
        </p:nvGrpSpPr>
        <p:grpSpPr>
          <a:xfrm>
            <a:off x="20180" y="888680"/>
            <a:ext cx="9389352" cy="5960584"/>
            <a:chOff x="676433" y="1376345"/>
            <a:chExt cx="7049430" cy="45677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3" y="1376345"/>
              <a:ext cx="6877318" cy="4567771"/>
            </a:xfrm>
            <a:prstGeom prst="rect">
              <a:avLst/>
            </a:prstGeom>
          </p:spPr>
        </p:pic>
        <p:cxnSp>
          <p:nvCxnSpPr>
            <p:cNvPr id="10" name="Straight Arrow Connector 9"/>
            <p:cNvCxnSpPr/>
            <p:nvPr/>
          </p:nvCxnSpPr>
          <p:spPr>
            <a:xfrm flipH="1">
              <a:off x="5299656" y="2144131"/>
              <a:ext cx="684717" cy="525072"/>
            </a:xfrm>
            <a:prstGeom prst="straightConnector1">
              <a:avLst/>
            </a:prstGeom>
            <a:ln w="444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75079" y="1788704"/>
              <a:ext cx="1399794" cy="299986"/>
            </a:xfrm>
            <a:prstGeom prst="rect">
              <a:avLst/>
            </a:prstGeom>
            <a:solidFill>
              <a:schemeClr val="bg1"/>
            </a:solidFill>
          </p:spPr>
          <p:txBody>
            <a:bodyPr wrap="square" rtlCol="0">
              <a:spAutoFit/>
            </a:bodyPr>
            <a:lstStyle/>
            <a:p>
              <a:pPr algn="ctr"/>
              <a:r>
                <a:rPr lang="en-US" sz="1900" b="1" dirty="0">
                  <a:solidFill>
                    <a:srgbClr val="002060"/>
                  </a:solidFill>
                  <a:latin typeface="Century Gothic" panose="020B0502020202020204" pitchFamily="34" charset="0"/>
                </a:rPr>
                <a:t>RPBP</a:t>
              </a:r>
            </a:p>
          </p:txBody>
        </p:sp>
        <p:cxnSp>
          <p:nvCxnSpPr>
            <p:cNvPr id="12" name="Straight Arrow Connector 11"/>
            <p:cNvCxnSpPr/>
            <p:nvPr/>
          </p:nvCxnSpPr>
          <p:spPr>
            <a:xfrm flipH="1">
              <a:off x="5857059" y="3243171"/>
              <a:ext cx="1287887" cy="0"/>
            </a:xfrm>
            <a:prstGeom prst="straightConnector1">
              <a:avLst/>
            </a:prstGeom>
            <a:ln w="53975">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81529" y="3446297"/>
              <a:ext cx="2144334" cy="353687"/>
            </a:xfrm>
            <a:prstGeom prst="rect">
              <a:avLst/>
            </a:prstGeom>
            <a:solidFill>
              <a:schemeClr val="bg1"/>
            </a:solidFill>
          </p:spPr>
          <p:txBody>
            <a:bodyPr wrap="square" rtlCol="0">
              <a:spAutoFit/>
            </a:bodyPr>
            <a:lstStyle/>
            <a:p>
              <a:pPr algn="ctr"/>
              <a:r>
                <a:rPr lang="en-US" sz="2000" b="1" dirty="0">
                  <a:solidFill>
                    <a:srgbClr val="002060"/>
                  </a:solidFill>
                  <a:latin typeface="Century Gothic" panose="020B0502020202020204" pitchFamily="34" charset="0"/>
                </a:rPr>
                <a:t>City Water Flow</a:t>
              </a:r>
            </a:p>
          </p:txBody>
        </p:sp>
      </p:grpSp>
      <p:sp>
        <p:nvSpPr>
          <p:cNvPr id="14" name="TextBox 13">
            <a:extLst>
              <a:ext uri="{FF2B5EF4-FFF2-40B4-BE49-F238E27FC236}">
                <a16:creationId xmlns:a16="http://schemas.microsoft.com/office/drawing/2014/main" id="{3019791B-7F94-4AEC-836B-EC1F6C4CF7E4}"/>
              </a:ext>
            </a:extLst>
          </p:cNvPr>
          <p:cNvSpPr txBox="1"/>
          <p:nvPr/>
        </p:nvSpPr>
        <p:spPr>
          <a:xfrm>
            <a:off x="4908500" y="5981756"/>
            <a:ext cx="2856104" cy="400110"/>
          </a:xfrm>
          <a:prstGeom prst="rect">
            <a:avLst/>
          </a:prstGeom>
          <a:solidFill>
            <a:schemeClr val="bg1"/>
          </a:solidFill>
        </p:spPr>
        <p:txBody>
          <a:bodyPr wrap="square" rtlCol="0">
            <a:spAutoFit/>
          </a:bodyPr>
          <a:lstStyle/>
          <a:p>
            <a:pPr algn="ctr"/>
            <a:r>
              <a:rPr lang="en-US" sz="2000" b="1" dirty="0">
                <a:solidFill>
                  <a:srgbClr val="002060"/>
                </a:solidFill>
                <a:latin typeface="Century Gothic" panose="020B0502020202020204" pitchFamily="34" charset="0"/>
              </a:rPr>
              <a:t>Unprotected Bypass</a:t>
            </a:r>
          </a:p>
        </p:txBody>
      </p:sp>
      <p:cxnSp>
        <p:nvCxnSpPr>
          <p:cNvPr id="15" name="Straight Arrow Connector 14">
            <a:extLst>
              <a:ext uri="{FF2B5EF4-FFF2-40B4-BE49-F238E27FC236}">
                <a16:creationId xmlns:a16="http://schemas.microsoft.com/office/drawing/2014/main" id="{F92D7632-E746-48F0-9174-64370D695A76}"/>
              </a:ext>
            </a:extLst>
          </p:cNvPr>
          <p:cNvCxnSpPr/>
          <p:nvPr/>
        </p:nvCxnSpPr>
        <p:spPr>
          <a:xfrm flipH="1">
            <a:off x="5514199" y="5610468"/>
            <a:ext cx="1715376" cy="0"/>
          </a:xfrm>
          <a:prstGeom prst="straightConnector1">
            <a:avLst/>
          </a:prstGeom>
          <a:ln w="53975">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2183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898245"/>
          </a:xfrm>
          <a:solidFill>
            <a:srgbClr val="35647E"/>
          </a:solidFill>
        </p:spPr>
        <p:txBody>
          <a:bodyPr>
            <a:normAutofit fontScale="90000"/>
          </a:bodyPr>
          <a:lstStyle/>
          <a:p>
            <a:pPr algn="ctr"/>
            <a:r>
              <a:rPr lang="en-US" dirty="0">
                <a:solidFill>
                  <a:schemeClr val="bg1"/>
                </a:solidFill>
              </a:rPr>
              <a:t>               Service Connection/Medical Examiners  </a:t>
            </a:r>
          </a:p>
        </p:txBody>
      </p:sp>
      <p:pic>
        <p:nvPicPr>
          <p:cNvPr id="4" name="Picture 3"/>
          <p:cNvPicPr>
            <a:picLocks noChangeAspect="1"/>
          </p:cNvPicPr>
          <p:nvPr/>
        </p:nvPicPr>
        <p:blipFill>
          <a:blip r:embed="rId3"/>
          <a:stretch>
            <a:fillRect/>
          </a:stretch>
        </p:blipFill>
        <p:spPr>
          <a:xfrm>
            <a:off x="362147" y="940309"/>
            <a:ext cx="7884128" cy="5917691"/>
          </a:xfrm>
          <a:prstGeom prst="rect">
            <a:avLst/>
          </a:prstGeom>
          <a:noFill/>
        </p:spPr>
      </p:pic>
      <p:pic>
        <p:nvPicPr>
          <p:cNvPr id="6" name="Picture 5" descr="A blue room&#10;&#10;Description automatically generated">
            <a:extLst>
              <a:ext uri="{FF2B5EF4-FFF2-40B4-BE49-F238E27FC236}">
                <a16:creationId xmlns:a16="http://schemas.microsoft.com/office/drawing/2014/main" id="{022F9832-31B7-41E8-90F7-057D32DF5D38}"/>
              </a:ext>
            </a:extLst>
          </p:cNvPr>
          <p:cNvPicPr>
            <a:picLocks noChangeAspect="1"/>
          </p:cNvPicPr>
          <p:nvPr/>
        </p:nvPicPr>
        <p:blipFill>
          <a:blip r:embed="rId4"/>
          <a:stretch>
            <a:fillRect/>
          </a:stretch>
        </p:blipFill>
        <p:spPr>
          <a:xfrm>
            <a:off x="910769" y="1365285"/>
            <a:ext cx="6065162" cy="4552406"/>
          </a:xfrm>
          <a:prstGeom prst="rect">
            <a:avLst/>
          </a:prstGeom>
        </p:spPr>
      </p:pic>
    </p:spTree>
    <p:extLst>
      <p:ext uri="{BB962C8B-B14F-4D97-AF65-F5344CB8AC3E}">
        <p14:creationId xmlns:p14="http://schemas.microsoft.com/office/powerpoint/2010/main" val="171939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10254" cy="645165"/>
          </a:xfrm>
          <a:solidFill>
            <a:srgbClr val="35647E"/>
          </a:solidFill>
        </p:spPr>
        <p:txBody>
          <a:bodyPr>
            <a:normAutofit fontScale="90000"/>
          </a:bodyPr>
          <a:lstStyle/>
          <a:p>
            <a:r>
              <a:rPr lang="en-US" dirty="0">
                <a:solidFill>
                  <a:schemeClr val="bg1"/>
                </a:solidFill>
              </a:rPr>
              <a:t>  Fast Food Service Connection.. Is this correct? </a:t>
            </a:r>
          </a:p>
        </p:txBody>
      </p:sp>
      <p:pic>
        <p:nvPicPr>
          <p:cNvPr id="5" name="Picture 4"/>
          <p:cNvPicPr>
            <a:picLocks noChangeAspect="1"/>
          </p:cNvPicPr>
          <p:nvPr/>
        </p:nvPicPr>
        <p:blipFill>
          <a:blip r:embed="rId3"/>
          <a:stretch>
            <a:fillRect/>
          </a:stretch>
        </p:blipFill>
        <p:spPr>
          <a:xfrm>
            <a:off x="2265218" y="663151"/>
            <a:ext cx="4649745" cy="6194849"/>
          </a:xfrm>
          <a:prstGeom prst="rect">
            <a:avLst/>
          </a:prstGeom>
        </p:spPr>
      </p:pic>
    </p:spTree>
    <p:extLst>
      <p:ext uri="{BB962C8B-B14F-4D97-AF65-F5344CB8AC3E}">
        <p14:creationId xmlns:p14="http://schemas.microsoft.com/office/powerpoint/2010/main" val="181668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20"/>
            <a:ext cx="9071264" cy="671986"/>
          </a:xfrm>
          <a:solidFill>
            <a:srgbClr val="35647E"/>
          </a:solidFill>
        </p:spPr>
        <p:txBody>
          <a:bodyPr/>
          <a:lstStyle/>
          <a:p>
            <a:r>
              <a:rPr lang="en-US" dirty="0">
                <a:solidFill>
                  <a:schemeClr val="bg1"/>
                </a:solidFill>
              </a:rPr>
              <a:t>                  Fire Service Connection</a:t>
            </a:r>
          </a:p>
        </p:txBody>
      </p:sp>
      <p:pic>
        <p:nvPicPr>
          <p:cNvPr id="5" name="Picture 4"/>
          <p:cNvPicPr>
            <a:picLocks noChangeAspect="1"/>
          </p:cNvPicPr>
          <p:nvPr/>
        </p:nvPicPr>
        <p:blipFill>
          <a:blip r:embed="rId3"/>
          <a:stretch>
            <a:fillRect/>
          </a:stretch>
        </p:blipFill>
        <p:spPr>
          <a:xfrm>
            <a:off x="2096170" y="613065"/>
            <a:ext cx="4687342" cy="6244936"/>
          </a:xfrm>
          <a:prstGeom prst="rect">
            <a:avLst/>
          </a:prstGeom>
        </p:spPr>
      </p:pic>
    </p:spTree>
    <p:extLst>
      <p:ext uri="{BB962C8B-B14F-4D97-AF65-F5344CB8AC3E}">
        <p14:creationId xmlns:p14="http://schemas.microsoft.com/office/powerpoint/2010/main" val="2987352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6191"/>
          </a:xfrm>
          <a:solidFill>
            <a:srgbClr val="35647E"/>
          </a:solidFill>
        </p:spPr>
        <p:txBody>
          <a:bodyPr>
            <a:normAutofit/>
          </a:bodyPr>
          <a:lstStyle/>
          <a:p>
            <a:r>
              <a:rPr lang="en-US" dirty="0">
                <a:solidFill>
                  <a:schemeClr val="bg1"/>
                </a:solidFill>
              </a:rPr>
              <a:t>Fire Service Connection, Is this Correct??</a:t>
            </a:r>
          </a:p>
        </p:txBody>
      </p:sp>
      <p:pic>
        <p:nvPicPr>
          <p:cNvPr id="4" name="Picture 3"/>
          <p:cNvPicPr>
            <a:picLocks noChangeAspect="1"/>
          </p:cNvPicPr>
          <p:nvPr/>
        </p:nvPicPr>
        <p:blipFill>
          <a:blip r:embed="rId3"/>
          <a:stretch>
            <a:fillRect/>
          </a:stretch>
        </p:blipFill>
        <p:spPr>
          <a:xfrm>
            <a:off x="4310779" y="644738"/>
            <a:ext cx="4313676" cy="5747104"/>
          </a:xfrm>
          <a:prstGeom prst="rect">
            <a:avLst/>
          </a:prstGeom>
        </p:spPr>
      </p:pic>
      <p:pic>
        <p:nvPicPr>
          <p:cNvPr id="6" name="Picture 5" descr="A close up of a dirty bathroom&#10;&#10;Description automatically generated">
            <a:extLst>
              <a:ext uri="{FF2B5EF4-FFF2-40B4-BE49-F238E27FC236}">
                <a16:creationId xmlns:a16="http://schemas.microsoft.com/office/drawing/2014/main" id="{0D1454B7-30AB-481A-B703-1B5AD881E527}"/>
              </a:ext>
            </a:extLst>
          </p:cNvPr>
          <p:cNvPicPr>
            <a:picLocks noChangeAspect="1"/>
          </p:cNvPicPr>
          <p:nvPr/>
        </p:nvPicPr>
        <p:blipFill>
          <a:blip r:embed="rId4"/>
          <a:stretch>
            <a:fillRect/>
          </a:stretch>
        </p:blipFill>
        <p:spPr>
          <a:xfrm>
            <a:off x="83127" y="728112"/>
            <a:ext cx="4227652" cy="5632493"/>
          </a:xfrm>
          <a:prstGeom prst="rect">
            <a:avLst/>
          </a:prstGeom>
        </p:spPr>
      </p:pic>
    </p:spTree>
    <p:extLst>
      <p:ext uri="{BB962C8B-B14F-4D97-AF65-F5344CB8AC3E}">
        <p14:creationId xmlns:p14="http://schemas.microsoft.com/office/powerpoint/2010/main" val="12914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1093"/>
            <a:ext cx="9144000" cy="1325563"/>
          </a:xfrm>
          <a:solidFill>
            <a:schemeClr val="bg1">
              <a:alpha val="75000"/>
            </a:schemeClr>
          </a:solidFill>
        </p:spPr>
        <p:txBody>
          <a:bodyPr>
            <a:normAutofit/>
          </a:bodyPr>
          <a:lstStyle/>
          <a:p>
            <a:pPr algn="ctr"/>
            <a:r>
              <a:rPr lang="en-US" dirty="0">
                <a:solidFill>
                  <a:srgbClr val="002060"/>
                </a:solidFill>
              </a:rPr>
              <a:t>CROSS CONNECTION SURVEY</a:t>
            </a:r>
            <a:br>
              <a:rPr lang="en-US" dirty="0">
                <a:solidFill>
                  <a:srgbClr val="002060"/>
                </a:solidFill>
              </a:rPr>
            </a:br>
            <a:r>
              <a:rPr lang="en-US" dirty="0">
                <a:solidFill>
                  <a:srgbClr val="002060"/>
                </a:solidFill>
              </a:rPr>
              <a:t>ISOLATION EVALUATION</a:t>
            </a:r>
          </a:p>
        </p:txBody>
      </p:sp>
    </p:spTree>
    <p:extLst>
      <p:ext uri="{BB962C8B-B14F-4D97-AF65-F5344CB8AC3E}">
        <p14:creationId xmlns:p14="http://schemas.microsoft.com/office/powerpoint/2010/main" val="349981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D77D-395B-4133-92E1-FC64A09FEEDB}"/>
              </a:ext>
            </a:extLst>
          </p:cNvPr>
          <p:cNvSpPr>
            <a:spLocks noGrp="1"/>
          </p:cNvSpPr>
          <p:nvPr>
            <p:ph type="title"/>
          </p:nvPr>
        </p:nvSpPr>
        <p:spPr>
          <a:xfrm>
            <a:off x="7100" y="-194004"/>
            <a:ext cx="6378937" cy="865168"/>
          </a:xfrm>
          <a:solidFill>
            <a:srgbClr val="35647E"/>
          </a:solidFill>
        </p:spPr>
        <p:txBody>
          <a:bodyPr>
            <a:normAutofit/>
          </a:bodyPr>
          <a:lstStyle/>
          <a:p>
            <a:r>
              <a:rPr lang="en-US" sz="4000" dirty="0">
                <a:solidFill>
                  <a:schemeClr val="bg1"/>
                </a:solidFill>
              </a:rPr>
              <a:t>Hose Bibbs/Faucets</a:t>
            </a:r>
          </a:p>
        </p:txBody>
      </p:sp>
      <p:pic>
        <p:nvPicPr>
          <p:cNvPr id="6" name="Picture 5">
            <a:extLst>
              <a:ext uri="{FF2B5EF4-FFF2-40B4-BE49-F238E27FC236}">
                <a16:creationId xmlns:a16="http://schemas.microsoft.com/office/drawing/2014/main" id="{264EA919-B0B5-40DA-BBB1-BB537426ECA0}"/>
              </a:ext>
            </a:extLst>
          </p:cNvPr>
          <p:cNvPicPr>
            <a:picLocks noChangeAspect="1"/>
          </p:cNvPicPr>
          <p:nvPr/>
        </p:nvPicPr>
        <p:blipFill>
          <a:blip r:embed="rId2"/>
          <a:stretch>
            <a:fillRect/>
          </a:stretch>
        </p:blipFill>
        <p:spPr>
          <a:xfrm>
            <a:off x="0" y="671164"/>
            <a:ext cx="9136900" cy="6186836"/>
          </a:xfrm>
          <a:prstGeom prst="rect">
            <a:avLst/>
          </a:prstGeom>
        </p:spPr>
      </p:pic>
      <p:sp>
        <p:nvSpPr>
          <p:cNvPr id="3" name="Text Placeholder 2">
            <a:extLst>
              <a:ext uri="{FF2B5EF4-FFF2-40B4-BE49-F238E27FC236}">
                <a16:creationId xmlns:a16="http://schemas.microsoft.com/office/drawing/2014/main" id="{8B6F8D2B-4A1D-40BF-9AEF-503EB3041AED}"/>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2CCBD72B-BCCF-4FED-92FA-2759C719E371}"/>
              </a:ext>
            </a:extLst>
          </p:cNvPr>
          <p:cNvPicPr>
            <a:picLocks noChangeAspect="1"/>
          </p:cNvPicPr>
          <p:nvPr/>
        </p:nvPicPr>
        <p:blipFill>
          <a:blip r:embed="rId3"/>
          <a:stretch>
            <a:fillRect/>
          </a:stretch>
        </p:blipFill>
        <p:spPr>
          <a:xfrm>
            <a:off x="7100" y="1740015"/>
            <a:ext cx="3987089" cy="5311989"/>
          </a:xfrm>
          <a:prstGeom prst="rect">
            <a:avLst/>
          </a:prstGeom>
        </p:spPr>
      </p:pic>
      <p:pic>
        <p:nvPicPr>
          <p:cNvPr id="5" name="Picture 4">
            <a:extLst>
              <a:ext uri="{FF2B5EF4-FFF2-40B4-BE49-F238E27FC236}">
                <a16:creationId xmlns:a16="http://schemas.microsoft.com/office/drawing/2014/main" id="{012E095C-A1A1-4041-A7A0-701E692044A3}"/>
              </a:ext>
            </a:extLst>
          </p:cNvPr>
          <p:cNvPicPr>
            <a:picLocks noChangeAspect="1"/>
          </p:cNvPicPr>
          <p:nvPr/>
        </p:nvPicPr>
        <p:blipFill>
          <a:blip r:embed="rId4"/>
          <a:stretch>
            <a:fillRect/>
          </a:stretch>
        </p:blipFill>
        <p:spPr>
          <a:xfrm>
            <a:off x="6386037" y="0"/>
            <a:ext cx="2757963" cy="3674429"/>
          </a:xfrm>
          <a:prstGeom prst="rect">
            <a:avLst/>
          </a:prstGeom>
        </p:spPr>
      </p:pic>
    </p:spTree>
    <p:extLst>
      <p:ext uri="{BB962C8B-B14F-4D97-AF65-F5344CB8AC3E}">
        <p14:creationId xmlns:p14="http://schemas.microsoft.com/office/powerpoint/2010/main" val="265508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BE64-8698-4A5E-A852-1825AEEDB0D9}"/>
              </a:ext>
            </a:extLst>
          </p:cNvPr>
          <p:cNvSpPr>
            <a:spLocks noGrp="1"/>
          </p:cNvSpPr>
          <p:nvPr>
            <p:ph type="title"/>
          </p:nvPr>
        </p:nvSpPr>
        <p:spPr>
          <a:xfrm>
            <a:off x="425876" y="-497"/>
            <a:ext cx="7886700" cy="1325563"/>
          </a:xfrm>
        </p:spPr>
        <p:txBody>
          <a:bodyPr/>
          <a:lstStyle/>
          <a:p>
            <a:r>
              <a:rPr lang="en-US" dirty="0"/>
              <a:t>Internal: Autopsy/Embalming Station Supply</a:t>
            </a:r>
          </a:p>
        </p:txBody>
      </p:sp>
      <p:pic>
        <p:nvPicPr>
          <p:cNvPr id="6" name="Picture 5">
            <a:extLst>
              <a:ext uri="{FF2B5EF4-FFF2-40B4-BE49-F238E27FC236}">
                <a16:creationId xmlns:a16="http://schemas.microsoft.com/office/drawing/2014/main" id="{1E050976-EA1E-4E2D-96F9-195CECD01035}"/>
              </a:ext>
            </a:extLst>
          </p:cNvPr>
          <p:cNvPicPr>
            <a:picLocks noChangeAspect="1"/>
          </p:cNvPicPr>
          <p:nvPr/>
        </p:nvPicPr>
        <p:blipFill>
          <a:blip r:embed="rId2"/>
          <a:stretch>
            <a:fillRect/>
          </a:stretch>
        </p:blipFill>
        <p:spPr>
          <a:xfrm>
            <a:off x="349135" y="2240721"/>
            <a:ext cx="5131400" cy="3851540"/>
          </a:xfrm>
          <a:prstGeom prst="rect">
            <a:avLst/>
          </a:prstGeom>
        </p:spPr>
      </p:pic>
      <p:sp>
        <p:nvSpPr>
          <p:cNvPr id="7" name="Rectangle 6">
            <a:extLst>
              <a:ext uri="{FF2B5EF4-FFF2-40B4-BE49-F238E27FC236}">
                <a16:creationId xmlns:a16="http://schemas.microsoft.com/office/drawing/2014/main" id="{FD215042-23F2-4796-9CD5-EE4590A42641}"/>
              </a:ext>
            </a:extLst>
          </p:cNvPr>
          <p:cNvSpPr/>
          <p:nvPr/>
        </p:nvSpPr>
        <p:spPr>
          <a:xfrm>
            <a:off x="196735" y="1734522"/>
            <a:ext cx="4572000" cy="446276"/>
          </a:xfrm>
          <a:prstGeom prst="rect">
            <a:avLst/>
          </a:prstGeom>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RPBP in main supply</a:t>
            </a:r>
          </a:p>
        </p:txBody>
      </p:sp>
      <p:pic>
        <p:nvPicPr>
          <p:cNvPr id="4" name="Picture 3" descr="A picture containing indoor, wall, floor, object&#10;&#10;Description automatically generated">
            <a:extLst>
              <a:ext uri="{FF2B5EF4-FFF2-40B4-BE49-F238E27FC236}">
                <a16:creationId xmlns:a16="http://schemas.microsoft.com/office/drawing/2014/main" id="{AC2C6EFD-A81F-448E-974A-E8991339E60E}"/>
              </a:ext>
            </a:extLst>
          </p:cNvPr>
          <p:cNvPicPr>
            <a:picLocks noChangeAspect="1"/>
          </p:cNvPicPr>
          <p:nvPr/>
        </p:nvPicPr>
        <p:blipFill>
          <a:blip r:embed="rId3"/>
          <a:stretch>
            <a:fillRect/>
          </a:stretch>
        </p:blipFill>
        <p:spPr>
          <a:xfrm>
            <a:off x="5480535" y="1526793"/>
            <a:ext cx="3470883" cy="4624251"/>
          </a:xfrm>
          <a:prstGeom prst="rect">
            <a:avLst/>
          </a:prstGeom>
        </p:spPr>
      </p:pic>
      <p:pic>
        <p:nvPicPr>
          <p:cNvPr id="5" name="Picture 4">
            <a:extLst>
              <a:ext uri="{FF2B5EF4-FFF2-40B4-BE49-F238E27FC236}">
                <a16:creationId xmlns:a16="http://schemas.microsoft.com/office/drawing/2014/main" id="{081BE0C9-8D06-4ADA-B0D0-7BF801513BDF}"/>
              </a:ext>
            </a:extLst>
          </p:cNvPr>
          <p:cNvPicPr>
            <a:picLocks noChangeAspect="1"/>
          </p:cNvPicPr>
          <p:nvPr/>
        </p:nvPicPr>
        <p:blipFill>
          <a:blip r:embed="rId4"/>
          <a:stretch>
            <a:fillRect/>
          </a:stretch>
        </p:blipFill>
        <p:spPr>
          <a:xfrm>
            <a:off x="4768735" y="1068333"/>
            <a:ext cx="4342250" cy="5789667"/>
          </a:xfrm>
          <a:prstGeom prst="rect">
            <a:avLst/>
          </a:prstGeom>
        </p:spPr>
      </p:pic>
    </p:spTree>
    <p:extLst>
      <p:ext uri="{BB962C8B-B14F-4D97-AF65-F5344CB8AC3E}">
        <p14:creationId xmlns:p14="http://schemas.microsoft.com/office/powerpoint/2010/main" val="27357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3"/>
          <a:stretch>
            <a:fillRect/>
          </a:stretch>
        </p:blipFill>
        <p:spPr bwMode="auto">
          <a:xfrm>
            <a:off x="1467739" y="434022"/>
            <a:ext cx="6789085" cy="6332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9"/>
          <p:cNvSpPr txBox="1">
            <a:spLocks noChangeArrowheads="1"/>
          </p:cNvSpPr>
          <p:nvPr/>
        </p:nvSpPr>
        <p:spPr bwMode="auto">
          <a:xfrm>
            <a:off x="4663828" y="5878188"/>
            <a:ext cx="3911259" cy="646331"/>
          </a:xfrm>
          <a:prstGeom prst="rect">
            <a:avLst/>
          </a:prstGeom>
          <a:solidFill>
            <a:schemeClr val="bg1">
              <a:alpha val="7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0000"/>
                </a:solidFill>
                <a:latin typeface="Century Gothic" panose="020B0502020202020204" pitchFamily="34" charset="0"/>
              </a:rPr>
              <a:t>Wye Connection with </a:t>
            </a:r>
          </a:p>
          <a:p>
            <a:pPr algn="ctr" eaLnBrk="1" hangingPunct="1"/>
            <a:r>
              <a:rPr lang="en-US" altLang="en-US" b="1" dirty="0">
                <a:solidFill>
                  <a:srgbClr val="FF0000"/>
                </a:solidFill>
                <a:latin typeface="Century Gothic" panose="020B0502020202020204" pitchFamily="34" charset="0"/>
              </a:rPr>
              <a:t>Shut-off Valves</a:t>
            </a:r>
          </a:p>
        </p:txBody>
      </p:sp>
      <p:cxnSp>
        <p:nvCxnSpPr>
          <p:cNvPr id="8" name="Straight Arrow Connector 7"/>
          <p:cNvCxnSpPr>
            <a:cxnSpLocks/>
          </p:cNvCxnSpPr>
          <p:nvPr/>
        </p:nvCxnSpPr>
        <p:spPr>
          <a:xfrm flipH="1" flipV="1">
            <a:off x="4379409" y="5106704"/>
            <a:ext cx="1044995" cy="817449"/>
          </a:xfrm>
          <a:prstGeom prst="straightConnector1">
            <a:avLst/>
          </a:prstGeom>
          <a:noFill/>
          <a:ln w="31750" cap="flat" cmpd="sng" algn="ctr">
            <a:solidFill>
              <a:srgbClr val="FF0000"/>
            </a:solidFill>
            <a:prstDash val="solid"/>
            <a:tailEnd type="arrow"/>
          </a:ln>
          <a:effectLst/>
        </p:spPr>
      </p:cxnSp>
      <p:sp>
        <p:nvSpPr>
          <p:cNvPr id="10" name="Oval 9"/>
          <p:cNvSpPr/>
          <p:nvPr/>
        </p:nvSpPr>
        <p:spPr>
          <a:xfrm>
            <a:off x="3941730" y="4560466"/>
            <a:ext cx="769122" cy="707886"/>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7"/>
          <p:cNvSpPr txBox="1">
            <a:spLocks noChangeArrowheads="1"/>
          </p:cNvSpPr>
          <p:nvPr/>
        </p:nvSpPr>
        <p:spPr bwMode="auto">
          <a:xfrm>
            <a:off x="4484061" y="840143"/>
            <a:ext cx="3087547" cy="430887"/>
          </a:xfrm>
          <a:prstGeom prst="rect">
            <a:avLst/>
          </a:prstGeom>
          <a:solidFill>
            <a:schemeClr val="bg1">
              <a:alpha val="7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a:solidFill>
                  <a:schemeClr val="accent1">
                    <a:lumMod val="75000"/>
                  </a:schemeClr>
                </a:solidFill>
                <a:latin typeface="Century Gothic" panose="020B0502020202020204" pitchFamily="34" charset="0"/>
                <a:cs typeface="Arial" panose="020B0604020202020204" pitchFamily="34" charset="0"/>
              </a:rPr>
              <a:t>Potable Water Supply</a:t>
            </a:r>
          </a:p>
        </p:txBody>
      </p:sp>
      <p:sp>
        <p:nvSpPr>
          <p:cNvPr id="11" name="Title 1"/>
          <p:cNvSpPr txBox="1">
            <a:spLocks/>
          </p:cNvSpPr>
          <p:nvPr/>
        </p:nvSpPr>
        <p:spPr>
          <a:xfrm>
            <a:off x="0" y="-175879"/>
            <a:ext cx="9391075" cy="799334"/>
          </a:xfrm>
          <a:prstGeom prst="rect">
            <a:avLst/>
          </a:prstGeom>
          <a:solidFill>
            <a:srgbClr val="35647E">
              <a:alpha val="80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 Janitor Closet</a:t>
            </a:r>
          </a:p>
        </p:txBody>
      </p:sp>
      <p:sp>
        <p:nvSpPr>
          <p:cNvPr id="9" name="TextBox 8"/>
          <p:cNvSpPr txBox="1"/>
          <p:nvPr/>
        </p:nvSpPr>
        <p:spPr>
          <a:xfrm>
            <a:off x="4795167" y="3259821"/>
            <a:ext cx="3296852" cy="1200329"/>
          </a:xfrm>
          <a:prstGeom prst="rect">
            <a:avLst/>
          </a:prstGeom>
          <a:solidFill>
            <a:schemeClr val="bg1">
              <a:alpha val="75000"/>
            </a:schemeClr>
          </a:solidFill>
        </p:spPr>
        <p:txBody>
          <a:bodyPr wrap="square" rtlCol="0">
            <a:spAutoFit/>
          </a:bodyPr>
          <a:lstStyle/>
          <a:p>
            <a:r>
              <a:rPr lang="en-US" b="1" dirty="0">
                <a:solidFill>
                  <a:srgbClr val="FF0000"/>
                </a:solidFill>
                <a:latin typeface="Century Gothic" panose="020B0502020202020204" pitchFamily="34" charset="0"/>
              </a:rPr>
              <a:t>Connection to Chemicals w/Valves downstream of AVB &amp; Backpressure from </a:t>
            </a:r>
            <a:r>
              <a:rPr lang="en-US" b="1" dirty="0" err="1">
                <a:solidFill>
                  <a:srgbClr val="FF0000"/>
                </a:solidFill>
                <a:latin typeface="Century Gothic" panose="020B0502020202020204" pitchFamily="34" charset="0"/>
              </a:rPr>
              <a:t>elivation</a:t>
            </a:r>
            <a:endParaRPr lang="en-US" b="1" dirty="0">
              <a:solidFill>
                <a:srgbClr val="FF0000"/>
              </a:solidFill>
              <a:latin typeface="Century Gothic" panose="020B0502020202020204" pitchFamily="34" charset="0"/>
            </a:endParaRPr>
          </a:p>
        </p:txBody>
      </p:sp>
      <p:cxnSp>
        <p:nvCxnSpPr>
          <p:cNvPr id="12" name="Straight Arrow Connector 11"/>
          <p:cNvCxnSpPr>
            <a:cxnSpLocks/>
          </p:cNvCxnSpPr>
          <p:nvPr/>
        </p:nvCxnSpPr>
        <p:spPr>
          <a:xfrm flipH="1">
            <a:off x="4484913" y="4376441"/>
            <a:ext cx="1482008" cy="637484"/>
          </a:xfrm>
          <a:prstGeom prst="straightConnector1">
            <a:avLst/>
          </a:prstGeom>
          <a:noFill/>
          <a:ln w="47625" cap="flat" cmpd="sng" algn="ctr">
            <a:solidFill>
              <a:srgbClr val="FF0000"/>
            </a:solidFill>
            <a:prstDash val="sysDash"/>
            <a:tailEnd type="triangle"/>
          </a:ln>
          <a:effectLst>
            <a:outerShdw blurRad="40000" dist="20000" dir="5400000" rotWithShape="0">
              <a:srgbClr val="000000">
                <a:alpha val="38000"/>
              </a:srgbClr>
            </a:outerShdw>
          </a:effectLst>
        </p:spPr>
      </p:cxnSp>
      <p:cxnSp>
        <p:nvCxnSpPr>
          <p:cNvPr id="13" name="Straight Arrow Connector 12"/>
          <p:cNvCxnSpPr>
            <a:cxnSpLocks/>
          </p:cNvCxnSpPr>
          <p:nvPr/>
        </p:nvCxnSpPr>
        <p:spPr>
          <a:xfrm flipH="1">
            <a:off x="3450790" y="1589648"/>
            <a:ext cx="1525064" cy="2930334"/>
          </a:xfrm>
          <a:prstGeom prst="straightConnector1">
            <a:avLst/>
          </a:prstGeom>
          <a:noFill/>
          <a:ln w="50800" cap="flat" cmpd="sng" algn="ctr">
            <a:solidFill>
              <a:srgbClr val="00B0F0"/>
            </a:solidFill>
            <a:prstDash val="solid"/>
            <a:tailEnd type="triangle"/>
          </a:ln>
          <a:effectLst>
            <a:outerShdw blurRad="40000" dist="20000" dir="5400000" rotWithShape="0">
              <a:srgbClr val="000000">
                <a:alpha val="38000"/>
              </a:srgbClr>
            </a:outerShdw>
          </a:effectLst>
        </p:spPr>
      </p:cxnSp>
      <p:cxnSp>
        <p:nvCxnSpPr>
          <p:cNvPr id="3" name="Straight Arrow Connector 2">
            <a:extLst>
              <a:ext uri="{FF2B5EF4-FFF2-40B4-BE49-F238E27FC236}">
                <a16:creationId xmlns:a16="http://schemas.microsoft.com/office/drawing/2014/main" id="{61A12884-3A0E-DFCD-8539-2673D1A60295}"/>
              </a:ext>
            </a:extLst>
          </p:cNvPr>
          <p:cNvCxnSpPr>
            <a:cxnSpLocks/>
          </p:cNvCxnSpPr>
          <p:nvPr/>
        </p:nvCxnSpPr>
        <p:spPr>
          <a:xfrm flipH="1" flipV="1">
            <a:off x="3651833" y="1243288"/>
            <a:ext cx="2791760" cy="2115563"/>
          </a:xfrm>
          <a:prstGeom prst="straightConnector1">
            <a:avLst/>
          </a:prstGeom>
          <a:noFill/>
          <a:ln w="47625" cap="flat" cmpd="sng" algn="ctr">
            <a:solidFill>
              <a:srgbClr val="FF0000"/>
            </a:solidFill>
            <a:prstDash val="sysDash"/>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172412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3"/>
          <a:stretch>
            <a:fillRect/>
          </a:stretch>
        </p:blipFill>
        <p:spPr bwMode="auto">
          <a:xfrm rot="5400000">
            <a:off x="1587432" y="766529"/>
            <a:ext cx="6662839" cy="5667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9"/>
          <p:cNvSpPr txBox="1">
            <a:spLocks noChangeArrowheads="1"/>
          </p:cNvSpPr>
          <p:nvPr/>
        </p:nvSpPr>
        <p:spPr bwMode="auto">
          <a:xfrm>
            <a:off x="4658250" y="3549045"/>
            <a:ext cx="3911259" cy="369332"/>
          </a:xfrm>
          <a:prstGeom prst="rect">
            <a:avLst/>
          </a:prstGeom>
          <a:solidFill>
            <a:schemeClr val="bg1">
              <a:alpha val="7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0000"/>
                </a:solidFill>
                <a:latin typeface="Century Gothic" panose="020B0502020202020204" pitchFamily="34" charset="0"/>
              </a:rPr>
              <a:t>Correct Device??</a:t>
            </a:r>
          </a:p>
        </p:txBody>
      </p:sp>
      <p:cxnSp>
        <p:nvCxnSpPr>
          <p:cNvPr id="8" name="Straight Arrow Connector 7"/>
          <p:cNvCxnSpPr>
            <a:cxnSpLocks/>
          </p:cNvCxnSpPr>
          <p:nvPr/>
        </p:nvCxnSpPr>
        <p:spPr>
          <a:xfrm flipH="1" flipV="1">
            <a:off x="5356758" y="2634227"/>
            <a:ext cx="1044995" cy="817449"/>
          </a:xfrm>
          <a:prstGeom prst="straightConnector1">
            <a:avLst/>
          </a:prstGeom>
          <a:noFill/>
          <a:ln w="31750" cap="flat" cmpd="sng" algn="ctr">
            <a:solidFill>
              <a:srgbClr val="FF0000"/>
            </a:solidFill>
            <a:prstDash val="solid"/>
            <a:tailEnd type="arrow"/>
          </a:ln>
          <a:effectLst/>
        </p:spPr>
      </p:cxnSp>
      <p:sp>
        <p:nvSpPr>
          <p:cNvPr id="10" name="Oval 9"/>
          <p:cNvSpPr/>
          <p:nvPr/>
        </p:nvSpPr>
        <p:spPr>
          <a:xfrm>
            <a:off x="4229962" y="1472160"/>
            <a:ext cx="1465444" cy="1561149"/>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30629" y="-175879"/>
            <a:ext cx="9360446" cy="1025556"/>
          </a:xfrm>
          <a:prstGeom prst="rect">
            <a:avLst/>
          </a:prstGeom>
          <a:solidFill>
            <a:schemeClr val="bg1">
              <a:alpha val="80000"/>
            </a:scheme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a:solidFill>
                  <a:srgbClr val="3B657F"/>
                </a:solidFill>
                <a:latin typeface="Century Gothic" panose="020B0502020202020204" pitchFamily="34" charset="0"/>
                <a:ea typeface="+mj-ea"/>
                <a:cs typeface="+mj-cs"/>
              </a:rPr>
              <a:t> </a:t>
            </a:r>
            <a:r>
              <a:rPr kumimoji="0" lang="en-US" sz="3600" b="1" i="0" u="none" strike="noStrike" kern="1200" cap="none" spc="0" normalizeH="0" baseline="0" noProof="0" dirty="0">
                <a:ln>
                  <a:noFill/>
                </a:ln>
                <a:solidFill>
                  <a:srgbClr val="3B657F"/>
                </a:solidFill>
                <a:effectLst/>
                <a:uLnTx/>
                <a:uFillTx/>
                <a:latin typeface="Century Gothic" panose="020B0502020202020204" pitchFamily="34" charset="0"/>
                <a:ea typeface="+mj-ea"/>
                <a:cs typeface="+mj-cs"/>
              </a:rPr>
              <a:t>Janitor Closet</a:t>
            </a:r>
          </a:p>
        </p:txBody>
      </p:sp>
    </p:spTree>
    <p:extLst>
      <p:ext uri="{BB962C8B-B14F-4D97-AF65-F5344CB8AC3E}">
        <p14:creationId xmlns:p14="http://schemas.microsoft.com/office/powerpoint/2010/main" val="430789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6BD78A2-200F-40EB-914E-AFDF5DB3D2D7}"/>
              </a:ext>
            </a:extLst>
          </p:cNvPr>
          <p:cNvSpPr>
            <a:spLocks noGrp="1"/>
          </p:cNvSpPr>
          <p:nvPr>
            <p:ph idx="1"/>
          </p:nvPr>
        </p:nvSpPr>
        <p:spPr>
          <a:xfrm>
            <a:off x="80009" y="2263327"/>
            <a:ext cx="4572000" cy="3567113"/>
          </a:xfrm>
        </p:spPr>
        <p:txBody>
          <a:bodyPr>
            <a:noAutofit/>
          </a:bodyPr>
          <a:lstStyle/>
          <a:p>
            <a:pPr lvl="0" eaLnBrk="1" fontAlgn="auto" hangingPunct="1">
              <a:spcAft>
                <a:spcPts val="0"/>
              </a:spcAft>
            </a:pPr>
            <a:r>
              <a:rPr lang="en-US" sz="1800" b="1" dirty="0">
                <a:solidFill>
                  <a:srgbClr val="7F7F7F"/>
                </a:solidFill>
                <a:latin typeface="Century Gothic" panose="020B0502020202020204" pitchFamily="34" charset="0"/>
              </a:rPr>
              <a:t>Large Hospitals/Clinics</a:t>
            </a:r>
          </a:p>
          <a:p>
            <a:pPr lvl="0" eaLnBrk="1" fontAlgn="auto" hangingPunct="1">
              <a:spcAft>
                <a:spcPts val="0"/>
              </a:spcAft>
            </a:pPr>
            <a:r>
              <a:rPr lang="en-US" sz="1800" b="1" dirty="0">
                <a:solidFill>
                  <a:srgbClr val="7F7F7F"/>
                </a:solidFill>
                <a:latin typeface="Century Gothic" panose="020B0502020202020204" pitchFamily="34" charset="0"/>
              </a:rPr>
              <a:t>Hangar's w/Fabrication Equipment</a:t>
            </a:r>
          </a:p>
          <a:p>
            <a:pPr lvl="0" eaLnBrk="1" fontAlgn="auto" hangingPunct="1">
              <a:spcAft>
                <a:spcPts val="0"/>
              </a:spcAft>
            </a:pPr>
            <a:r>
              <a:rPr lang="en-US" sz="1800" b="1" dirty="0">
                <a:solidFill>
                  <a:srgbClr val="7F7F7F"/>
                </a:solidFill>
                <a:latin typeface="Century Gothic" panose="020B0502020202020204" pitchFamily="34" charset="0"/>
              </a:rPr>
              <a:t>Warehouses</a:t>
            </a:r>
          </a:p>
          <a:p>
            <a:pPr lvl="0" eaLnBrk="1" fontAlgn="auto" hangingPunct="1">
              <a:spcAft>
                <a:spcPts val="0"/>
              </a:spcAft>
            </a:pPr>
            <a:r>
              <a:rPr lang="en-US" sz="1800" b="1" dirty="0">
                <a:solidFill>
                  <a:srgbClr val="7F7F7F"/>
                </a:solidFill>
                <a:latin typeface="Century Gothic" panose="020B0502020202020204" pitchFamily="34" charset="0"/>
              </a:rPr>
              <a:t>Construction/Facility </a:t>
            </a:r>
            <a:r>
              <a:rPr lang="en-US" sz="1800" b="1" dirty="0" err="1">
                <a:solidFill>
                  <a:srgbClr val="7F7F7F"/>
                </a:solidFill>
                <a:latin typeface="Century Gothic" panose="020B0502020202020204" pitchFamily="34" charset="0"/>
              </a:rPr>
              <a:t>Maint</a:t>
            </a:r>
            <a:r>
              <a:rPr lang="en-US" sz="1800" b="1" dirty="0">
                <a:solidFill>
                  <a:srgbClr val="7F7F7F"/>
                </a:solidFill>
                <a:latin typeface="Century Gothic" panose="020B0502020202020204" pitchFamily="34" charset="0"/>
              </a:rPr>
              <a:t>. Shops</a:t>
            </a:r>
          </a:p>
          <a:p>
            <a:pPr lvl="0" eaLnBrk="1" fontAlgn="auto" hangingPunct="1">
              <a:spcAft>
                <a:spcPts val="0"/>
              </a:spcAft>
            </a:pPr>
            <a:r>
              <a:rPr lang="en-US" sz="1800" b="1" dirty="0">
                <a:solidFill>
                  <a:srgbClr val="7F7F7F"/>
                </a:solidFill>
                <a:latin typeface="Century Gothic" panose="020B0502020202020204" pitchFamily="34" charset="0"/>
              </a:rPr>
              <a:t>Laboratory Buildings</a:t>
            </a:r>
          </a:p>
          <a:p>
            <a:pPr lvl="0" eaLnBrk="1" fontAlgn="auto" hangingPunct="1">
              <a:spcAft>
                <a:spcPts val="0"/>
              </a:spcAft>
            </a:pPr>
            <a:r>
              <a:rPr lang="en-US" sz="1800" b="1" dirty="0">
                <a:solidFill>
                  <a:srgbClr val="7F7F7F"/>
                </a:solidFill>
                <a:latin typeface="Century Gothic" panose="020B0502020202020204" pitchFamily="34" charset="0"/>
              </a:rPr>
              <a:t>Dental Facilities</a:t>
            </a:r>
          </a:p>
          <a:p>
            <a:pPr lvl="0" eaLnBrk="1" fontAlgn="auto" hangingPunct="1">
              <a:spcAft>
                <a:spcPts val="0"/>
              </a:spcAft>
            </a:pPr>
            <a:r>
              <a:rPr lang="en-US" sz="1800" b="1" dirty="0">
                <a:solidFill>
                  <a:srgbClr val="7F7F7F"/>
                </a:solidFill>
                <a:latin typeface="Century Gothic" panose="020B0502020202020204" pitchFamily="34" charset="0"/>
              </a:rPr>
              <a:t>Munition Storage </a:t>
            </a:r>
            <a:r>
              <a:rPr lang="en-US" sz="1600" b="1" dirty="0">
                <a:solidFill>
                  <a:srgbClr val="7F7F7F"/>
                </a:solidFill>
                <a:latin typeface="Century Gothic" panose="020B0502020202020204" pitchFamily="34" charset="0"/>
              </a:rPr>
              <a:t>( Nuclear &amp; Non-Nuclear Storage)</a:t>
            </a:r>
            <a:endParaRPr lang="en-US" sz="1800" b="1" dirty="0">
              <a:solidFill>
                <a:srgbClr val="7F7F7F"/>
              </a:solidFill>
              <a:latin typeface="Century Gothic" panose="020B0502020202020204" pitchFamily="34" charset="0"/>
            </a:endParaRPr>
          </a:p>
          <a:p>
            <a:pPr lvl="0" eaLnBrk="1" fontAlgn="auto" hangingPunct="1">
              <a:spcAft>
                <a:spcPts val="0"/>
              </a:spcAft>
            </a:pPr>
            <a:r>
              <a:rPr lang="en-US" sz="1800" b="1" dirty="0">
                <a:solidFill>
                  <a:srgbClr val="7F7F7F"/>
                </a:solidFill>
                <a:latin typeface="Century Gothic" panose="020B0502020202020204" pitchFamily="34" charset="0"/>
              </a:rPr>
              <a:t>Auto Centers</a:t>
            </a:r>
          </a:p>
          <a:p>
            <a:pPr lvl="0" eaLnBrk="1" fontAlgn="auto" hangingPunct="1">
              <a:spcAft>
                <a:spcPts val="0"/>
              </a:spcAft>
            </a:pPr>
            <a:r>
              <a:rPr lang="en-US" sz="1800" b="1" dirty="0">
                <a:solidFill>
                  <a:srgbClr val="7F7F7F"/>
                </a:solidFill>
                <a:latin typeface="Century Gothic" panose="020B0502020202020204" pitchFamily="34" charset="0"/>
              </a:rPr>
              <a:t>Fuel Farms</a:t>
            </a:r>
          </a:p>
          <a:p>
            <a:pPr marL="0" indent="0">
              <a:lnSpc>
                <a:spcPct val="100000"/>
              </a:lnSpc>
              <a:spcBef>
                <a:spcPts val="1500"/>
              </a:spcBef>
              <a:buNone/>
            </a:pPr>
            <a:endParaRPr lang="en-US" sz="3600" spc="100" dirty="0">
              <a:solidFill>
                <a:schemeClr val="tx1">
                  <a:lumMod val="50000"/>
                  <a:lumOff val="50000"/>
                </a:schemeClr>
              </a:solidFill>
              <a:latin typeface="Century Gothic"/>
              <a:cs typeface="Century Gothic"/>
            </a:endParaRPr>
          </a:p>
          <a:p>
            <a:endParaRPr lang="en-US" sz="3600" dirty="0"/>
          </a:p>
        </p:txBody>
      </p:sp>
      <p:sp>
        <p:nvSpPr>
          <p:cNvPr id="5" name="Title 1">
            <a:extLst>
              <a:ext uri="{FF2B5EF4-FFF2-40B4-BE49-F238E27FC236}">
                <a16:creationId xmlns:a16="http://schemas.microsoft.com/office/drawing/2014/main" id="{621BAC81-C007-4D83-B64D-CC5E1BA019CC}"/>
              </a:ext>
            </a:extLst>
          </p:cNvPr>
          <p:cNvSpPr txBox="1">
            <a:spLocks/>
          </p:cNvSpPr>
          <p:nvPr/>
        </p:nvSpPr>
        <p:spPr>
          <a:xfrm>
            <a:off x="229639" y="10279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3B657F"/>
              </a:solidFill>
              <a:effectLst/>
              <a:uLnTx/>
              <a:uFillTx/>
              <a:latin typeface="Century Gothic" panose="020B0502020202020204" pitchFamily="34" charset="0"/>
              <a:ea typeface="+mj-ea"/>
              <a:cs typeface="+mj-cs"/>
            </a:endParaRPr>
          </a:p>
        </p:txBody>
      </p:sp>
      <p:sp>
        <p:nvSpPr>
          <p:cNvPr id="6" name="Title 1">
            <a:extLst>
              <a:ext uri="{FF2B5EF4-FFF2-40B4-BE49-F238E27FC236}">
                <a16:creationId xmlns:a16="http://schemas.microsoft.com/office/drawing/2014/main" id="{0E543470-46DC-44A8-92F5-68D1C0D7AE62}"/>
              </a:ext>
            </a:extLst>
          </p:cNvPr>
          <p:cNvSpPr txBox="1">
            <a:spLocks/>
          </p:cNvSpPr>
          <p:nvPr/>
        </p:nvSpPr>
        <p:spPr>
          <a:xfrm>
            <a:off x="6234" y="9172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B657F"/>
                </a:solidFill>
                <a:effectLst/>
                <a:uLnTx/>
                <a:uFillTx/>
                <a:latin typeface="Century Gothic" panose="020B0502020202020204" pitchFamily="34" charset="0"/>
                <a:ea typeface="+mj-ea"/>
                <a:cs typeface="+mj-cs"/>
              </a:rPr>
              <a:t>Types of Facilities Connected</a:t>
            </a:r>
          </a:p>
        </p:txBody>
      </p:sp>
      <p:sp>
        <p:nvSpPr>
          <p:cNvPr id="2" name="Rectangle 1">
            <a:extLst>
              <a:ext uri="{FF2B5EF4-FFF2-40B4-BE49-F238E27FC236}">
                <a16:creationId xmlns:a16="http://schemas.microsoft.com/office/drawing/2014/main" id="{330B5EF1-0072-4CA8-B7DA-0543D9EE957D}"/>
              </a:ext>
            </a:extLst>
          </p:cNvPr>
          <p:cNvSpPr/>
          <p:nvPr/>
        </p:nvSpPr>
        <p:spPr>
          <a:xfrm>
            <a:off x="4491991" y="2222212"/>
            <a:ext cx="4572000" cy="3739485"/>
          </a:xfrm>
          <a:prstGeom prst="rect">
            <a:avLst/>
          </a:prstGeom>
        </p:spPr>
        <p:txBody>
          <a:bodyPr>
            <a:spAutoFit/>
          </a:bodyPr>
          <a:lstStyle/>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Office/Administration Support</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Fitness Centers/Ball Fields</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Fire Dept</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Water Plant/Wastewater Plant</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Fire System Distribution Facilities</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Dining Facilities/cafeteria</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Retail Stores/Grocery/Food Court</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Dry Cleaners</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Dormitories</a:t>
            </a:r>
          </a:p>
          <a:p>
            <a:pPr marL="228600" lvl="0" indent="-228600" defTabSz="914400">
              <a:lnSpc>
                <a:spcPct val="90000"/>
              </a:lnSpc>
              <a:spcBef>
                <a:spcPts val="1000"/>
              </a:spcBef>
              <a:buFont typeface="Arial" panose="020B0604020202020204" pitchFamily="34" charset="0"/>
              <a:buChar char="•"/>
            </a:pPr>
            <a:r>
              <a:rPr lang="en-US" b="1" dirty="0">
                <a:solidFill>
                  <a:srgbClr val="7F7F7F"/>
                </a:solidFill>
                <a:latin typeface="Century Gothic" panose="020B0502020202020204" pitchFamily="34" charset="0"/>
              </a:rPr>
              <a:t>Medical Examiner/Mortuary Affaires </a:t>
            </a:r>
          </a:p>
        </p:txBody>
      </p:sp>
      <p:sp>
        <p:nvSpPr>
          <p:cNvPr id="8" name="TextBox 7">
            <a:extLst>
              <a:ext uri="{FF2B5EF4-FFF2-40B4-BE49-F238E27FC236}">
                <a16:creationId xmlns:a16="http://schemas.microsoft.com/office/drawing/2014/main" id="{A0782B47-D7CF-4F07-AD6A-61171E621A55}"/>
              </a:ext>
            </a:extLst>
          </p:cNvPr>
          <p:cNvSpPr txBox="1"/>
          <p:nvPr/>
        </p:nvSpPr>
        <p:spPr>
          <a:xfrm>
            <a:off x="1339293" y="5972882"/>
            <a:ext cx="5999900" cy="523220"/>
          </a:xfrm>
          <a:prstGeom prst="rect">
            <a:avLst/>
          </a:prstGeom>
          <a:noFill/>
        </p:spPr>
        <p:txBody>
          <a:bodyPr wrap="square" rtlCol="0">
            <a:spAutoFit/>
          </a:bodyPr>
          <a:lstStyle/>
          <a:p>
            <a:pPr algn="ctr"/>
            <a:r>
              <a:rPr lang="en-US" sz="2800" dirty="0">
                <a:solidFill>
                  <a:srgbClr val="2C4A5C"/>
                </a:solidFill>
                <a:latin typeface="Calibri"/>
              </a:rPr>
              <a:t>Basically, a Small City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166" y="1"/>
            <a:ext cx="9123834" cy="672894"/>
          </a:xfrm>
          <a:solidFill>
            <a:srgbClr val="35647E"/>
          </a:solidFill>
        </p:spPr>
        <p:txBody>
          <a:bodyPr/>
          <a:lstStyle/>
          <a:p>
            <a:r>
              <a:rPr lang="en-US" dirty="0">
                <a:solidFill>
                  <a:schemeClr val="bg1"/>
                </a:solidFill>
              </a:rPr>
              <a:t>Fire Dept. Hose Reel &amp; Fill Station </a:t>
            </a:r>
          </a:p>
        </p:txBody>
      </p:sp>
      <p:cxnSp>
        <p:nvCxnSpPr>
          <p:cNvPr id="7" name="Straight Arrow Connector 6"/>
          <p:cNvCxnSpPr/>
          <p:nvPr/>
        </p:nvCxnSpPr>
        <p:spPr>
          <a:xfrm flipH="1" flipV="1">
            <a:off x="3545304" y="3352800"/>
            <a:ext cx="418212" cy="120315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2327006" y="672895"/>
            <a:ext cx="4651877" cy="6197688"/>
          </a:xfrm>
          <a:prstGeom prst="rect">
            <a:avLst/>
          </a:prstGeom>
        </p:spPr>
      </p:pic>
    </p:spTree>
    <p:extLst>
      <p:ext uri="{BB962C8B-B14F-4D97-AF65-F5344CB8AC3E}">
        <p14:creationId xmlns:p14="http://schemas.microsoft.com/office/powerpoint/2010/main" val="2681381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9816"/>
            <a:ext cx="8262257" cy="1325563"/>
          </a:xfrm>
        </p:spPr>
        <p:txBody>
          <a:bodyPr>
            <a:noAutofit/>
          </a:bodyPr>
          <a:lstStyle/>
          <a:p>
            <a:pPr algn="ctr"/>
            <a:r>
              <a:rPr lang="en-US" sz="3400" dirty="0"/>
              <a:t>Chiller/Boiler Make-up</a:t>
            </a:r>
            <a:br>
              <a:rPr lang="en-US" sz="3400" dirty="0"/>
            </a:br>
            <a:r>
              <a:rPr lang="en-US" sz="2400" b="0" dirty="0">
                <a:solidFill>
                  <a:srgbClr val="7F7F7F"/>
                </a:solidFill>
              </a:rPr>
              <a:t> </a:t>
            </a:r>
          </a:p>
        </p:txBody>
      </p:sp>
      <p:pic>
        <p:nvPicPr>
          <p:cNvPr id="3" name="Picture 2">
            <a:extLst>
              <a:ext uri="{FF2B5EF4-FFF2-40B4-BE49-F238E27FC236}">
                <a16:creationId xmlns:a16="http://schemas.microsoft.com/office/drawing/2014/main" id="{09E30DF2-151A-417B-BEFB-EE54AD303AFA}"/>
              </a:ext>
            </a:extLst>
          </p:cNvPr>
          <p:cNvPicPr>
            <a:picLocks noChangeAspect="1"/>
          </p:cNvPicPr>
          <p:nvPr/>
        </p:nvPicPr>
        <p:blipFill>
          <a:blip r:embed="rId2"/>
          <a:stretch>
            <a:fillRect/>
          </a:stretch>
        </p:blipFill>
        <p:spPr>
          <a:xfrm>
            <a:off x="406357" y="1020035"/>
            <a:ext cx="3630065" cy="4817930"/>
          </a:xfrm>
          <a:prstGeom prst="rect">
            <a:avLst/>
          </a:prstGeom>
        </p:spPr>
      </p:pic>
      <p:pic>
        <p:nvPicPr>
          <p:cNvPr id="5" name="Picture 4" descr="A picture containing indoor, building&#10;&#10;Description automatically generated">
            <a:extLst>
              <a:ext uri="{FF2B5EF4-FFF2-40B4-BE49-F238E27FC236}">
                <a16:creationId xmlns:a16="http://schemas.microsoft.com/office/drawing/2014/main" id="{962595DD-BD75-463D-84A2-7A1642A365BD}"/>
              </a:ext>
            </a:extLst>
          </p:cNvPr>
          <p:cNvPicPr>
            <a:picLocks noChangeAspect="1"/>
          </p:cNvPicPr>
          <p:nvPr/>
        </p:nvPicPr>
        <p:blipFill>
          <a:blip r:embed="rId3"/>
          <a:stretch>
            <a:fillRect/>
          </a:stretch>
        </p:blipFill>
        <p:spPr>
          <a:xfrm>
            <a:off x="4342175" y="1020035"/>
            <a:ext cx="3630065" cy="4840086"/>
          </a:xfrm>
          <a:prstGeom prst="rect">
            <a:avLst/>
          </a:prstGeom>
        </p:spPr>
      </p:pic>
      <p:pic>
        <p:nvPicPr>
          <p:cNvPr id="4" name="Picture 3">
            <a:extLst>
              <a:ext uri="{FF2B5EF4-FFF2-40B4-BE49-F238E27FC236}">
                <a16:creationId xmlns:a16="http://schemas.microsoft.com/office/drawing/2014/main" id="{91EAE956-FDDE-4B72-8CD8-9AA830919866}"/>
              </a:ext>
            </a:extLst>
          </p:cNvPr>
          <p:cNvPicPr>
            <a:picLocks noChangeAspect="1"/>
          </p:cNvPicPr>
          <p:nvPr/>
        </p:nvPicPr>
        <p:blipFill>
          <a:blip r:embed="rId4"/>
          <a:stretch>
            <a:fillRect/>
          </a:stretch>
        </p:blipFill>
        <p:spPr>
          <a:xfrm>
            <a:off x="1775460" y="1335379"/>
            <a:ext cx="4968320" cy="3896414"/>
          </a:xfrm>
          <a:prstGeom prst="rect">
            <a:avLst/>
          </a:prstGeom>
        </p:spPr>
      </p:pic>
    </p:spTree>
    <p:extLst>
      <p:ext uri="{BB962C8B-B14F-4D97-AF65-F5344CB8AC3E}">
        <p14:creationId xmlns:p14="http://schemas.microsoft.com/office/powerpoint/2010/main" val="32544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86375"/>
            <a:ext cx="8262257" cy="1325563"/>
          </a:xfrm>
        </p:spPr>
        <p:txBody>
          <a:bodyPr>
            <a:noAutofit/>
          </a:bodyPr>
          <a:lstStyle/>
          <a:p>
            <a:pPr algn="ctr"/>
            <a:r>
              <a:rPr lang="en-US" sz="3400" dirty="0"/>
              <a:t>Chiller/Boiler Make-up</a:t>
            </a:r>
            <a:br>
              <a:rPr lang="en-US" sz="3400" dirty="0"/>
            </a:br>
            <a:r>
              <a:rPr lang="en-US" sz="2400" b="0" dirty="0">
                <a:solidFill>
                  <a:srgbClr val="7F7F7F"/>
                </a:solidFill>
              </a:rPr>
              <a:t> </a:t>
            </a:r>
          </a:p>
        </p:txBody>
      </p:sp>
      <p:pic>
        <p:nvPicPr>
          <p:cNvPr id="7" name="Picture 6" descr="A picture containing indoor, wall, bathroom, object&#10;&#10;Description automatically generated">
            <a:extLst>
              <a:ext uri="{FF2B5EF4-FFF2-40B4-BE49-F238E27FC236}">
                <a16:creationId xmlns:a16="http://schemas.microsoft.com/office/drawing/2014/main" id="{4EDF8A4F-611E-460A-A9E4-7CB33DC03C37}"/>
              </a:ext>
            </a:extLst>
          </p:cNvPr>
          <p:cNvPicPr>
            <a:picLocks noChangeAspect="1"/>
          </p:cNvPicPr>
          <p:nvPr/>
        </p:nvPicPr>
        <p:blipFill>
          <a:blip r:embed="rId2"/>
          <a:stretch>
            <a:fillRect/>
          </a:stretch>
        </p:blipFill>
        <p:spPr>
          <a:xfrm>
            <a:off x="0" y="715172"/>
            <a:ext cx="4599760" cy="6133012"/>
          </a:xfrm>
          <a:prstGeom prst="rect">
            <a:avLst/>
          </a:prstGeom>
        </p:spPr>
      </p:pic>
      <p:pic>
        <p:nvPicPr>
          <p:cNvPr id="9" name="Picture 8" descr="A picture containing wall, indoor, building, ground&#10;&#10;Description automatically generated">
            <a:extLst>
              <a:ext uri="{FF2B5EF4-FFF2-40B4-BE49-F238E27FC236}">
                <a16:creationId xmlns:a16="http://schemas.microsoft.com/office/drawing/2014/main" id="{36ED4A0F-4B4E-4EFE-9A17-EE3D91CCE61D}"/>
              </a:ext>
            </a:extLst>
          </p:cNvPr>
          <p:cNvPicPr>
            <a:picLocks noChangeAspect="1"/>
          </p:cNvPicPr>
          <p:nvPr/>
        </p:nvPicPr>
        <p:blipFill>
          <a:blip r:embed="rId3"/>
          <a:stretch>
            <a:fillRect/>
          </a:stretch>
        </p:blipFill>
        <p:spPr>
          <a:xfrm>
            <a:off x="3568336" y="1472837"/>
            <a:ext cx="5216435" cy="3912326"/>
          </a:xfrm>
          <a:prstGeom prst="rect">
            <a:avLst/>
          </a:prstGeom>
        </p:spPr>
      </p:pic>
    </p:spTree>
    <p:extLst>
      <p:ext uri="{BB962C8B-B14F-4D97-AF65-F5344CB8AC3E}">
        <p14:creationId xmlns:p14="http://schemas.microsoft.com/office/powerpoint/2010/main" val="1680801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29349E3-DADC-44E7-8AED-4687005E7C61}"/>
              </a:ext>
            </a:extLst>
          </p:cNvPr>
          <p:cNvSpPr>
            <a:spLocks noGrp="1" noChangeArrowheads="1"/>
          </p:cNvSpPr>
          <p:nvPr>
            <p:ph type="title"/>
          </p:nvPr>
        </p:nvSpPr>
        <p:spPr>
          <a:xfrm>
            <a:off x="381000" y="13494"/>
            <a:ext cx="8229600" cy="792162"/>
          </a:xfrm>
        </p:spPr>
        <p:txBody>
          <a:bodyPr/>
          <a:lstStyle/>
          <a:p>
            <a:pPr eaLnBrk="1" hangingPunct="1"/>
            <a:r>
              <a:rPr lang="en-US" altLang="en-US" sz="4000" dirty="0"/>
              <a:t>Other Cooling Systems</a:t>
            </a:r>
          </a:p>
        </p:txBody>
      </p:sp>
      <p:sp>
        <p:nvSpPr>
          <p:cNvPr id="56323" name="Rectangle 4">
            <a:extLst>
              <a:ext uri="{FF2B5EF4-FFF2-40B4-BE49-F238E27FC236}">
                <a16:creationId xmlns:a16="http://schemas.microsoft.com/office/drawing/2014/main" id="{7E30DED3-A8C2-4377-B397-66B5E98D761B}"/>
              </a:ext>
            </a:extLst>
          </p:cNvPr>
          <p:cNvSpPr>
            <a:spLocks noGrp="1" noChangeArrowheads="1"/>
          </p:cNvSpPr>
          <p:nvPr>
            <p:ph type="body" idx="1"/>
          </p:nvPr>
        </p:nvSpPr>
        <p:spPr>
          <a:xfrm>
            <a:off x="381000" y="712138"/>
            <a:ext cx="8229600" cy="4525962"/>
          </a:xfrm>
          <a:noFill/>
        </p:spPr>
        <p:txBody>
          <a:bodyPr/>
          <a:lstStyle/>
          <a:p>
            <a:pPr eaLnBrk="1" hangingPunct="1">
              <a:lnSpc>
                <a:spcPct val="80000"/>
              </a:lnSpc>
            </a:pPr>
            <a:r>
              <a:rPr lang="en-US" altLang="en-US" sz="2500" dirty="0"/>
              <a:t>“Liebert Units” - filled cooling system. Coolant is circulated elsewhere to an air-cooled heat exchanger or chiller unit.  </a:t>
            </a:r>
          </a:p>
          <a:p>
            <a:pPr eaLnBrk="1" hangingPunct="1">
              <a:lnSpc>
                <a:spcPct val="80000"/>
              </a:lnSpc>
              <a:buFontTx/>
              <a:buNone/>
            </a:pPr>
            <a:endParaRPr lang="en-US" altLang="en-US" sz="1200" dirty="0"/>
          </a:p>
          <a:p>
            <a:pPr eaLnBrk="1" hangingPunct="1">
              <a:lnSpc>
                <a:spcPct val="80000"/>
              </a:lnSpc>
            </a:pPr>
            <a:r>
              <a:rPr lang="en-US" altLang="en-US" sz="2500" dirty="0"/>
              <a:t>Small water line may enter Liebert Unit to minimize static electricity/arching that could damage sensitive equipment. </a:t>
            </a:r>
            <a:r>
              <a:rPr lang="en-US" altLang="en-US" sz="2500" b="1" dirty="0"/>
              <a:t>Air gap</a:t>
            </a:r>
            <a:r>
              <a:rPr lang="en-US" altLang="en-US" sz="2500" dirty="0"/>
              <a:t> required in supply to discharge tray – controlled by solenoid valve.</a:t>
            </a:r>
            <a:r>
              <a:rPr lang="en-US" altLang="en-US" sz="2000" dirty="0"/>
              <a:t>   </a:t>
            </a:r>
          </a:p>
        </p:txBody>
      </p:sp>
      <p:pic>
        <p:nvPicPr>
          <p:cNvPr id="56324" name="Picture 6" descr="image002">
            <a:extLst>
              <a:ext uri="{FF2B5EF4-FFF2-40B4-BE49-F238E27FC236}">
                <a16:creationId xmlns:a16="http://schemas.microsoft.com/office/drawing/2014/main" id="{F86693F8-45AF-4175-8898-B289A74B6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07" y="3429000"/>
            <a:ext cx="3339466" cy="33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descr="image003">
            <a:extLst>
              <a:ext uri="{FF2B5EF4-FFF2-40B4-BE49-F238E27FC236}">
                <a16:creationId xmlns:a16="http://schemas.microsoft.com/office/drawing/2014/main" id="{B1AC66FD-8C6F-458B-818F-304ABEF91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847" y="3485221"/>
            <a:ext cx="2836373" cy="32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8145" y="-96197"/>
            <a:ext cx="8356046" cy="898245"/>
          </a:xfrm>
        </p:spPr>
        <p:txBody>
          <a:bodyPr>
            <a:normAutofit/>
          </a:bodyPr>
          <a:lstStyle/>
          <a:p>
            <a:r>
              <a:rPr lang="en-US" dirty="0"/>
              <a:t>Liebert Unit Supply… </a:t>
            </a:r>
          </a:p>
        </p:txBody>
      </p:sp>
      <p:cxnSp>
        <p:nvCxnSpPr>
          <p:cNvPr id="7" name="Straight Arrow Connector 6"/>
          <p:cNvCxnSpPr/>
          <p:nvPr/>
        </p:nvCxnSpPr>
        <p:spPr>
          <a:xfrm flipH="1" flipV="1">
            <a:off x="4636168" y="2486526"/>
            <a:ext cx="418212" cy="120315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90476" y="653057"/>
            <a:ext cx="8091383" cy="6073253"/>
          </a:xfrm>
          <a:prstGeom prst="rect">
            <a:avLst/>
          </a:prstGeom>
        </p:spPr>
      </p:pic>
    </p:spTree>
    <p:extLst>
      <p:ext uri="{BB962C8B-B14F-4D97-AF65-F5344CB8AC3E}">
        <p14:creationId xmlns:p14="http://schemas.microsoft.com/office/powerpoint/2010/main" val="874689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94359" y="-199190"/>
            <a:ext cx="8262257" cy="1325563"/>
          </a:xfrm>
        </p:spPr>
        <p:txBody>
          <a:bodyPr>
            <a:noAutofit/>
          </a:bodyPr>
          <a:lstStyle/>
          <a:p>
            <a:pPr algn="ctr"/>
            <a:r>
              <a:rPr lang="en-US" sz="3400" dirty="0"/>
              <a:t>Dental Clinic Exam/Lab Room Supply</a:t>
            </a:r>
            <a:br>
              <a:rPr lang="en-US" sz="3400" dirty="0"/>
            </a:br>
            <a:r>
              <a:rPr lang="en-US" sz="2400" b="0" dirty="0">
                <a:solidFill>
                  <a:srgbClr val="7F7F7F"/>
                </a:solidFill>
              </a:rPr>
              <a:t> </a:t>
            </a:r>
          </a:p>
        </p:txBody>
      </p:sp>
      <p:pic>
        <p:nvPicPr>
          <p:cNvPr id="7" name="Picture 6" descr="A bathroom with a sink and a mirror&#10;&#10;Description automatically generated">
            <a:extLst>
              <a:ext uri="{FF2B5EF4-FFF2-40B4-BE49-F238E27FC236}">
                <a16:creationId xmlns:a16="http://schemas.microsoft.com/office/drawing/2014/main" id="{A4D57EF6-0737-4A55-AF57-EA1EEFDA2040}"/>
              </a:ext>
            </a:extLst>
          </p:cNvPr>
          <p:cNvPicPr>
            <a:picLocks noChangeAspect="1"/>
          </p:cNvPicPr>
          <p:nvPr/>
        </p:nvPicPr>
        <p:blipFill>
          <a:blip r:embed="rId2"/>
          <a:stretch>
            <a:fillRect/>
          </a:stretch>
        </p:blipFill>
        <p:spPr>
          <a:xfrm>
            <a:off x="2265218" y="463591"/>
            <a:ext cx="6151418" cy="6127555"/>
          </a:xfrm>
          <a:prstGeom prst="rect">
            <a:avLst/>
          </a:prstGeom>
        </p:spPr>
      </p:pic>
      <p:sp>
        <p:nvSpPr>
          <p:cNvPr id="3" name="TextBox 2">
            <a:extLst>
              <a:ext uri="{FF2B5EF4-FFF2-40B4-BE49-F238E27FC236}">
                <a16:creationId xmlns:a16="http://schemas.microsoft.com/office/drawing/2014/main" id="{A3A0E8C2-3B5C-957C-A995-9F7D4F6401E0}"/>
              </a:ext>
            </a:extLst>
          </p:cNvPr>
          <p:cNvSpPr txBox="1"/>
          <p:nvPr/>
        </p:nvSpPr>
        <p:spPr>
          <a:xfrm>
            <a:off x="193270" y="1511877"/>
            <a:ext cx="1749829" cy="646331"/>
          </a:xfrm>
          <a:prstGeom prst="rect">
            <a:avLst/>
          </a:prstGeom>
          <a:noFill/>
        </p:spPr>
        <p:txBody>
          <a:bodyPr wrap="square" rtlCol="0">
            <a:spAutoFit/>
          </a:bodyPr>
          <a:lstStyle/>
          <a:p>
            <a:pPr algn="ctr"/>
            <a:r>
              <a:rPr lang="en-US" dirty="0"/>
              <a:t>Could use some labeling</a:t>
            </a:r>
          </a:p>
        </p:txBody>
      </p:sp>
    </p:spTree>
    <p:extLst>
      <p:ext uri="{BB962C8B-B14F-4D97-AF65-F5344CB8AC3E}">
        <p14:creationId xmlns:p14="http://schemas.microsoft.com/office/powerpoint/2010/main" val="4172832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3A1A-2A7C-4E94-AF0B-182BD045AAF0}"/>
              </a:ext>
            </a:extLst>
          </p:cNvPr>
          <p:cNvSpPr>
            <a:spLocks noGrp="1"/>
          </p:cNvSpPr>
          <p:nvPr>
            <p:ph type="title"/>
          </p:nvPr>
        </p:nvSpPr>
        <p:spPr>
          <a:xfrm>
            <a:off x="857250" y="364445"/>
            <a:ext cx="7886700" cy="500289"/>
          </a:xfrm>
        </p:spPr>
        <p:txBody>
          <a:bodyPr>
            <a:normAutofit fontScale="90000"/>
          </a:bodyPr>
          <a:lstStyle/>
          <a:p>
            <a:pPr algn="ctr"/>
            <a:r>
              <a:rPr lang="en-US" dirty="0"/>
              <a:t> Sinks/Spray Stations</a:t>
            </a:r>
          </a:p>
        </p:txBody>
      </p:sp>
      <p:pic>
        <p:nvPicPr>
          <p:cNvPr id="5" name="Picture 4" descr="A bathroom with a sink and a mirror&#10;&#10;Description automatically generated">
            <a:extLst>
              <a:ext uri="{FF2B5EF4-FFF2-40B4-BE49-F238E27FC236}">
                <a16:creationId xmlns:a16="http://schemas.microsoft.com/office/drawing/2014/main" id="{02C21034-A6A8-46D2-86D0-0F126C525881}"/>
              </a:ext>
            </a:extLst>
          </p:cNvPr>
          <p:cNvPicPr>
            <a:picLocks noChangeAspect="1"/>
          </p:cNvPicPr>
          <p:nvPr/>
        </p:nvPicPr>
        <p:blipFill>
          <a:blip r:embed="rId2"/>
          <a:stretch>
            <a:fillRect/>
          </a:stretch>
        </p:blipFill>
        <p:spPr>
          <a:xfrm>
            <a:off x="4641588" y="942449"/>
            <a:ext cx="4042349" cy="5385615"/>
          </a:xfrm>
          <a:prstGeom prst="rect">
            <a:avLst/>
          </a:prstGeom>
        </p:spPr>
      </p:pic>
      <p:pic>
        <p:nvPicPr>
          <p:cNvPr id="6" name="Picture 5">
            <a:extLst>
              <a:ext uri="{FF2B5EF4-FFF2-40B4-BE49-F238E27FC236}">
                <a16:creationId xmlns:a16="http://schemas.microsoft.com/office/drawing/2014/main" id="{D5DA59F4-215A-4C22-9DB3-77AA96A30E50}"/>
              </a:ext>
            </a:extLst>
          </p:cNvPr>
          <p:cNvPicPr>
            <a:picLocks noChangeAspect="1"/>
          </p:cNvPicPr>
          <p:nvPr/>
        </p:nvPicPr>
        <p:blipFill>
          <a:blip r:embed="rId3"/>
          <a:stretch>
            <a:fillRect/>
          </a:stretch>
        </p:blipFill>
        <p:spPr>
          <a:xfrm rot="5400000">
            <a:off x="-209999" y="1615651"/>
            <a:ext cx="5385615" cy="4039211"/>
          </a:xfrm>
          <a:prstGeom prst="rect">
            <a:avLst/>
          </a:prstGeom>
        </p:spPr>
      </p:pic>
    </p:spTree>
    <p:extLst>
      <p:ext uri="{BB962C8B-B14F-4D97-AF65-F5344CB8AC3E}">
        <p14:creationId xmlns:p14="http://schemas.microsoft.com/office/powerpoint/2010/main" val="3288315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8696-D2D3-4069-83A7-EB3E2D9DA122}"/>
              </a:ext>
            </a:extLst>
          </p:cNvPr>
          <p:cNvSpPr>
            <a:spLocks noGrp="1"/>
          </p:cNvSpPr>
          <p:nvPr>
            <p:ph type="title"/>
          </p:nvPr>
        </p:nvSpPr>
        <p:spPr>
          <a:xfrm>
            <a:off x="948611" y="369638"/>
            <a:ext cx="7886700" cy="1325563"/>
          </a:xfrm>
        </p:spPr>
        <p:txBody>
          <a:bodyPr/>
          <a:lstStyle/>
          <a:p>
            <a:r>
              <a:rPr lang="en-US" dirty="0"/>
              <a:t>“Macerator”</a:t>
            </a:r>
          </a:p>
        </p:txBody>
      </p:sp>
      <p:pic>
        <p:nvPicPr>
          <p:cNvPr id="5" name="Content Placeholder 4">
            <a:extLst>
              <a:ext uri="{FF2B5EF4-FFF2-40B4-BE49-F238E27FC236}">
                <a16:creationId xmlns:a16="http://schemas.microsoft.com/office/drawing/2014/main" id="{097DAFF1-F01E-4E09-AFE2-6DF4DB4C8C2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4231380" y="1287596"/>
            <a:ext cx="5284656" cy="3963493"/>
          </a:xfrm>
        </p:spPr>
      </p:pic>
      <p:sp>
        <p:nvSpPr>
          <p:cNvPr id="6" name="TextBox 5">
            <a:extLst>
              <a:ext uri="{FF2B5EF4-FFF2-40B4-BE49-F238E27FC236}">
                <a16:creationId xmlns:a16="http://schemas.microsoft.com/office/drawing/2014/main" id="{B0780698-36E1-4691-B545-85F5C70C83BA}"/>
              </a:ext>
            </a:extLst>
          </p:cNvPr>
          <p:cNvSpPr txBox="1"/>
          <p:nvPr/>
        </p:nvSpPr>
        <p:spPr>
          <a:xfrm>
            <a:off x="179613" y="1551563"/>
            <a:ext cx="4493987" cy="406265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Disposal of bedpan pulp materials and waste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Machine pulverizes materials with addition of water to facilitate decomposition and drainage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Water typically flows from top of lid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RPBP may be recommended – </a:t>
            </a:r>
            <a:r>
              <a:rPr kumimoji="0" lang="en-US" sz="20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water supply is typically threaded hose connection </a:t>
            </a:r>
            <a:r>
              <a:rPr kumimoji="0" lang="en-US" sz="20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from behind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253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3832-57E4-4836-99E3-8265101CFACB}"/>
              </a:ext>
            </a:extLst>
          </p:cNvPr>
          <p:cNvSpPr>
            <a:spLocks noGrp="1"/>
          </p:cNvSpPr>
          <p:nvPr>
            <p:ph type="title"/>
          </p:nvPr>
        </p:nvSpPr>
        <p:spPr>
          <a:xfrm>
            <a:off x="628649" y="365125"/>
            <a:ext cx="3110593" cy="1325563"/>
          </a:xfrm>
        </p:spPr>
        <p:txBody>
          <a:bodyPr/>
          <a:lstStyle/>
          <a:p>
            <a:r>
              <a:rPr lang="en-US" dirty="0"/>
              <a:t>“SAF T” Pumps</a:t>
            </a:r>
          </a:p>
        </p:txBody>
      </p:sp>
      <p:pic>
        <p:nvPicPr>
          <p:cNvPr id="5" name="Content Placeholder 4">
            <a:extLst>
              <a:ext uri="{FF2B5EF4-FFF2-40B4-BE49-F238E27FC236}">
                <a16:creationId xmlns:a16="http://schemas.microsoft.com/office/drawing/2014/main" id="{EA0D7204-B989-4709-921A-6C624105317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952686" y="1090348"/>
            <a:ext cx="5801784" cy="4351338"/>
          </a:xfrm>
        </p:spPr>
      </p:pic>
      <p:sp>
        <p:nvSpPr>
          <p:cNvPr id="6" name="TextBox 5">
            <a:extLst>
              <a:ext uri="{FF2B5EF4-FFF2-40B4-BE49-F238E27FC236}">
                <a16:creationId xmlns:a16="http://schemas.microsoft.com/office/drawing/2014/main" id="{F10FF426-C441-4B0A-80E6-F3F1331500B7}"/>
              </a:ext>
            </a:extLst>
          </p:cNvPr>
          <p:cNvSpPr txBox="1"/>
          <p:nvPr/>
        </p:nvSpPr>
        <p:spPr>
          <a:xfrm>
            <a:off x="108858" y="1442441"/>
            <a:ext cx="4569051" cy="36471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Disposal of infectious liquid medical waste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Potable water flows through venturi – aspirating dangerous fluids to waste stream (High Hazard!)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Reduced pressure principle backflow prevention assembly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Commonly found - Operating Room areas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Must review drainage of RPBP </a:t>
            </a:r>
          </a:p>
        </p:txBody>
      </p:sp>
      <p:cxnSp>
        <p:nvCxnSpPr>
          <p:cNvPr id="4" name="Straight Arrow Connector 3">
            <a:extLst>
              <a:ext uri="{FF2B5EF4-FFF2-40B4-BE49-F238E27FC236}">
                <a16:creationId xmlns:a16="http://schemas.microsoft.com/office/drawing/2014/main" id="{6AA332ED-FC0D-4A16-BF72-06BE590DB42B}"/>
              </a:ext>
            </a:extLst>
          </p:cNvPr>
          <p:cNvCxnSpPr>
            <a:cxnSpLocks/>
          </p:cNvCxnSpPr>
          <p:nvPr/>
        </p:nvCxnSpPr>
        <p:spPr>
          <a:xfrm flipV="1">
            <a:off x="4466092" y="3266017"/>
            <a:ext cx="2195965" cy="15527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879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2990" y="28242"/>
            <a:ext cx="7886700" cy="954766"/>
          </a:xfrm>
        </p:spPr>
        <p:txBody>
          <a:bodyPr/>
          <a:lstStyle/>
          <a:p>
            <a:r>
              <a:rPr lang="en-US" dirty="0"/>
              <a:t>Water Cooling Line-Lab Equipment</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90" y="1145034"/>
            <a:ext cx="7886700" cy="5056530"/>
          </a:xfrm>
          <a:prstGeom prst="rect">
            <a:avLst/>
          </a:prstGeom>
        </p:spPr>
      </p:pic>
      <p:cxnSp>
        <p:nvCxnSpPr>
          <p:cNvPr id="5" name="Straight Arrow Connector 4"/>
          <p:cNvCxnSpPr/>
          <p:nvPr/>
        </p:nvCxnSpPr>
        <p:spPr>
          <a:xfrm>
            <a:off x="3188429" y="3159581"/>
            <a:ext cx="228244" cy="632001"/>
          </a:xfrm>
          <a:prstGeom prst="straightConnector1">
            <a:avLst/>
          </a:prstGeom>
          <a:ln w="41275">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3928343" y="3332411"/>
            <a:ext cx="2295994" cy="108381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58331" y="2052222"/>
            <a:ext cx="3492480" cy="1015663"/>
          </a:xfrm>
          <a:prstGeom prst="rect">
            <a:avLst/>
          </a:prstGeom>
          <a:solidFill>
            <a:schemeClr val="bg1">
              <a:alpha val="70000"/>
            </a:schemeClr>
          </a:solidFill>
        </p:spPr>
        <p:txBody>
          <a:bodyPr wrap="square" rtlCol="0">
            <a:spAutoFit/>
          </a:bodyPr>
          <a:lstStyle/>
          <a:p>
            <a:pPr algn="ctr"/>
            <a:r>
              <a:rPr lang="en-US" sz="2000" b="1" dirty="0">
                <a:solidFill>
                  <a:prstClr val="black"/>
                </a:solidFill>
                <a:latin typeface="Century Gothic" panose="020B0502020202020204" pitchFamily="34" charset="0"/>
              </a:rPr>
              <a:t>¼” Potable Water Supply to Lab Equipment for Cooling</a:t>
            </a:r>
          </a:p>
        </p:txBody>
      </p:sp>
      <p:cxnSp>
        <p:nvCxnSpPr>
          <p:cNvPr id="9" name="Straight Arrow Connector 8"/>
          <p:cNvCxnSpPr/>
          <p:nvPr/>
        </p:nvCxnSpPr>
        <p:spPr>
          <a:xfrm flipH="1">
            <a:off x="3023834" y="3637723"/>
            <a:ext cx="1084651" cy="432377"/>
          </a:xfrm>
          <a:prstGeom prst="straightConnector1">
            <a:avLst/>
          </a:prstGeom>
          <a:ln w="4762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158331" y="4775896"/>
            <a:ext cx="965915" cy="209232"/>
          </a:xfrm>
          <a:prstGeom prst="straightConnector1">
            <a:avLst/>
          </a:prstGeom>
          <a:ln w="381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28060" y="2298074"/>
            <a:ext cx="3492480" cy="1015663"/>
          </a:xfrm>
          <a:prstGeom prst="rect">
            <a:avLst/>
          </a:prstGeom>
          <a:solidFill>
            <a:schemeClr val="bg1">
              <a:alpha val="70000"/>
            </a:schemeClr>
          </a:solidFill>
        </p:spPr>
        <p:txBody>
          <a:bodyPr wrap="square" rtlCol="0">
            <a:spAutoFit/>
          </a:bodyPr>
          <a:lstStyle/>
          <a:p>
            <a:pPr algn="ctr"/>
            <a:r>
              <a:rPr lang="en-US" sz="2000" b="1" dirty="0">
                <a:solidFill>
                  <a:prstClr val="black"/>
                </a:solidFill>
                <a:latin typeface="Century Gothic" panose="020B0502020202020204" pitchFamily="34" charset="0"/>
              </a:rPr>
              <a:t>¼” Potable Water From Lab Equipment to Drain-</a:t>
            </a:r>
          </a:p>
          <a:p>
            <a:pPr algn="ctr"/>
            <a:r>
              <a:rPr lang="en-US" sz="2000" b="1" dirty="0">
                <a:solidFill>
                  <a:prstClr val="black"/>
                </a:solidFill>
                <a:latin typeface="Century Gothic" panose="020B0502020202020204" pitchFamily="34" charset="0"/>
              </a:rPr>
              <a:t>No Air Gap</a:t>
            </a:r>
          </a:p>
        </p:txBody>
      </p:sp>
      <p:sp>
        <p:nvSpPr>
          <p:cNvPr id="15" name="Oval 14"/>
          <p:cNvSpPr/>
          <p:nvPr/>
        </p:nvSpPr>
        <p:spPr>
          <a:xfrm>
            <a:off x="3238800" y="4416224"/>
            <a:ext cx="689543" cy="4108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8469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 y="1691850"/>
            <a:ext cx="9143999" cy="553998"/>
          </a:xfrm>
          <a:prstGeom prst="rect">
            <a:avLst/>
          </a:prstGeom>
          <a:solidFill>
            <a:srgbClr val="35647E"/>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a:lnSpc>
                <a:spcPct val="100000"/>
              </a:lnSpc>
              <a:spcBef>
                <a:spcPct val="50000"/>
              </a:spcBef>
              <a:buNone/>
              <a:defRPr/>
            </a:pPr>
            <a:r>
              <a:rPr lang="en-US" altLang="en-US" sz="3000" b="1" dirty="0">
                <a:solidFill>
                  <a:prstClr val="white"/>
                </a:solidFill>
                <a:latin typeface="Arial" panose="020B0604020202020204" pitchFamily="34" charset="0"/>
                <a:cs typeface="Arial" panose="020B0604020202020204" pitchFamily="34" charset="0"/>
              </a:rPr>
              <a:t>How do we get Flo??</a:t>
            </a:r>
            <a:endParaRPr lang="en-US" altLang="en-US" sz="1800" b="1" dirty="0">
              <a:solidFill>
                <a:prstClr val="white"/>
              </a:solidFill>
              <a:latin typeface="Arial" panose="020B0604020202020204" pitchFamily="34" charset="0"/>
              <a:cs typeface="Arial" panose="020B0604020202020204" pitchFamily="34" charset="0"/>
            </a:endParaRPr>
          </a:p>
        </p:txBody>
      </p:sp>
      <p:sp>
        <p:nvSpPr>
          <p:cNvPr id="22533" name="Slide Number Placeholder 1"/>
          <p:cNvSpPr>
            <a:spLocks noGrp="1"/>
          </p:cNvSpPr>
          <p:nvPr>
            <p:ph type="sldNum" sz="quarter" idx="4294967295"/>
          </p:nvPr>
        </p:nvSpPr>
        <p:spPr bwMode="auto">
          <a:xfrm>
            <a:off x="7086600" y="5710239"/>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9pPr>
          </a:lstStyle>
          <a:p>
            <a:pPr defTabSz="914400" eaLnBrk="0" fontAlgn="base" hangingPunct="0">
              <a:spcBef>
                <a:spcPct val="0"/>
              </a:spcBef>
              <a:spcAft>
                <a:spcPct val="0"/>
              </a:spcAft>
              <a:buNone/>
            </a:pPr>
            <a:fld id="{D24663E5-79DD-4605-97A9-A138FB2CC8C7}" type="slidenum">
              <a:rPr lang="en-US" altLang="en-US" sz="1400">
                <a:solidFill>
                  <a:prstClr val="white"/>
                </a:solidFill>
              </a:rPr>
              <a:pPr defTabSz="914400" eaLnBrk="0" fontAlgn="base" hangingPunct="0">
                <a:spcBef>
                  <a:spcPct val="0"/>
                </a:spcBef>
                <a:spcAft>
                  <a:spcPct val="0"/>
                </a:spcAft>
                <a:buNone/>
              </a:pPr>
              <a:t>3</a:t>
            </a:fld>
            <a:endParaRPr lang="en-US" altLang="en-US" sz="1400">
              <a:solidFill>
                <a:prstClr val="white"/>
              </a:solidFill>
            </a:endParaRPr>
          </a:p>
        </p:txBody>
      </p:sp>
      <p:pic>
        <p:nvPicPr>
          <p:cNvPr id="2" name="Picture 1">
            <a:extLst>
              <a:ext uri="{FF2B5EF4-FFF2-40B4-BE49-F238E27FC236}">
                <a16:creationId xmlns:a16="http://schemas.microsoft.com/office/drawing/2014/main" id="{60829A9F-7ADF-4085-ABFE-B051EC39A04C}"/>
              </a:ext>
            </a:extLst>
          </p:cNvPr>
          <p:cNvPicPr>
            <a:picLocks noChangeAspect="1"/>
          </p:cNvPicPr>
          <p:nvPr/>
        </p:nvPicPr>
        <p:blipFill>
          <a:blip r:embed="rId3"/>
          <a:stretch>
            <a:fillRect/>
          </a:stretch>
        </p:blipFill>
        <p:spPr>
          <a:xfrm>
            <a:off x="5233671" y="2285802"/>
            <a:ext cx="3910329" cy="4572198"/>
          </a:xfrm>
          <a:prstGeom prst="rect">
            <a:avLst/>
          </a:prstGeom>
        </p:spPr>
      </p:pic>
      <p:sp>
        <p:nvSpPr>
          <p:cNvPr id="4" name="TextBox 3">
            <a:extLst>
              <a:ext uri="{FF2B5EF4-FFF2-40B4-BE49-F238E27FC236}">
                <a16:creationId xmlns:a16="http://schemas.microsoft.com/office/drawing/2014/main" id="{806B3755-88C0-279C-C507-17B626EA4D64}"/>
              </a:ext>
            </a:extLst>
          </p:cNvPr>
          <p:cNvSpPr txBox="1"/>
          <p:nvPr/>
        </p:nvSpPr>
        <p:spPr>
          <a:xfrm>
            <a:off x="111021" y="4170589"/>
            <a:ext cx="5348286"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3600" b="1" dirty="0">
                <a:solidFill>
                  <a:prstClr val="black"/>
                </a:solidFill>
                <a:latin typeface="Calibri" panose="020F0502020204030204" pitchFamily="34" charset="0"/>
              </a:rPr>
              <a:t>We Need a DIFFERNCE in PRESSURE</a:t>
            </a:r>
          </a:p>
        </p:txBody>
      </p:sp>
      <p:sp>
        <p:nvSpPr>
          <p:cNvPr id="5" name="TextBox 4">
            <a:extLst>
              <a:ext uri="{FF2B5EF4-FFF2-40B4-BE49-F238E27FC236}">
                <a16:creationId xmlns:a16="http://schemas.microsoft.com/office/drawing/2014/main" id="{23C73AC3-F677-ADC8-4124-6493E9811ECC}"/>
              </a:ext>
            </a:extLst>
          </p:cNvPr>
          <p:cNvSpPr txBox="1"/>
          <p:nvPr/>
        </p:nvSpPr>
        <p:spPr>
          <a:xfrm>
            <a:off x="5305828" y="1738016"/>
            <a:ext cx="1022389" cy="523220"/>
          </a:xfrm>
          <a:prstGeom prst="rect">
            <a:avLst/>
          </a:prstGeom>
          <a:noFill/>
        </p:spPr>
        <p:txBody>
          <a:bodyPr wrap="square" rtlCol="0">
            <a:spAutoFit/>
          </a:bodyPr>
          <a:lstStyle/>
          <a:p>
            <a:r>
              <a:rPr lang="en-US" sz="2800" b="1" dirty="0">
                <a:solidFill>
                  <a:schemeClr val="bg1"/>
                </a:solidFill>
                <a:highlight>
                  <a:srgbClr val="35647E"/>
                </a:highlight>
              </a:rPr>
              <a:t>Flow</a:t>
            </a:r>
          </a:p>
        </p:txBody>
      </p:sp>
      <p:sp>
        <p:nvSpPr>
          <p:cNvPr id="7" name="TextBox 6">
            <a:extLst>
              <a:ext uri="{FF2B5EF4-FFF2-40B4-BE49-F238E27FC236}">
                <a16:creationId xmlns:a16="http://schemas.microsoft.com/office/drawing/2014/main" id="{3BAC5A3E-434A-7AEE-F5BA-B28405BEDFAA}"/>
              </a:ext>
            </a:extLst>
          </p:cNvPr>
          <p:cNvSpPr txBox="1"/>
          <p:nvPr/>
        </p:nvSpPr>
        <p:spPr>
          <a:xfrm>
            <a:off x="428101" y="2564290"/>
            <a:ext cx="4714126" cy="954107"/>
          </a:xfrm>
          <a:prstGeom prst="rect">
            <a:avLst/>
          </a:prstGeom>
          <a:noFill/>
        </p:spPr>
        <p:txBody>
          <a:bodyPr wrap="square" rtlCol="0">
            <a:spAutoFit/>
          </a:bodyPr>
          <a:lstStyle/>
          <a:p>
            <a:pPr algn="ctr" defTabSz="914400" eaLnBrk="0" fontAlgn="base" hangingPunct="0">
              <a:spcBef>
                <a:spcPct val="0"/>
              </a:spcBef>
              <a:spcAft>
                <a:spcPct val="0"/>
              </a:spcAft>
            </a:pPr>
            <a:r>
              <a:rPr lang="en-US" sz="3600" b="1" dirty="0">
                <a:solidFill>
                  <a:prstClr val="black"/>
                </a:solidFill>
                <a:latin typeface="Calibri" panose="020F0502020204030204" pitchFamily="34" charset="0"/>
              </a:rPr>
              <a:t>Pressure??</a:t>
            </a:r>
          </a:p>
          <a:p>
            <a:pPr algn="ctr" defTabSz="914400" eaLnBrk="0" fontAlgn="base" hangingPunct="0">
              <a:spcBef>
                <a:spcPct val="0"/>
              </a:spcBef>
              <a:spcAft>
                <a:spcPct val="0"/>
              </a:spcAft>
            </a:pPr>
            <a:r>
              <a:rPr lang="en-US" sz="2000" b="1" dirty="0">
                <a:solidFill>
                  <a:prstClr val="black"/>
                </a:solidFill>
                <a:latin typeface="Calibri" panose="020F0502020204030204" pitchFamily="34" charset="0"/>
              </a:rPr>
              <a:t>Partial Credit</a:t>
            </a:r>
          </a:p>
        </p:txBody>
      </p:sp>
    </p:spTree>
    <p:extLst>
      <p:ext uri="{BB962C8B-B14F-4D97-AF65-F5344CB8AC3E}">
        <p14:creationId xmlns:p14="http://schemas.microsoft.com/office/powerpoint/2010/main" val="135769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B499-2454-4B7E-BCF6-90D8257658A9}"/>
              </a:ext>
            </a:extLst>
          </p:cNvPr>
          <p:cNvSpPr>
            <a:spLocks noGrp="1"/>
          </p:cNvSpPr>
          <p:nvPr>
            <p:ph type="title"/>
          </p:nvPr>
        </p:nvSpPr>
        <p:spPr/>
        <p:txBody>
          <a:bodyPr/>
          <a:lstStyle/>
          <a:p>
            <a:r>
              <a:rPr lang="en-US" dirty="0"/>
              <a:t>RO/Deionized/Softener Water Systems</a:t>
            </a:r>
          </a:p>
        </p:txBody>
      </p:sp>
      <p:pic>
        <p:nvPicPr>
          <p:cNvPr id="4" name="Content Placeholder 3">
            <a:extLst>
              <a:ext uri="{FF2B5EF4-FFF2-40B4-BE49-F238E27FC236}">
                <a16:creationId xmlns:a16="http://schemas.microsoft.com/office/drawing/2014/main" id="{3DDFEC5B-7E00-4271-8519-45D7EAD3648F}"/>
              </a:ext>
            </a:extLst>
          </p:cNvPr>
          <p:cNvPicPr>
            <a:picLocks noGrp="1" noChangeAspect="1"/>
          </p:cNvPicPr>
          <p:nvPr>
            <p:ph idx="1"/>
          </p:nvPr>
        </p:nvPicPr>
        <p:blipFill>
          <a:blip r:embed="rId2"/>
          <a:stretch>
            <a:fillRect/>
          </a:stretch>
        </p:blipFill>
        <p:spPr>
          <a:xfrm>
            <a:off x="3255443" y="1539171"/>
            <a:ext cx="5551313" cy="4163484"/>
          </a:xfrm>
          <a:prstGeom prst="rect">
            <a:avLst/>
          </a:prstGeom>
        </p:spPr>
      </p:pic>
      <p:pic>
        <p:nvPicPr>
          <p:cNvPr id="5" name="Picture 4">
            <a:extLst>
              <a:ext uri="{FF2B5EF4-FFF2-40B4-BE49-F238E27FC236}">
                <a16:creationId xmlns:a16="http://schemas.microsoft.com/office/drawing/2014/main" id="{28999F42-AF73-4175-88FC-3E16DAA7CF19}"/>
              </a:ext>
            </a:extLst>
          </p:cNvPr>
          <p:cNvPicPr>
            <a:picLocks noChangeAspect="1"/>
          </p:cNvPicPr>
          <p:nvPr/>
        </p:nvPicPr>
        <p:blipFill>
          <a:blip r:embed="rId3"/>
          <a:stretch>
            <a:fillRect/>
          </a:stretch>
        </p:blipFill>
        <p:spPr>
          <a:xfrm>
            <a:off x="766674" y="1294083"/>
            <a:ext cx="2911494" cy="2911494"/>
          </a:xfrm>
          <a:prstGeom prst="rect">
            <a:avLst/>
          </a:prstGeom>
        </p:spPr>
      </p:pic>
      <p:pic>
        <p:nvPicPr>
          <p:cNvPr id="6" name="Picture 5">
            <a:extLst>
              <a:ext uri="{FF2B5EF4-FFF2-40B4-BE49-F238E27FC236}">
                <a16:creationId xmlns:a16="http://schemas.microsoft.com/office/drawing/2014/main" id="{3D0D93C4-7EC6-4F2F-9D96-617ACEDD1453}"/>
              </a:ext>
            </a:extLst>
          </p:cNvPr>
          <p:cNvPicPr>
            <a:picLocks noChangeAspect="1"/>
          </p:cNvPicPr>
          <p:nvPr/>
        </p:nvPicPr>
        <p:blipFill>
          <a:blip r:embed="rId4"/>
          <a:stretch>
            <a:fillRect/>
          </a:stretch>
        </p:blipFill>
        <p:spPr>
          <a:xfrm>
            <a:off x="958692" y="4205577"/>
            <a:ext cx="2857500" cy="2143125"/>
          </a:xfrm>
          <a:prstGeom prst="rect">
            <a:avLst/>
          </a:prstGeom>
        </p:spPr>
      </p:pic>
    </p:spTree>
    <p:extLst>
      <p:ext uri="{BB962C8B-B14F-4D97-AF65-F5344CB8AC3E}">
        <p14:creationId xmlns:p14="http://schemas.microsoft.com/office/powerpoint/2010/main" val="3033142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FBE2-B62B-439B-86C5-4A1A3994E5D6}"/>
              </a:ext>
            </a:extLst>
          </p:cNvPr>
          <p:cNvSpPr>
            <a:spLocks noGrp="1"/>
          </p:cNvSpPr>
          <p:nvPr>
            <p:ph type="title"/>
          </p:nvPr>
        </p:nvSpPr>
        <p:spPr>
          <a:xfrm>
            <a:off x="628650" y="365125"/>
            <a:ext cx="7886700" cy="996051"/>
          </a:xfrm>
        </p:spPr>
        <p:txBody>
          <a:bodyPr/>
          <a:lstStyle/>
          <a:p>
            <a:pPr algn="ctr"/>
            <a:r>
              <a:rPr lang="en-US" dirty="0"/>
              <a:t>Autoclave/Sterilizer Processing</a:t>
            </a:r>
          </a:p>
        </p:txBody>
      </p:sp>
      <p:pic>
        <p:nvPicPr>
          <p:cNvPr id="6" name="Content Placeholder 5">
            <a:extLst>
              <a:ext uri="{FF2B5EF4-FFF2-40B4-BE49-F238E27FC236}">
                <a16:creationId xmlns:a16="http://schemas.microsoft.com/office/drawing/2014/main" id="{C873B711-1D00-41F5-AAD3-E93FD2156E7B}"/>
              </a:ext>
            </a:extLst>
          </p:cNvPr>
          <p:cNvPicPr>
            <a:picLocks noGrp="1" noChangeAspect="1"/>
          </p:cNvPicPr>
          <p:nvPr>
            <p:ph idx="1"/>
          </p:nvPr>
        </p:nvPicPr>
        <p:blipFill>
          <a:blip r:embed="rId2"/>
          <a:stretch>
            <a:fillRect/>
          </a:stretch>
        </p:blipFill>
        <p:spPr>
          <a:xfrm>
            <a:off x="4707961" y="1149339"/>
            <a:ext cx="4010765" cy="5343535"/>
          </a:xfrm>
          <a:prstGeom prst="rect">
            <a:avLst/>
          </a:prstGeom>
        </p:spPr>
      </p:pic>
      <p:pic>
        <p:nvPicPr>
          <p:cNvPr id="7" name="Picture 6">
            <a:extLst>
              <a:ext uri="{FF2B5EF4-FFF2-40B4-BE49-F238E27FC236}">
                <a16:creationId xmlns:a16="http://schemas.microsoft.com/office/drawing/2014/main" id="{CC7BE5E7-7E8A-4B88-B9E0-C19C9432F342}"/>
              </a:ext>
            </a:extLst>
          </p:cNvPr>
          <p:cNvPicPr>
            <a:picLocks noChangeAspect="1"/>
          </p:cNvPicPr>
          <p:nvPr/>
        </p:nvPicPr>
        <p:blipFill>
          <a:blip r:embed="rId3"/>
          <a:stretch>
            <a:fillRect/>
          </a:stretch>
        </p:blipFill>
        <p:spPr>
          <a:xfrm>
            <a:off x="516510" y="1778691"/>
            <a:ext cx="3712937" cy="2479159"/>
          </a:xfrm>
          <a:prstGeom prst="rect">
            <a:avLst/>
          </a:prstGeom>
        </p:spPr>
      </p:pic>
      <p:pic>
        <p:nvPicPr>
          <p:cNvPr id="8" name="Picture 6" descr="40200g">
            <a:extLst>
              <a:ext uri="{FF2B5EF4-FFF2-40B4-BE49-F238E27FC236}">
                <a16:creationId xmlns:a16="http://schemas.microsoft.com/office/drawing/2014/main" id="{D7345E81-E76F-4A35-9ECC-FE376A5D8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997" y="4751368"/>
            <a:ext cx="22431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570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FBE2-B62B-439B-86C5-4A1A3994E5D6}"/>
              </a:ext>
            </a:extLst>
          </p:cNvPr>
          <p:cNvSpPr>
            <a:spLocks noGrp="1"/>
          </p:cNvSpPr>
          <p:nvPr>
            <p:ph type="title"/>
          </p:nvPr>
        </p:nvSpPr>
        <p:spPr>
          <a:xfrm>
            <a:off x="-1" y="-132901"/>
            <a:ext cx="5121273" cy="996051"/>
          </a:xfrm>
        </p:spPr>
        <p:txBody>
          <a:bodyPr/>
          <a:lstStyle/>
          <a:p>
            <a:pPr algn="ctr"/>
            <a:r>
              <a:rPr lang="en-US" dirty="0"/>
              <a:t>Hose Reels</a:t>
            </a:r>
          </a:p>
        </p:txBody>
      </p:sp>
      <p:pic>
        <p:nvPicPr>
          <p:cNvPr id="9" name="Content Placeholder 8" descr="A person standing in front of a mirror posing for the camera&#10;&#10;Description automatically generated">
            <a:extLst>
              <a:ext uri="{FF2B5EF4-FFF2-40B4-BE49-F238E27FC236}">
                <a16:creationId xmlns:a16="http://schemas.microsoft.com/office/drawing/2014/main" id="{40FE52F5-95A7-4C12-947E-B95294C81B26}"/>
              </a:ext>
            </a:extLst>
          </p:cNvPr>
          <p:cNvPicPr>
            <a:picLocks noGrp="1" noChangeAspect="1"/>
          </p:cNvPicPr>
          <p:nvPr>
            <p:ph idx="1"/>
          </p:nvPr>
        </p:nvPicPr>
        <p:blipFill>
          <a:blip r:embed="rId2"/>
          <a:stretch>
            <a:fillRect/>
          </a:stretch>
        </p:blipFill>
        <p:spPr>
          <a:xfrm>
            <a:off x="4330485" y="664308"/>
            <a:ext cx="4407101" cy="5871573"/>
          </a:xfrm>
        </p:spPr>
      </p:pic>
      <p:pic>
        <p:nvPicPr>
          <p:cNvPr id="11" name="Picture 10">
            <a:extLst>
              <a:ext uri="{FF2B5EF4-FFF2-40B4-BE49-F238E27FC236}">
                <a16:creationId xmlns:a16="http://schemas.microsoft.com/office/drawing/2014/main" id="{62A39640-1191-40DF-9139-82FD6C5DC451}"/>
              </a:ext>
            </a:extLst>
          </p:cNvPr>
          <p:cNvPicPr>
            <a:picLocks noChangeAspect="1"/>
          </p:cNvPicPr>
          <p:nvPr/>
        </p:nvPicPr>
        <p:blipFill>
          <a:blip r:embed="rId3"/>
          <a:stretch>
            <a:fillRect/>
          </a:stretch>
        </p:blipFill>
        <p:spPr>
          <a:xfrm>
            <a:off x="2067792" y="4868415"/>
            <a:ext cx="1372824" cy="1372824"/>
          </a:xfrm>
          <a:prstGeom prst="rect">
            <a:avLst/>
          </a:prstGeom>
        </p:spPr>
      </p:pic>
      <p:pic>
        <p:nvPicPr>
          <p:cNvPr id="12" name="Picture 11">
            <a:extLst>
              <a:ext uri="{FF2B5EF4-FFF2-40B4-BE49-F238E27FC236}">
                <a16:creationId xmlns:a16="http://schemas.microsoft.com/office/drawing/2014/main" id="{EFA97151-0A41-4D99-AF13-271EB2BF17A5}"/>
              </a:ext>
            </a:extLst>
          </p:cNvPr>
          <p:cNvPicPr>
            <a:picLocks noChangeAspect="1"/>
          </p:cNvPicPr>
          <p:nvPr/>
        </p:nvPicPr>
        <p:blipFill>
          <a:blip r:embed="rId4"/>
          <a:stretch>
            <a:fillRect/>
          </a:stretch>
        </p:blipFill>
        <p:spPr>
          <a:xfrm>
            <a:off x="606211" y="813423"/>
            <a:ext cx="2834404" cy="3776271"/>
          </a:xfrm>
          <a:prstGeom prst="rect">
            <a:avLst/>
          </a:prstGeom>
        </p:spPr>
      </p:pic>
      <p:pic>
        <p:nvPicPr>
          <p:cNvPr id="3" name="Picture 2">
            <a:extLst>
              <a:ext uri="{FF2B5EF4-FFF2-40B4-BE49-F238E27FC236}">
                <a16:creationId xmlns:a16="http://schemas.microsoft.com/office/drawing/2014/main" id="{D7F90FED-6AD1-CE12-112A-AC5A11C4FB4D}"/>
              </a:ext>
            </a:extLst>
          </p:cNvPr>
          <p:cNvPicPr>
            <a:picLocks noChangeAspect="1"/>
          </p:cNvPicPr>
          <p:nvPr/>
        </p:nvPicPr>
        <p:blipFill>
          <a:blip r:embed="rId5"/>
          <a:stretch>
            <a:fillRect/>
          </a:stretch>
        </p:blipFill>
        <p:spPr>
          <a:xfrm>
            <a:off x="491511" y="4953867"/>
            <a:ext cx="1372824" cy="1372824"/>
          </a:xfrm>
          <a:prstGeom prst="rect">
            <a:avLst/>
          </a:prstGeom>
        </p:spPr>
      </p:pic>
    </p:spTree>
    <p:extLst>
      <p:ext uri="{BB962C8B-B14F-4D97-AF65-F5344CB8AC3E}">
        <p14:creationId xmlns:p14="http://schemas.microsoft.com/office/powerpoint/2010/main" val="2647392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5193" y="83595"/>
            <a:ext cx="7886700" cy="954766"/>
          </a:xfrm>
        </p:spPr>
        <p:txBody>
          <a:bodyPr/>
          <a:lstStyle/>
          <a:p>
            <a:r>
              <a:rPr lang="en-US" dirty="0"/>
              <a:t>Cutting Machine</a:t>
            </a:r>
          </a:p>
        </p:txBody>
      </p:sp>
      <p:cxnSp>
        <p:nvCxnSpPr>
          <p:cNvPr id="10" name="Straight Arrow Connector 9"/>
          <p:cNvCxnSpPr/>
          <p:nvPr/>
        </p:nvCxnSpPr>
        <p:spPr>
          <a:xfrm flipV="1">
            <a:off x="1158331" y="4775896"/>
            <a:ext cx="965915" cy="209232"/>
          </a:xfrm>
          <a:prstGeom prst="straightConnector1">
            <a:avLst/>
          </a:prstGeom>
          <a:ln w="381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238800" y="4416224"/>
            <a:ext cx="689543" cy="4108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82" y="983008"/>
            <a:ext cx="7961611" cy="5287936"/>
          </a:xfrm>
          <a:prstGeom prst="rect">
            <a:avLst/>
          </a:prstGeom>
        </p:spPr>
      </p:pic>
      <p:cxnSp>
        <p:nvCxnSpPr>
          <p:cNvPr id="11" name="Straight Arrow Connector 10"/>
          <p:cNvCxnSpPr/>
          <p:nvPr/>
        </p:nvCxnSpPr>
        <p:spPr>
          <a:xfrm flipH="1">
            <a:off x="6807200" y="3626976"/>
            <a:ext cx="420914" cy="78924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18788" y="2954528"/>
            <a:ext cx="848268" cy="57039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1071" y="4624770"/>
            <a:ext cx="4780530" cy="1631216"/>
          </a:xfrm>
          <a:prstGeom prst="rect">
            <a:avLst/>
          </a:prstGeom>
          <a:solidFill>
            <a:schemeClr val="bg1">
              <a:alpha val="80000"/>
            </a:schemeClr>
          </a:solidFill>
        </p:spPr>
        <p:txBody>
          <a:bodyPr wrap="square" rtlCol="0">
            <a:spAutoFit/>
          </a:bodyPr>
          <a:lstStyle/>
          <a:p>
            <a:pPr marL="457200" indent="-457200">
              <a:buFont typeface="+mj-lt"/>
              <a:buAutoNum type="arabicPeriod"/>
            </a:pPr>
            <a:r>
              <a:rPr lang="en-US" sz="2000" b="1" dirty="0"/>
              <a:t>High or Low Hazard? High</a:t>
            </a:r>
          </a:p>
          <a:p>
            <a:pPr marL="457200" indent="-457200">
              <a:buFont typeface="+mj-lt"/>
              <a:buAutoNum type="arabicPeriod"/>
            </a:pPr>
            <a:r>
              <a:rPr lang="en-US" sz="2000" b="1" dirty="0"/>
              <a:t>Backsiphonage and/or Backpressure? Backsiphonage</a:t>
            </a:r>
          </a:p>
          <a:p>
            <a:pPr marL="457200" indent="-457200">
              <a:buFont typeface="+mj-lt"/>
              <a:buAutoNum type="arabicPeriod"/>
            </a:pPr>
            <a:r>
              <a:rPr lang="en-US" sz="2000" b="1" dirty="0"/>
              <a:t>Continuous Pressure? Yes</a:t>
            </a:r>
          </a:p>
          <a:p>
            <a:r>
              <a:rPr lang="en-US" sz="2000" b="1" dirty="0"/>
              <a:t>        Protect Supply with </a:t>
            </a:r>
            <a:r>
              <a:rPr lang="en-US" sz="2000" b="1" u="sng" dirty="0"/>
              <a:t> SVB,PVB, or RPBP</a:t>
            </a:r>
            <a:r>
              <a:rPr lang="en-US" sz="2000" b="1" dirty="0"/>
              <a:t>!</a:t>
            </a:r>
          </a:p>
        </p:txBody>
      </p:sp>
      <p:sp>
        <p:nvSpPr>
          <p:cNvPr id="17" name="TextBox 16"/>
          <p:cNvSpPr txBox="1"/>
          <p:nvPr/>
        </p:nvSpPr>
        <p:spPr>
          <a:xfrm>
            <a:off x="5560092" y="3150573"/>
            <a:ext cx="2493045" cy="400110"/>
          </a:xfrm>
          <a:prstGeom prst="rect">
            <a:avLst/>
          </a:prstGeom>
          <a:solidFill>
            <a:schemeClr val="bg1">
              <a:alpha val="80000"/>
            </a:schemeClr>
          </a:solidFill>
        </p:spPr>
        <p:txBody>
          <a:bodyPr wrap="square" rtlCol="0">
            <a:spAutoFit/>
          </a:bodyPr>
          <a:lstStyle/>
          <a:p>
            <a:r>
              <a:rPr lang="en-US" sz="2000" b="1" dirty="0"/>
              <a:t>Potable Water Supply</a:t>
            </a:r>
          </a:p>
        </p:txBody>
      </p:sp>
      <p:sp>
        <p:nvSpPr>
          <p:cNvPr id="18" name="TextBox 17"/>
          <p:cNvSpPr txBox="1"/>
          <p:nvPr/>
        </p:nvSpPr>
        <p:spPr>
          <a:xfrm>
            <a:off x="4990355" y="2471448"/>
            <a:ext cx="2027302" cy="400110"/>
          </a:xfrm>
          <a:prstGeom prst="rect">
            <a:avLst/>
          </a:prstGeom>
          <a:solidFill>
            <a:schemeClr val="bg1">
              <a:alpha val="80000"/>
            </a:schemeClr>
          </a:solidFill>
        </p:spPr>
        <p:txBody>
          <a:bodyPr wrap="square" rtlCol="0">
            <a:spAutoFit/>
          </a:bodyPr>
          <a:lstStyle/>
          <a:p>
            <a:r>
              <a:rPr lang="en-US" sz="2000" b="1" dirty="0"/>
              <a:t>Water Discharge</a:t>
            </a:r>
          </a:p>
        </p:txBody>
      </p:sp>
    </p:spTree>
    <p:extLst>
      <p:ext uri="{BB962C8B-B14F-4D97-AF65-F5344CB8AC3E}">
        <p14:creationId xmlns:p14="http://schemas.microsoft.com/office/powerpoint/2010/main" val="36017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22A_00005">
            <a:extLst>
              <a:ext uri="{FF2B5EF4-FFF2-40B4-BE49-F238E27FC236}">
                <a16:creationId xmlns:a16="http://schemas.microsoft.com/office/drawing/2014/main" id="{E2DE7E1D-C69A-43C8-BA8A-8A6284CC9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0627" name="AutoShape 3">
            <a:extLst>
              <a:ext uri="{FF2B5EF4-FFF2-40B4-BE49-F238E27FC236}">
                <a16:creationId xmlns:a16="http://schemas.microsoft.com/office/drawing/2014/main" id="{6A827C65-B6D6-46BC-81C7-B810D3C7FBDB}"/>
              </a:ext>
            </a:extLst>
          </p:cNvPr>
          <p:cNvSpPr>
            <a:spLocks noChangeArrowheads="1"/>
          </p:cNvSpPr>
          <p:nvPr/>
        </p:nvSpPr>
        <p:spPr bwMode="auto">
          <a:xfrm>
            <a:off x="457200" y="1981200"/>
            <a:ext cx="1676400" cy="304800"/>
          </a:xfrm>
          <a:prstGeom prst="rightArrow">
            <a:avLst>
              <a:gd name="adj1" fmla="val 50000"/>
              <a:gd name="adj2" fmla="val 137500"/>
            </a:avLst>
          </a:prstGeom>
          <a:solidFill>
            <a:srgbClr val="FF0000"/>
          </a:solidFill>
          <a:ln w="9525">
            <a:solidFill>
              <a:schemeClr val="tx1"/>
            </a:solidFill>
            <a:miter lim="800000"/>
            <a:headEnd/>
            <a:tailEn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90628" name="Text Box 4">
            <a:extLst>
              <a:ext uri="{FF2B5EF4-FFF2-40B4-BE49-F238E27FC236}">
                <a16:creationId xmlns:a16="http://schemas.microsoft.com/office/drawing/2014/main" id="{FBD0D0C8-CEE8-455A-B1D0-7021F1B29626}"/>
              </a:ext>
            </a:extLst>
          </p:cNvPr>
          <p:cNvSpPr txBox="1">
            <a:spLocks noChangeArrowheads="1"/>
          </p:cNvSpPr>
          <p:nvPr/>
        </p:nvSpPr>
        <p:spPr bwMode="auto">
          <a:xfrm>
            <a:off x="0" y="1568450"/>
            <a:ext cx="2514600" cy="336550"/>
          </a:xfrm>
          <a:prstGeom prst="rect">
            <a:avLst/>
          </a:prstGeom>
          <a:noFill/>
          <a:ln w="9525">
            <a:noFill/>
            <a:miter lim="800000"/>
            <a:headEnd/>
            <a:tailEnd/>
          </a:ln>
          <a:effec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mn-ea"/>
                <a:cs typeface="+mn-cs"/>
              </a:rPr>
              <a:t>Dishwasher AVB</a:t>
            </a:r>
          </a:p>
        </p:txBody>
      </p:sp>
      <p:sp>
        <p:nvSpPr>
          <p:cNvPr id="1690629" name="AutoShape 5">
            <a:extLst>
              <a:ext uri="{FF2B5EF4-FFF2-40B4-BE49-F238E27FC236}">
                <a16:creationId xmlns:a16="http://schemas.microsoft.com/office/drawing/2014/main" id="{E51C29D0-939E-45A6-90D1-D1EEE42595A9}"/>
              </a:ext>
            </a:extLst>
          </p:cNvPr>
          <p:cNvSpPr>
            <a:spLocks noChangeArrowheads="1"/>
          </p:cNvSpPr>
          <p:nvPr/>
        </p:nvSpPr>
        <p:spPr bwMode="auto">
          <a:xfrm rot="5400000">
            <a:off x="5448300" y="1485900"/>
            <a:ext cx="1143000" cy="304800"/>
          </a:xfrm>
          <a:prstGeom prst="rightArrow">
            <a:avLst>
              <a:gd name="adj1" fmla="val 50000"/>
              <a:gd name="adj2" fmla="val 93750"/>
            </a:avLst>
          </a:prstGeom>
          <a:solidFill>
            <a:srgbClr val="FF0000"/>
          </a:solidFill>
          <a:ln w="9525">
            <a:solidFill>
              <a:schemeClr val="tx1"/>
            </a:solidFill>
            <a:miter lim="800000"/>
            <a:headEnd/>
            <a:tailEn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90630" name="Text Box 6">
            <a:extLst>
              <a:ext uri="{FF2B5EF4-FFF2-40B4-BE49-F238E27FC236}">
                <a16:creationId xmlns:a16="http://schemas.microsoft.com/office/drawing/2014/main" id="{60FFE202-CA40-4994-9AF3-4BBF9BB81799}"/>
              </a:ext>
            </a:extLst>
          </p:cNvPr>
          <p:cNvSpPr txBox="1">
            <a:spLocks noChangeArrowheads="1"/>
          </p:cNvSpPr>
          <p:nvPr/>
        </p:nvSpPr>
        <p:spPr bwMode="auto">
          <a:xfrm>
            <a:off x="4648200" y="609600"/>
            <a:ext cx="2514600" cy="336550"/>
          </a:xfrm>
          <a:prstGeom prst="rect">
            <a:avLst/>
          </a:prstGeom>
          <a:noFill/>
          <a:ln w="9525">
            <a:noFill/>
            <a:miter lim="800000"/>
            <a:headEnd/>
            <a:tailEnd/>
          </a:ln>
          <a:effec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mn-ea"/>
                <a:cs typeface="+mn-cs"/>
              </a:rPr>
              <a:t>Soap Dispenser AVB</a:t>
            </a:r>
          </a:p>
        </p:txBody>
      </p:sp>
      <p:sp>
        <p:nvSpPr>
          <p:cNvPr id="1690631" name="AutoShape 7">
            <a:extLst>
              <a:ext uri="{FF2B5EF4-FFF2-40B4-BE49-F238E27FC236}">
                <a16:creationId xmlns:a16="http://schemas.microsoft.com/office/drawing/2014/main" id="{23438BEA-BEB5-4217-9D29-029A1D154704}"/>
              </a:ext>
            </a:extLst>
          </p:cNvPr>
          <p:cNvSpPr>
            <a:spLocks noChangeArrowheads="1"/>
          </p:cNvSpPr>
          <p:nvPr/>
        </p:nvSpPr>
        <p:spPr bwMode="auto">
          <a:xfrm>
            <a:off x="5486400" y="3352800"/>
            <a:ext cx="1676400" cy="304800"/>
          </a:xfrm>
          <a:prstGeom prst="rightArrow">
            <a:avLst>
              <a:gd name="adj1" fmla="val 50000"/>
              <a:gd name="adj2" fmla="val 137500"/>
            </a:avLst>
          </a:prstGeom>
          <a:solidFill>
            <a:srgbClr val="FF0000"/>
          </a:solidFill>
          <a:ln w="9525">
            <a:solidFill>
              <a:schemeClr val="tx1"/>
            </a:solidFill>
            <a:miter lim="800000"/>
            <a:headEnd/>
            <a:tailEn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90632" name="Text Box 8">
            <a:extLst>
              <a:ext uri="{FF2B5EF4-FFF2-40B4-BE49-F238E27FC236}">
                <a16:creationId xmlns:a16="http://schemas.microsoft.com/office/drawing/2014/main" id="{B023B870-0E64-4B08-8FF3-4C0BB65BEC59}"/>
              </a:ext>
            </a:extLst>
          </p:cNvPr>
          <p:cNvSpPr txBox="1">
            <a:spLocks noChangeArrowheads="1"/>
          </p:cNvSpPr>
          <p:nvPr/>
        </p:nvSpPr>
        <p:spPr bwMode="auto">
          <a:xfrm>
            <a:off x="4648200" y="3733800"/>
            <a:ext cx="2514600" cy="336550"/>
          </a:xfrm>
          <a:prstGeom prst="rect">
            <a:avLst/>
          </a:prstGeom>
          <a:noFill/>
          <a:ln w="9525">
            <a:noFill/>
            <a:miter lim="800000"/>
            <a:headEnd/>
            <a:tailEnd/>
          </a:ln>
          <a:effec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charset="0"/>
                <a:ea typeface="+mn-ea"/>
                <a:cs typeface="+mn-cs"/>
              </a:rPr>
              <a:t>Hand Sprayer</a:t>
            </a:r>
          </a:p>
        </p:txBody>
      </p:sp>
      <p:sp>
        <p:nvSpPr>
          <p:cNvPr id="1690634" name="AutoShape 10">
            <a:extLst>
              <a:ext uri="{FF2B5EF4-FFF2-40B4-BE49-F238E27FC236}">
                <a16:creationId xmlns:a16="http://schemas.microsoft.com/office/drawing/2014/main" id="{55F5F6A7-8935-468D-8E6F-10CF4B10AE13}"/>
              </a:ext>
            </a:extLst>
          </p:cNvPr>
          <p:cNvSpPr>
            <a:spLocks noChangeArrowheads="1"/>
          </p:cNvSpPr>
          <p:nvPr/>
        </p:nvSpPr>
        <p:spPr bwMode="auto">
          <a:xfrm>
            <a:off x="6705600" y="5257800"/>
            <a:ext cx="1905000" cy="1143000"/>
          </a:xfrm>
          <a:custGeom>
            <a:avLst/>
            <a:gdLst>
              <a:gd name="G0" fmla="+- 13482 0 0"/>
              <a:gd name="G1" fmla="+- 18514 0 0"/>
              <a:gd name="G2" fmla="+- 7200 0 0"/>
              <a:gd name="G3" fmla="*/ 13482 1 2"/>
              <a:gd name="G4" fmla="+- G3 10800 0"/>
              <a:gd name="G5" fmla="+- 21600 13482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7541 w 21600"/>
              <a:gd name="T1" fmla="*/ 0 h 21600"/>
              <a:gd name="T2" fmla="*/ 13482 w 21600"/>
              <a:gd name="T3" fmla="*/ 7200 h 21600"/>
              <a:gd name="T4" fmla="*/ 0 w 21600"/>
              <a:gd name="T5" fmla="*/ 20465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541" y="0"/>
                </a:moveTo>
                <a:lnTo>
                  <a:pt x="13482" y="7200"/>
                </a:lnTo>
                <a:lnTo>
                  <a:pt x="16568" y="7200"/>
                </a:lnTo>
                <a:lnTo>
                  <a:pt x="16568" y="19330"/>
                </a:lnTo>
                <a:lnTo>
                  <a:pt x="0" y="19330"/>
                </a:lnTo>
                <a:lnTo>
                  <a:pt x="0" y="21600"/>
                </a:lnTo>
                <a:lnTo>
                  <a:pt x="18514" y="21600"/>
                </a:lnTo>
                <a:lnTo>
                  <a:pt x="18514" y="7200"/>
                </a:lnTo>
                <a:lnTo>
                  <a:pt x="21600" y="7200"/>
                </a:lnTo>
                <a:close/>
              </a:path>
            </a:pathLst>
          </a:custGeom>
          <a:solidFill>
            <a:srgbClr val="FF0000"/>
          </a:solidFill>
          <a:ln w="9525">
            <a:solidFill>
              <a:schemeClr val="tx1"/>
            </a:solidFill>
            <a:miter lim="800000"/>
            <a:headEnd/>
            <a:tailEn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90635" name="Text Box 11">
            <a:extLst>
              <a:ext uri="{FF2B5EF4-FFF2-40B4-BE49-F238E27FC236}">
                <a16:creationId xmlns:a16="http://schemas.microsoft.com/office/drawing/2014/main" id="{442CDAC4-7431-4516-B11F-AC652B48D988}"/>
              </a:ext>
            </a:extLst>
          </p:cNvPr>
          <p:cNvSpPr txBox="1">
            <a:spLocks noChangeArrowheads="1"/>
          </p:cNvSpPr>
          <p:nvPr/>
        </p:nvSpPr>
        <p:spPr bwMode="auto">
          <a:xfrm>
            <a:off x="4572000" y="5791200"/>
            <a:ext cx="2514600" cy="336550"/>
          </a:xfrm>
          <a:prstGeom prst="rect">
            <a:avLst/>
          </a:prstGeom>
          <a:noFill/>
          <a:ln w="9525">
            <a:noFill/>
            <a:miter lim="800000"/>
            <a:headEnd/>
            <a:tailEnd/>
          </a:ln>
          <a:effec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mn-ea"/>
                <a:cs typeface="+mn-cs"/>
              </a:rPr>
              <a:t>Garbage Disposal AVB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90627"/>
                                        </p:tgtEl>
                                        <p:attrNameLst>
                                          <p:attrName>style.visibility</p:attrName>
                                        </p:attrNameLst>
                                      </p:cBhvr>
                                      <p:to>
                                        <p:strVal val="visible"/>
                                      </p:to>
                                    </p:set>
                                    <p:animEffect transition="in" filter="wipe(down)">
                                      <p:cBhvr>
                                        <p:cTn id="7" dur="500"/>
                                        <p:tgtEl>
                                          <p:spTgt spid="1690627"/>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690628">
                                            <p:txEl>
                                              <p:pRg st="0" end="0"/>
                                            </p:txEl>
                                          </p:spTgt>
                                        </p:tgtEl>
                                        <p:attrNameLst>
                                          <p:attrName>style.visibility</p:attrName>
                                        </p:attrNameLst>
                                      </p:cBhvr>
                                      <p:to>
                                        <p:strVal val="visible"/>
                                      </p:to>
                                    </p:set>
                                    <p:animEffect transition="in" filter="wipe(down)">
                                      <p:cBhvr>
                                        <p:cTn id="11" dur="500"/>
                                        <p:tgtEl>
                                          <p:spTgt spid="169062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90629"/>
                                        </p:tgtEl>
                                        <p:attrNameLst>
                                          <p:attrName>style.visibility</p:attrName>
                                        </p:attrNameLst>
                                      </p:cBhvr>
                                      <p:to>
                                        <p:strVal val="visible"/>
                                      </p:to>
                                    </p:set>
                                    <p:animEffect transition="in" filter="wipe(down)">
                                      <p:cBhvr>
                                        <p:cTn id="16" dur="500"/>
                                        <p:tgtEl>
                                          <p:spTgt spid="1690629"/>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690630"/>
                                        </p:tgtEl>
                                        <p:attrNameLst>
                                          <p:attrName>style.visibility</p:attrName>
                                        </p:attrNameLst>
                                      </p:cBhvr>
                                      <p:to>
                                        <p:strVal val="visible"/>
                                      </p:to>
                                    </p:set>
                                    <p:animEffect transition="in" filter="wipe(down)">
                                      <p:cBhvr>
                                        <p:cTn id="20" dur="500"/>
                                        <p:tgtEl>
                                          <p:spTgt spid="16906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90631"/>
                                        </p:tgtEl>
                                        <p:attrNameLst>
                                          <p:attrName>style.visibility</p:attrName>
                                        </p:attrNameLst>
                                      </p:cBhvr>
                                      <p:to>
                                        <p:strVal val="visible"/>
                                      </p:to>
                                    </p:set>
                                    <p:animEffect transition="in" filter="wipe(down)">
                                      <p:cBhvr>
                                        <p:cTn id="25" dur="500"/>
                                        <p:tgtEl>
                                          <p:spTgt spid="1690631"/>
                                        </p:tgtEl>
                                      </p:cBhvr>
                                    </p:animEffect>
                                  </p:childTnLst>
                                </p:cTn>
                              </p:par>
                            </p:childTnLst>
                          </p:cTn>
                        </p:par>
                        <p:par>
                          <p:cTn id="26" fill="hold" nodeType="afterGroup">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690632"/>
                                        </p:tgtEl>
                                        <p:attrNameLst>
                                          <p:attrName>style.visibility</p:attrName>
                                        </p:attrNameLst>
                                      </p:cBhvr>
                                      <p:to>
                                        <p:strVal val="visible"/>
                                      </p:to>
                                    </p:set>
                                    <p:animEffect transition="in" filter="wipe(down)">
                                      <p:cBhvr>
                                        <p:cTn id="29" dur="500"/>
                                        <p:tgtEl>
                                          <p:spTgt spid="16906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1690634"/>
                                        </p:tgtEl>
                                        <p:attrNameLst>
                                          <p:attrName>style.visibility</p:attrName>
                                        </p:attrNameLst>
                                      </p:cBhvr>
                                      <p:to>
                                        <p:strVal val="visible"/>
                                      </p:to>
                                    </p:set>
                                    <p:animEffect transition="in" filter="wipe(down)">
                                      <p:cBhvr>
                                        <p:cTn id="34" dur="500"/>
                                        <p:tgtEl>
                                          <p:spTgt spid="1690634"/>
                                        </p:tgtEl>
                                      </p:cBhvr>
                                    </p:animEffect>
                                  </p:childTnLst>
                                </p:cTn>
                              </p:par>
                            </p:childTnLst>
                          </p:cTn>
                        </p:par>
                        <p:par>
                          <p:cTn id="35" fill="hold" nodeType="afterGroup">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690635"/>
                                        </p:tgtEl>
                                        <p:attrNameLst>
                                          <p:attrName>style.visibility</p:attrName>
                                        </p:attrNameLst>
                                      </p:cBhvr>
                                      <p:to>
                                        <p:strVal val="visible"/>
                                      </p:to>
                                    </p:set>
                                    <p:animEffect transition="in" filter="wipe(down)">
                                      <p:cBhvr>
                                        <p:cTn id="38" dur="500"/>
                                        <p:tgtEl>
                                          <p:spTgt spid="1690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627" grpId="0" animBg="1"/>
      <p:bldP spid="1690629" grpId="0" animBg="1"/>
      <p:bldP spid="1690630" grpId="0"/>
      <p:bldP spid="1690631" grpId="0" animBg="1"/>
      <p:bldP spid="1690632" grpId="0"/>
      <p:bldP spid="169063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E53B2C2-B876-4C29-90E4-8BE1EA3754E2}"/>
              </a:ext>
            </a:extLst>
          </p:cNvPr>
          <p:cNvSpPr>
            <a:spLocks noGrp="1" noChangeArrowheads="1"/>
          </p:cNvSpPr>
          <p:nvPr>
            <p:ph type="title"/>
          </p:nvPr>
        </p:nvSpPr>
        <p:spPr>
          <a:xfrm>
            <a:off x="685800" y="0"/>
            <a:ext cx="7772400" cy="1143000"/>
          </a:xfrm>
        </p:spPr>
        <p:txBody>
          <a:bodyPr/>
          <a:lstStyle/>
          <a:p>
            <a:pPr eaLnBrk="1" hangingPunct="1"/>
            <a:r>
              <a:rPr lang="en-US" altLang="en-US" sz="3400"/>
              <a:t>Pot Filler Hose With Valve – PVB/SVB</a:t>
            </a:r>
          </a:p>
        </p:txBody>
      </p:sp>
      <p:pic>
        <p:nvPicPr>
          <p:cNvPr id="89091" name="Picture 3" descr="Pot fill hose with SVB IMG_0051">
            <a:extLst>
              <a:ext uri="{FF2B5EF4-FFF2-40B4-BE49-F238E27FC236}">
                <a16:creationId xmlns:a16="http://schemas.microsoft.com/office/drawing/2014/main" id="{3E67F030-48BB-4056-BFE1-6AA2EAA52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893" y="876002"/>
            <a:ext cx="6052389" cy="569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230C89A-0580-427E-96E2-1F7E01C830E5}"/>
              </a:ext>
            </a:extLst>
          </p:cNvPr>
          <p:cNvSpPr>
            <a:spLocks noGrp="1" noChangeArrowheads="1"/>
          </p:cNvSpPr>
          <p:nvPr>
            <p:ph type="title"/>
          </p:nvPr>
        </p:nvSpPr>
        <p:spPr>
          <a:xfrm>
            <a:off x="424543" y="-104502"/>
            <a:ext cx="7772400" cy="1143000"/>
          </a:xfrm>
        </p:spPr>
        <p:txBody>
          <a:bodyPr/>
          <a:lstStyle/>
          <a:p>
            <a:r>
              <a:rPr lang="en-US" altLang="en-US" dirty="0"/>
              <a:t>Steamer &amp; Combi-Style Ovens - VDCV</a:t>
            </a:r>
          </a:p>
        </p:txBody>
      </p:sp>
      <p:sp>
        <p:nvSpPr>
          <p:cNvPr id="80899" name="Rectangle 3">
            <a:extLst>
              <a:ext uri="{FF2B5EF4-FFF2-40B4-BE49-F238E27FC236}">
                <a16:creationId xmlns:a16="http://schemas.microsoft.com/office/drawing/2014/main" id="{5DB14887-B014-4C6D-A37C-B6C63E68CBA0}"/>
              </a:ext>
            </a:extLst>
          </p:cNvPr>
          <p:cNvSpPr>
            <a:spLocks noGrp="1" noChangeArrowheads="1"/>
          </p:cNvSpPr>
          <p:nvPr>
            <p:ph type="body" sz="half" idx="2"/>
          </p:nvPr>
        </p:nvSpPr>
        <p:spPr>
          <a:xfrm>
            <a:off x="4648200" y="1600200"/>
            <a:ext cx="4191000" cy="4114800"/>
          </a:xfrm>
        </p:spPr>
        <p:txBody>
          <a:bodyPr>
            <a:normAutofit lnSpcReduction="10000"/>
          </a:bodyPr>
          <a:lstStyle/>
          <a:p>
            <a:pPr eaLnBrk="1" hangingPunct="1">
              <a:lnSpc>
                <a:spcPct val="80000"/>
              </a:lnSpc>
            </a:pPr>
            <a:r>
              <a:rPr lang="en-US" altLang="en-US" sz="2500" dirty="0"/>
              <a:t>Used to reheat or warm food</a:t>
            </a:r>
          </a:p>
          <a:p>
            <a:pPr eaLnBrk="1" hangingPunct="1">
              <a:lnSpc>
                <a:spcPct val="80000"/>
              </a:lnSpc>
            </a:pPr>
            <a:r>
              <a:rPr lang="en-US" altLang="en-US" sz="2500" dirty="0"/>
              <a:t>May have both a hot and cold-water supply</a:t>
            </a:r>
          </a:p>
          <a:p>
            <a:pPr eaLnBrk="1" hangingPunct="1">
              <a:lnSpc>
                <a:spcPct val="80000"/>
              </a:lnSpc>
            </a:pPr>
            <a:r>
              <a:rPr lang="en-US" altLang="en-US" sz="2500" dirty="0"/>
              <a:t>May contain additives to feed water</a:t>
            </a:r>
          </a:p>
          <a:p>
            <a:pPr eaLnBrk="1" hangingPunct="1">
              <a:lnSpc>
                <a:spcPct val="80000"/>
              </a:lnSpc>
            </a:pPr>
            <a:r>
              <a:rPr lang="en-US" altLang="en-US" sz="2500" dirty="0"/>
              <a:t>Any steamer additives should be approved by USDA, FDA, or DOH</a:t>
            </a:r>
          </a:p>
          <a:p>
            <a:pPr eaLnBrk="1" hangingPunct="1">
              <a:lnSpc>
                <a:spcPct val="80000"/>
              </a:lnSpc>
            </a:pPr>
            <a:r>
              <a:rPr lang="en-US" altLang="en-US" sz="2500" dirty="0"/>
              <a:t>Subject to backpressure due to thermal expansion</a:t>
            </a:r>
          </a:p>
        </p:txBody>
      </p:sp>
      <p:pic>
        <p:nvPicPr>
          <p:cNvPr id="80900" name="Picture 4" descr="Steamer">
            <a:extLst>
              <a:ext uri="{FF2B5EF4-FFF2-40B4-BE49-F238E27FC236}">
                <a16:creationId xmlns:a16="http://schemas.microsoft.com/office/drawing/2014/main" id="{FEF2A6D6-C8E7-41A4-986C-1E95C1B73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595" y="3292855"/>
            <a:ext cx="2409206" cy="253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F4BED3E-E3AD-4053-9DE7-5CFE0B086B47}"/>
              </a:ext>
            </a:extLst>
          </p:cNvPr>
          <p:cNvPicPr>
            <a:picLocks noChangeAspect="1"/>
          </p:cNvPicPr>
          <p:nvPr/>
        </p:nvPicPr>
        <p:blipFill>
          <a:blip r:embed="rId4"/>
          <a:stretch>
            <a:fillRect/>
          </a:stretch>
        </p:blipFill>
        <p:spPr>
          <a:xfrm>
            <a:off x="118794" y="876226"/>
            <a:ext cx="2370630" cy="270299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0152" y="0"/>
            <a:ext cx="9053848" cy="927279"/>
          </a:xfrm>
          <a:solidFill>
            <a:srgbClr val="F3F5F4"/>
          </a:solidFill>
        </p:spPr>
        <p:txBody>
          <a:bodyPr>
            <a:normAutofit fontScale="90000"/>
          </a:bodyPr>
          <a:lstStyle/>
          <a:p>
            <a:r>
              <a:rPr lang="en-US" sz="3600" dirty="0"/>
              <a:t>Trap Seal Primer Valves – Water Supply Fed</a:t>
            </a:r>
          </a:p>
        </p:txBody>
      </p:sp>
      <p:pic>
        <p:nvPicPr>
          <p:cNvPr id="32770" name="Picture 2"/>
          <p:cNvPicPr>
            <a:picLocks noChangeAspect="1" noChangeArrowheads="1"/>
          </p:cNvPicPr>
          <p:nvPr/>
        </p:nvPicPr>
        <p:blipFill>
          <a:blip r:embed="rId2" cstate="print"/>
          <a:srcRect/>
          <a:stretch>
            <a:fillRect/>
          </a:stretch>
        </p:blipFill>
        <p:spPr bwMode="auto">
          <a:xfrm>
            <a:off x="7514589" y="4463826"/>
            <a:ext cx="1441480" cy="1198923"/>
          </a:xfrm>
          <a:prstGeom prst="rect">
            <a:avLst/>
          </a:prstGeom>
          <a:noFill/>
          <a:ln w="9525">
            <a:noFill/>
            <a:miter lim="800000"/>
            <a:headEnd/>
            <a:tailEnd/>
          </a:ln>
        </p:spPr>
      </p:pic>
      <p:pic>
        <p:nvPicPr>
          <p:cNvPr id="2050" name="Picture 2" descr="https://encrypted-tbn0.gstatic.com/shopping?q=tbn:ANd9GcR6RIU7NaousOeY2ryV3gnFGgLxve4SDQ0JTiSciTEmMijUNc-M&amp;usqp=C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2" y="1154135"/>
            <a:ext cx="1654379" cy="16543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1F1936A-C88A-48C9-8AC9-8774F3779FDF}"/>
              </a:ext>
            </a:extLst>
          </p:cNvPr>
          <p:cNvPicPr>
            <a:picLocks noChangeAspect="1"/>
          </p:cNvPicPr>
          <p:nvPr/>
        </p:nvPicPr>
        <p:blipFill>
          <a:blip r:embed="rId4"/>
          <a:stretch>
            <a:fillRect/>
          </a:stretch>
        </p:blipFill>
        <p:spPr>
          <a:xfrm>
            <a:off x="2494165" y="927279"/>
            <a:ext cx="4141766" cy="5518067"/>
          </a:xfrm>
          <a:prstGeom prst="rect">
            <a:avLst/>
          </a:prstGeom>
        </p:spPr>
      </p:pic>
    </p:spTree>
    <p:extLst>
      <p:ext uri="{BB962C8B-B14F-4D97-AF65-F5344CB8AC3E}">
        <p14:creationId xmlns:p14="http://schemas.microsoft.com/office/powerpoint/2010/main" val="85382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BC046-0FF8-404B-823E-6B9D2E0955F9}"/>
              </a:ext>
            </a:extLst>
          </p:cNvPr>
          <p:cNvSpPr>
            <a:spLocks noGrp="1"/>
          </p:cNvSpPr>
          <p:nvPr>
            <p:ph type="title"/>
          </p:nvPr>
        </p:nvSpPr>
        <p:spPr>
          <a:xfrm>
            <a:off x="680901" y="-229235"/>
            <a:ext cx="7886700" cy="1325563"/>
          </a:xfrm>
        </p:spPr>
        <p:txBody>
          <a:bodyPr/>
          <a:lstStyle/>
          <a:p>
            <a:r>
              <a:rPr lang="en-US" dirty="0"/>
              <a:t>Car Wash</a:t>
            </a:r>
          </a:p>
        </p:txBody>
      </p:sp>
      <p:pic>
        <p:nvPicPr>
          <p:cNvPr id="3" name="Picture 2">
            <a:extLst>
              <a:ext uri="{FF2B5EF4-FFF2-40B4-BE49-F238E27FC236}">
                <a16:creationId xmlns:a16="http://schemas.microsoft.com/office/drawing/2014/main" id="{12A3D9E4-3C83-49B8-A235-B7E4466E7455}"/>
              </a:ext>
            </a:extLst>
          </p:cNvPr>
          <p:cNvPicPr>
            <a:picLocks noChangeAspect="1"/>
          </p:cNvPicPr>
          <p:nvPr/>
        </p:nvPicPr>
        <p:blipFill>
          <a:blip r:embed="rId2"/>
          <a:stretch>
            <a:fillRect/>
          </a:stretch>
        </p:blipFill>
        <p:spPr>
          <a:xfrm>
            <a:off x="836372" y="828060"/>
            <a:ext cx="7282156" cy="5465861"/>
          </a:xfrm>
          <a:prstGeom prst="rect">
            <a:avLst/>
          </a:prstGeom>
        </p:spPr>
      </p:pic>
    </p:spTree>
    <p:extLst>
      <p:ext uri="{BB962C8B-B14F-4D97-AF65-F5344CB8AC3E}">
        <p14:creationId xmlns:p14="http://schemas.microsoft.com/office/powerpoint/2010/main" val="3418115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2477-4FE5-474E-A2CB-3B06E69048BA}"/>
              </a:ext>
            </a:extLst>
          </p:cNvPr>
          <p:cNvSpPr>
            <a:spLocks noGrp="1"/>
          </p:cNvSpPr>
          <p:nvPr>
            <p:ph type="title"/>
          </p:nvPr>
        </p:nvSpPr>
        <p:spPr>
          <a:xfrm>
            <a:off x="-67926" y="1774477"/>
            <a:ext cx="6020792" cy="451303"/>
          </a:xfrm>
        </p:spPr>
        <p:txBody>
          <a:bodyPr>
            <a:normAutofit fontScale="90000"/>
          </a:bodyPr>
          <a:lstStyle/>
          <a:p>
            <a:pPr algn="ctr"/>
            <a:r>
              <a:rPr lang="en-US" dirty="0"/>
              <a:t>Decorative Fountains/Water Walls</a:t>
            </a:r>
          </a:p>
        </p:txBody>
      </p:sp>
      <p:sp>
        <p:nvSpPr>
          <p:cNvPr id="3" name="Content Placeholder 2">
            <a:extLst>
              <a:ext uri="{FF2B5EF4-FFF2-40B4-BE49-F238E27FC236}">
                <a16:creationId xmlns:a16="http://schemas.microsoft.com/office/drawing/2014/main" id="{C9D55F6D-5ABD-4A6D-A081-30608F6E0CD7}"/>
              </a:ext>
            </a:extLst>
          </p:cNvPr>
          <p:cNvSpPr>
            <a:spLocks noGrp="1"/>
          </p:cNvSpPr>
          <p:nvPr>
            <p:ph idx="1"/>
          </p:nvPr>
        </p:nvSpPr>
        <p:spPr>
          <a:xfrm>
            <a:off x="197186" y="4441897"/>
            <a:ext cx="8303079" cy="1652155"/>
          </a:xfrm>
        </p:spPr>
        <p:txBody>
          <a:bodyPr>
            <a:normAutofit/>
          </a:bodyPr>
          <a:lstStyle/>
          <a:p>
            <a:r>
              <a:rPr lang="en-US" sz="2300" dirty="0"/>
              <a:t>High Hazard Cross-Connection!</a:t>
            </a:r>
          </a:p>
          <a:p>
            <a:r>
              <a:rPr lang="en-US" sz="2300" dirty="0"/>
              <a:t>Chemical treatment, exposure, bacterial growth, etc. </a:t>
            </a:r>
          </a:p>
          <a:p>
            <a:r>
              <a:rPr lang="en-US" sz="2300" dirty="0"/>
              <a:t>Many hospitals are decommissioning due to </a:t>
            </a:r>
            <a:r>
              <a:rPr lang="en-US" sz="2300" i="1" dirty="0"/>
              <a:t>Legionella</a:t>
            </a:r>
            <a:r>
              <a:rPr lang="en-US" sz="2300" dirty="0"/>
              <a:t> concerns…</a:t>
            </a:r>
          </a:p>
        </p:txBody>
      </p:sp>
      <p:pic>
        <p:nvPicPr>
          <p:cNvPr id="5122" name="Picture 2" descr="c00d24d7-480f-4e3f-adf4-c81d12621eff@namprd05">
            <a:extLst>
              <a:ext uri="{FF2B5EF4-FFF2-40B4-BE49-F238E27FC236}">
                <a16:creationId xmlns:a16="http://schemas.microsoft.com/office/drawing/2014/main" id="{04D0E337-06A0-492E-9F45-B4F04DC555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5424738" y="1600320"/>
            <a:ext cx="3602263" cy="275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05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 y="1691850"/>
            <a:ext cx="9143999" cy="553998"/>
          </a:xfrm>
          <a:prstGeom prst="rect">
            <a:avLst/>
          </a:prstGeom>
          <a:solidFill>
            <a:srgbClr val="35647E"/>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a:lnSpc>
                <a:spcPct val="100000"/>
              </a:lnSpc>
              <a:spcBef>
                <a:spcPct val="50000"/>
              </a:spcBef>
              <a:buNone/>
              <a:defRPr/>
            </a:pPr>
            <a:r>
              <a:rPr lang="en-US" altLang="en-US" sz="3000" b="1" dirty="0">
                <a:solidFill>
                  <a:prstClr val="white"/>
                </a:solidFill>
                <a:latin typeface="Arial" panose="020B0604020202020204" pitchFamily="34" charset="0"/>
                <a:cs typeface="Arial" panose="020B0604020202020204" pitchFamily="34" charset="0"/>
              </a:rPr>
              <a:t>What do we need to create flow??</a:t>
            </a:r>
            <a:endParaRPr lang="en-US" altLang="en-US" sz="1800" b="1" dirty="0">
              <a:solidFill>
                <a:prstClr val="white"/>
              </a:solidFill>
              <a:latin typeface="Arial" panose="020B0604020202020204" pitchFamily="34" charset="0"/>
              <a:cs typeface="Arial" panose="020B0604020202020204" pitchFamily="34" charset="0"/>
            </a:endParaRPr>
          </a:p>
        </p:txBody>
      </p:sp>
      <p:sp>
        <p:nvSpPr>
          <p:cNvPr id="22533" name="Slide Number Placeholder 1"/>
          <p:cNvSpPr>
            <a:spLocks noGrp="1"/>
          </p:cNvSpPr>
          <p:nvPr>
            <p:ph type="sldNum" sz="quarter" idx="4294967295"/>
          </p:nvPr>
        </p:nvSpPr>
        <p:spPr bwMode="auto">
          <a:xfrm>
            <a:off x="7086600" y="5710239"/>
            <a:ext cx="20574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9pPr>
          </a:lstStyle>
          <a:p>
            <a:pPr defTabSz="914400" eaLnBrk="0" fontAlgn="base" hangingPunct="0">
              <a:spcBef>
                <a:spcPct val="0"/>
              </a:spcBef>
              <a:spcAft>
                <a:spcPct val="0"/>
              </a:spcAft>
              <a:buNone/>
            </a:pPr>
            <a:fld id="{D24663E5-79DD-4605-97A9-A138FB2CC8C7}" type="slidenum">
              <a:rPr lang="en-US" altLang="en-US" sz="1400">
                <a:solidFill>
                  <a:prstClr val="white"/>
                </a:solidFill>
              </a:rPr>
              <a:pPr defTabSz="914400" eaLnBrk="0" fontAlgn="base" hangingPunct="0">
                <a:spcBef>
                  <a:spcPct val="0"/>
                </a:spcBef>
                <a:spcAft>
                  <a:spcPct val="0"/>
                </a:spcAft>
                <a:buNone/>
              </a:pPr>
              <a:t>4</a:t>
            </a:fld>
            <a:endParaRPr lang="en-US" altLang="en-US" sz="1400">
              <a:solidFill>
                <a:prstClr val="white"/>
              </a:solidFill>
            </a:endParaRPr>
          </a:p>
        </p:txBody>
      </p:sp>
      <p:sp>
        <p:nvSpPr>
          <p:cNvPr id="3" name="TextBox 2">
            <a:extLst>
              <a:ext uri="{FF2B5EF4-FFF2-40B4-BE49-F238E27FC236}">
                <a16:creationId xmlns:a16="http://schemas.microsoft.com/office/drawing/2014/main" id="{D0BCBBA7-A0EE-495B-B63E-F9491ECCADEC}"/>
              </a:ext>
            </a:extLst>
          </p:cNvPr>
          <p:cNvSpPr txBox="1"/>
          <p:nvPr/>
        </p:nvSpPr>
        <p:spPr>
          <a:xfrm>
            <a:off x="2140577" y="2242343"/>
            <a:ext cx="6948944" cy="369332"/>
          </a:xfrm>
          <a:prstGeom prst="rect">
            <a:avLst/>
          </a:prstGeom>
          <a:noFill/>
        </p:spPr>
        <p:txBody>
          <a:bodyPr wrap="square" rtlCol="0">
            <a:spAutoFit/>
          </a:bodyPr>
          <a:lstStyle/>
          <a:p>
            <a:pPr algn="ctr" defTabSz="914400" eaLnBrk="0" fontAlgn="base" hangingPunct="0">
              <a:spcBef>
                <a:spcPct val="0"/>
              </a:spcBef>
              <a:spcAft>
                <a:spcPct val="0"/>
              </a:spcAft>
            </a:pPr>
            <a:r>
              <a:rPr lang="en-US" b="1" dirty="0">
                <a:solidFill>
                  <a:prstClr val="black"/>
                </a:solidFill>
                <a:latin typeface="Calibri" panose="020F0502020204030204" pitchFamily="34" charset="0"/>
              </a:rPr>
              <a:t>We need a Pathway/Link and a difference in Pressure</a:t>
            </a:r>
          </a:p>
        </p:txBody>
      </p:sp>
      <p:pic>
        <p:nvPicPr>
          <p:cNvPr id="6" name="Picture 2" descr="Gary M Car wash West Bend">
            <a:extLst>
              <a:ext uri="{FF2B5EF4-FFF2-40B4-BE49-F238E27FC236}">
                <a16:creationId xmlns:a16="http://schemas.microsoft.com/office/drawing/2014/main" id="{1A28CCEA-F38F-48F7-B89C-AC5F9EEC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4743"/>
            <a:ext cx="2899494" cy="374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Left 1">
            <a:extLst>
              <a:ext uri="{FF2B5EF4-FFF2-40B4-BE49-F238E27FC236}">
                <a16:creationId xmlns:a16="http://schemas.microsoft.com/office/drawing/2014/main" id="{AE91FE0E-863C-FA97-8BA0-1C1F3165AEAE}"/>
              </a:ext>
            </a:extLst>
          </p:cNvPr>
          <p:cNvSpPr/>
          <p:nvPr/>
        </p:nvSpPr>
        <p:spPr>
          <a:xfrm rot="4280153">
            <a:off x="1664742" y="4250544"/>
            <a:ext cx="974911" cy="16143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dirty="0">
              <a:solidFill>
                <a:srgbClr val="FF0000"/>
              </a:solidFill>
              <a:highlight>
                <a:srgbClr val="FF0000"/>
              </a:highlight>
              <a:latin typeface="Open Sans"/>
            </a:endParaRPr>
          </a:p>
        </p:txBody>
      </p:sp>
      <p:pic>
        <p:nvPicPr>
          <p:cNvPr id="4" name="Picture 3">
            <a:extLst>
              <a:ext uri="{FF2B5EF4-FFF2-40B4-BE49-F238E27FC236}">
                <a16:creationId xmlns:a16="http://schemas.microsoft.com/office/drawing/2014/main" id="{53A18A72-A0D8-09DC-C921-760FC9C64844}"/>
              </a:ext>
            </a:extLst>
          </p:cNvPr>
          <p:cNvPicPr>
            <a:picLocks noChangeAspect="1"/>
          </p:cNvPicPr>
          <p:nvPr/>
        </p:nvPicPr>
        <p:blipFill>
          <a:blip r:embed="rId4"/>
          <a:stretch>
            <a:fillRect/>
          </a:stretch>
        </p:blipFill>
        <p:spPr>
          <a:xfrm flipH="1">
            <a:off x="2154084" y="5298474"/>
            <a:ext cx="268059" cy="268059"/>
          </a:xfrm>
          <a:prstGeom prst="rect">
            <a:avLst/>
          </a:prstGeom>
        </p:spPr>
      </p:pic>
      <p:grpSp>
        <p:nvGrpSpPr>
          <p:cNvPr id="5" name="Group 12">
            <a:extLst>
              <a:ext uri="{FF2B5EF4-FFF2-40B4-BE49-F238E27FC236}">
                <a16:creationId xmlns:a16="http://schemas.microsoft.com/office/drawing/2014/main" id="{C61AA2D3-E3C0-7E5C-8A60-82AA412A6670}"/>
              </a:ext>
            </a:extLst>
          </p:cNvPr>
          <p:cNvGrpSpPr>
            <a:grpSpLocks/>
          </p:cNvGrpSpPr>
          <p:nvPr/>
        </p:nvGrpSpPr>
        <p:grpSpPr bwMode="auto">
          <a:xfrm>
            <a:off x="3106987" y="4487162"/>
            <a:ext cx="4243388" cy="857250"/>
            <a:chOff x="528" y="1584"/>
            <a:chExt cx="4752" cy="960"/>
          </a:xfrm>
        </p:grpSpPr>
        <p:sp>
          <p:nvSpPr>
            <p:cNvPr id="7" name="AutoShape 4">
              <a:extLst>
                <a:ext uri="{FF2B5EF4-FFF2-40B4-BE49-F238E27FC236}">
                  <a16:creationId xmlns:a16="http://schemas.microsoft.com/office/drawing/2014/main" id="{9523FD9F-DB41-0EB9-494E-BCBBAAB36AB7}"/>
                </a:ext>
              </a:extLst>
            </p:cNvPr>
            <p:cNvSpPr>
              <a:spLocks noChangeArrowheads="1"/>
            </p:cNvSpPr>
            <p:nvPr/>
          </p:nvSpPr>
          <p:spPr bwMode="auto">
            <a:xfrm>
              <a:off x="528" y="1584"/>
              <a:ext cx="864" cy="960"/>
            </a:xfrm>
            <a:prstGeom prst="flowChartOnlineStorage">
              <a:avLst/>
            </a:prstGeom>
            <a:solidFill>
              <a:schemeClr val="bg1"/>
            </a:solidFill>
            <a:ln w="38100">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sp>
          <p:nvSpPr>
            <p:cNvPr id="8" name="AutoShape 5">
              <a:extLst>
                <a:ext uri="{FF2B5EF4-FFF2-40B4-BE49-F238E27FC236}">
                  <a16:creationId xmlns:a16="http://schemas.microsoft.com/office/drawing/2014/main" id="{0D4FF504-4E93-3AC5-699C-C838AEAF5E3A}"/>
                </a:ext>
              </a:extLst>
            </p:cNvPr>
            <p:cNvSpPr>
              <a:spLocks noChangeArrowheads="1"/>
            </p:cNvSpPr>
            <p:nvPr/>
          </p:nvSpPr>
          <p:spPr bwMode="auto">
            <a:xfrm>
              <a:off x="4272" y="1584"/>
              <a:ext cx="864" cy="960"/>
            </a:xfrm>
            <a:prstGeom prst="flowChartOnlineStorage">
              <a:avLst/>
            </a:prstGeom>
            <a:solidFill>
              <a:schemeClr val="bg1"/>
            </a:solidFill>
            <a:ln w="38100">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sp>
          <p:nvSpPr>
            <p:cNvPr id="9" name="Oval 6">
              <a:extLst>
                <a:ext uri="{FF2B5EF4-FFF2-40B4-BE49-F238E27FC236}">
                  <a16:creationId xmlns:a16="http://schemas.microsoft.com/office/drawing/2014/main" id="{C564ADEA-351D-F1EF-BF32-AA4C0CFDA857}"/>
                </a:ext>
              </a:extLst>
            </p:cNvPr>
            <p:cNvSpPr>
              <a:spLocks noChangeArrowheads="1"/>
            </p:cNvSpPr>
            <p:nvPr/>
          </p:nvSpPr>
          <p:spPr bwMode="auto">
            <a:xfrm rot="-5400000">
              <a:off x="4656" y="1920"/>
              <a:ext cx="960" cy="288"/>
            </a:xfrm>
            <a:prstGeom prst="ellipse">
              <a:avLst/>
            </a:prstGeom>
            <a:solidFill>
              <a:schemeClr val="bg1"/>
            </a:solidFill>
            <a:ln w="38100">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sp>
          <p:nvSpPr>
            <p:cNvPr id="10" name="Line 7">
              <a:extLst>
                <a:ext uri="{FF2B5EF4-FFF2-40B4-BE49-F238E27FC236}">
                  <a16:creationId xmlns:a16="http://schemas.microsoft.com/office/drawing/2014/main" id="{C426B397-3C5B-02B8-5313-46F58AA9052F}"/>
                </a:ext>
              </a:extLst>
            </p:cNvPr>
            <p:cNvSpPr>
              <a:spLocks noChangeShapeType="1"/>
            </p:cNvSpPr>
            <p:nvPr/>
          </p:nvSpPr>
          <p:spPr bwMode="auto">
            <a:xfrm>
              <a:off x="1200" y="1584"/>
              <a:ext cx="336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11" name="Line 8">
              <a:extLst>
                <a:ext uri="{FF2B5EF4-FFF2-40B4-BE49-F238E27FC236}">
                  <a16:creationId xmlns:a16="http://schemas.microsoft.com/office/drawing/2014/main" id="{E69AAFB0-1081-9B54-30B2-09EC31AE8859}"/>
                </a:ext>
              </a:extLst>
            </p:cNvPr>
            <p:cNvSpPr>
              <a:spLocks noChangeShapeType="1"/>
            </p:cNvSpPr>
            <p:nvPr/>
          </p:nvSpPr>
          <p:spPr bwMode="auto">
            <a:xfrm>
              <a:off x="1200" y="2544"/>
              <a:ext cx="336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12" name="Rectangle 9">
              <a:extLst>
                <a:ext uri="{FF2B5EF4-FFF2-40B4-BE49-F238E27FC236}">
                  <a16:creationId xmlns:a16="http://schemas.microsoft.com/office/drawing/2014/main" id="{412D9AA3-DAA3-BB99-C57C-DD4F9C0AF097}"/>
                </a:ext>
              </a:extLst>
            </p:cNvPr>
            <p:cNvSpPr>
              <a:spLocks noChangeArrowheads="1"/>
            </p:cNvSpPr>
            <p:nvPr/>
          </p:nvSpPr>
          <p:spPr bwMode="auto">
            <a:xfrm>
              <a:off x="4208" y="1600"/>
              <a:ext cx="432" cy="9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sp>
          <p:nvSpPr>
            <p:cNvPr id="13" name="Rectangle 10">
              <a:extLst>
                <a:ext uri="{FF2B5EF4-FFF2-40B4-BE49-F238E27FC236}">
                  <a16:creationId xmlns:a16="http://schemas.microsoft.com/office/drawing/2014/main" id="{378FE4CE-8426-BF5D-8346-D52984682986}"/>
                </a:ext>
              </a:extLst>
            </p:cNvPr>
            <p:cNvSpPr>
              <a:spLocks noChangeArrowheads="1"/>
            </p:cNvSpPr>
            <p:nvPr/>
          </p:nvSpPr>
          <p:spPr bwMode="auto">
            <a:xfrm>
              <a:off x="1160" y="1600"/>
              <a:ext cx="432" cy="9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grpSp>
      <p:grpSp>
        <p:nvGrpSpPr>
          <p:cNvPr id="15" name="Group 14">
            <a:extLst>
              <a:ext uri="{FF2B5EF4-FFF2-40B4-BE49-F238E27FC236}">
                <a16:creationId xmlns:a16="http://schemas.microsoft.com/office/drawing/2014/main" id="{FD060EED-1758-F4E1-0F29-73BF93C4A8B0}"/>
              </a:ext>
            </a:extLst>
          </p:cNvPr>
          <p:cNvGrpSpPr/>
          <p:nvPr/>
        </p:nvGrpSpPr>
        <p:grpSpPr>
          <a:xfrm>
            <a:off x="3228638" y="3265582"/>
            <a:ext cx="1179993" cy="1235868"/>
            <a:chOff x="3920219" y="2252664"/>
            <a:chExt cx="1059322" cy="1647824"/>
          </a:xfrm>
        </p:grpSpPr>
        <p:grpSp>
          <p:nvGrpSpPr>
            <p:cNvPr id="16" name="Group 15">
              <a:extLst>
                <a:ext uri="{FF2B5EF4-FFF2-40B4-BE49-F238E27FC236}">
                  <a16:creationId xmlns:a16="http://schemas.microsoft.com/office/drawing/2014/main" id="{36E96081-BD2E-EDB8-DF9B-4685D494AC9E}"/>
                </a:ext>
              </a:extLst>
            </p:cNvPr>
            <p:cNvGrpSpPr/>
            <p:nvPr/>
          </p:nvGrpSpPr>
          <p:grpSpPr>
            <a:xfrm>
              <a:off x="3920219" y="2252664"/>
              <a:ext cx="1059322" cy="1002888"/>
              <a:chOff x="3920219" y="2252664"/>
              <a:chExt cx="1059322" cy="1002888"/>
            </a:xfrm>
          </p:grpSpPr>
          <p:sp>
            <p:nvSpPr>
              <p:cNvPr id="18" name="Oval 13">
                <a:extLst>
                  <a:ext uri="{FF2B5EF4-FFF2-40B4-BE49-F238E27FC236}">
                    <a16:creationId xmlns:a16="http://schemas.microsoft.com/office/drawing/2014/main" id="{1BC7D8AF-F921-A433-4B07-52109EC8D458}"/>
                  </a:ext>
                </a:extLst>
              </p:cNvPr>
              <p:cNvSpPr>
                <a:spLocks noChangeArrowheads="1"/>
              </p:cNvSpPr>
              <p:nvPr/>
            </p:nvSpPr>
            <p:spPr bwMode="auto">
              <a:xfrm>
                <a:off x="3920219" y="2252664"/>
                <a:ext cx="1059322" cy="1000124"/>
              </a:xfrm>
              <a:prstGeom prst="ellipse">
                <a:avLst/>
              </a:prstGeom>
              <a:solidFill>
                <a:schemeClr val="bg1"/>
              </a:solidFill>
              <a:ln w="38100">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sp>
            <p:nvSpPr>
              <p:cNvPr id="19" name="Text Box 15">
                <a:extLst>
                  <a:ext uri="{FF2B5EF4-FFF2-40B4-BE49-F238E27FC236}">
                    <a16:creationId xmlns:a16="http://schemas.microsoft.com/office/drawing/2014/main" id="{2BF888FD-D747-5067-ECAB-C21B0B4BA211}"/>
                  </a:ext>
                </a:extLst>
              </p:cNvPr>
              <p:cNvSpPr txBox="1">
                <a:spLocks noChangeArrowheads="1"/>
              </p:cNvSpPr>
              <p:nvPr/>
            </p:nvSpPr>
            <p:spPr bwMode="auto">
              <a:xfrm>
                <a:off x="4182084" y="2255279"/>
                <a:ext cx="604301" cy="100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50000"/>
                  </a:spcBef>
                  <a:spcAft>
                    <a:spcPct val="0"/>
                  </a:spcAft>
                  <a:buNone/>
                </a:pPr>
                <a:r>
                  <a:rPr lang="en-US" altLang="en-US" sz="2250" b="1" dirty="0">
                    <a:solidFill>
                      <a:srgbClr val="000000"/>
                    </a:solidFill>
                    <a:latin typeface="Times New Roman" panose="02020603050405020304" pitchFamily="18" charset="0"/>
                  </a:rPr>
                  <a:t>50</a:t>
                </a:r>
                <a:r>
                  <a:rPr lang="en-US" altLang="en-US" sz="2025" b="1" dirty="0">
                    <a:solidFill>
                      <a:srgbClr val="000000"/>
                    </a:solidFill>
                    <a:latin typeface="Times New Roman" panose="02020603050405020304" pitchFamily="18" charset="0"/>
                  </a:rPr>
                  <a:t> psi</a:t>
                </a:r>
                <a:endParaRPr lang="en-US" altLang="en-US" sz="1350" dirty="0">
                  <a:solidFill>
                    <a:srgbClr val="000000"/>
                  </a:solidFill>
                  <a:latin typeface="Times New Roman" panose="02020603050405020304" pitchFamily="18" charset="0"/>
                </a:endParaRPr>
              </a:p>
            </p:txBody>
          </p:sp>
        </p:grpSp>
        <p:sp>
          <p:nvSpPr>
            <p:cNvPr id="17" name="Rectangle 19">
              <a:extLst>
                <a:ext uri="{FF2B5EF4-FFF2-40B4-BE49-F238E27FC236}">
                  <a16:creationId xmlns:a16="http://schemas.microsoft.com/office/drawing/2014/main" id="{0D73294E-E637-B1EE-6138-5547ABDEE025}"/>
                </a:ext>
              </a:extLst>
            </p:cNvPr>
            <p:cNvSpPr>
              <a:spLocks noChangeArrowheads="1"/>
            </p:cNvSpPr>
            <p:nvPr/>
          </p:nvSpPr>
          <p:spPr bwMode="auto">
            <a:xfrm>
              <a:off x="4367214" y="3271838"/>
              <a:ext cx="200025" cy="628650"/>
            </a:xfrm>
            <a:prstGeom prst="rect">
              <a:avLst/>
            </a:prstGeom>
            <a:solidFill>
              <a:schemeClr val="bg1"/>
            </a:solidFill>
            <a:ln w="38100">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grpSp>
      <p:grpSp>
        <p:nvGrpSpPr>
          <p:cNvPr id="20" name="Group 19">
            <a:extLst>
              <a:ext uri="{FF2B5EF4-FFF2-40B4-BE49-F238E27FC236}">
                <a16:creationId xmlns:a16="http://schemas.microsoft.com/office/drawing/2014/main" id="{2DF94F31-FA35-E78F-A255-13C1FCD09566}"/>
              </a:ext>
            </a:extLst>
          </p:cNvPr>
          <p:cNvGrpSpPr/>
          <p:nvPr/>
        </p:nvGrpSpPr>
        <p:grpSpPr>
          <a:xfrm>
            <a:off x="5319528" y="3267543"/>
            <a:ext cx="1087507" cy="1235868"/>
            <a:chOff x="7087961" y="2252664"/>
            <a:chExt cx="1125725" cy="1647824"/>
          </a:xfrm>
        </p:grpSpPr>
        <p:grpSp>
          <p:nvGrpSpPr>
            <p:cNvPr id="21" name="Group 20">
              <a:extLst>
                <a:ext uri="{FF2B5EF4-FFF2-40B4-BE49-F238E27FC236}">
                  <a16:creationId xmlns:a16="http://schemas.microsoft.com/office/drawing/2014/main" id="{FB2B3360-EDD5-45E1-8A37-BBBA236DFED8}"/>
                </a:ext>
              </a:extLst>
            </p:cNvPr>
            <p:cNvGrpSpPr/>
            <p:nvPr/>
          </p:nvGrpSpPr>
          <p:grpSpPr>
            <a:xfrm>
              <a:off x="7087961" y="2252664"/>
              <a:ext cx="1125725" cy="1048089"/>
              <a:chOff x="7087961" y="2252664"/>
              <a:chExt cx="1125725" cy="1048089"/>
            </a:xfrm>
          </p:grpSpPr>
          <p:sp>
            <p:nvSpPr>
              <p:cNvPr id="23" name="Oval 14">
                <a:extLst>
                  <a:ext uri="{FF2B5EF4-FFF2-40B4-BE49-F238E27FC236}">
                    <a16:creationId xmlns:a16="http://schemas.microsoft.com/office/drawing/2014/main" id="{D1278173-F453-BEC6-224D-A4C636B43506}"/>
                  </a:ext>
                </a:extLst>
              </p:cNvPr>
              <p:cNvSpPr>
                <a:spLocks noChangeArrowheads="1"/>
              </p:cNvSpPr>
              <p:nvPr/>
            </p:nvSpPr>
            <p:spPr bwMode="auto">
              <a:xfrm>
                <a:off x="7087961" y="2252664"/>
                <a:ext cx="1125725" cy="1000124"/>
              </a:xfrm>
              <a:prstGeom prst="ellipse">
                <a:avLst/>
              </a:prstGeom>
              <a:solidFill>
                <a:schemeClr val="bg1"/>
              </a:solidFill>
              <a:ln w="38100">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sp>
            <p:nvSpPr>
              <p:cNvPr id="24" name="Text Box 16">
                <a:extLst>
                  <a:ext uri="{FF2B5EF4-FFF2-40B4-BE49-F238E27FC236}">
                    <a16:creationId xmlns:a16="http://schemas.microsoft.com/office/drawing/2014/main" id="{C36644F6-CE9E-DA08-B445-A89328A86D61}"/>
                  </a:ext>
                </a:extLst>
              </p:cNvPr>
              <p:cNvSpPr txBox="1">
                <a:spLocks noChangeArrowheads="1"/>
              </p:cNvSpPr>
              <p:nvPr/>
            </p:nvSpPr>
            <p:spPr bwMode="auto">
              <a:xfrm>
                <a:off x="7335425" y="2300480"/>
                <a:ext cx="627190" cy="100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50000"/>
                  </a:spcBef>
                  <a:spcAft>
                    <a:spcPct val="0"/>
                  </a:spcAft>
                  <a:buNone/>
                </a:pPr>
                <a:r>
                  <a:rPr lang="en-US" altLang="en-US" sz="2250" b="1" dirty="0">
                    <a:solidFill>
                      <a:srgbClr val="000000"/>
                    </a:solidFill>
                    <a:latin typeface="Times New Roman" panose="02020603050405020304" pitchFamily="18" charset="0"/>
                  </a:rPr>
                  <a:t>30</a:t>
                </a:r>
                <a:r>
                  <a:rPr lang="en-US" altLang="en-US" sz="2025" b="1" dirty="0">
                    <a:solidFill>
                      <a:srgbClr val="000000"/>
                    </a:solidFill>
                    <a:latin typeface="Times New Roman" panose="02020603050405020304" pitchFamily="18" charset="0"/>
                  </a:rPr>
                  <a:t> psi</a:t>
                </a:r>
                <a:endParaRPr lang="en-US" altLang="en-US" sz="1350" dirty="0">
                  <a:solidFill>
                    <a:srgbClr val="000000"/>
                  </a:solidFill>
                  <a:latin typeface="Times New Roman" panose="02020603050405020304" pitchFamily="18" charset="0"/>
                </a:endParaRPr>
              </a:p>
            </p:txBody>
          </p:sp>
        </p:grpSp>
        <p:sp>
          <p:nvSpPr>
            <p:cNvPr id="22" name="Rectangle 20">
              <a:extLst>
                <a:ext uri="{FF2B5EF4-FFF2-40B4-BE49-F238E27FC236}">
                  <a16:creationId xmlns:a16="http://schemas.microsoft.com/office/drawing/2014/main" id="{BC80E4F0-628B-9694-04E1-A32F19D14BDD}"/>
                </a:ext>
              </a:extLst>
            </p:cNvPr>
            <p:cNvSpPr>
              <a:spLocks noChangeArrowheads="1"/>
            </p:cNvSpPr>
            <p:nvPr/>
          </p:nvSpPr>
          <p:spPr bwMode="auto">
            <a:xfrm>
              <a:off x="7567614" y="3271838"/>
              <a:ext cx="200025" cy="628650"/>
            </a:xfrm>
            <a:prstGeom prst="rect">
              <a:avLst/>
            </a:prstGeom>
            <a:solidFill>
              <a:schemeClr val="bg1"/>
            </a:solidFill>
            <a:ln w="38100">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None/>
              </a:pPr>
              <a:endParaRPr lang="en-US" altLang="en-US" sz="1350">
                <a:solidFill>
                  <a:srgbClr val="000000"/>
                </a:solidFill>
                <a:latin typeface="Times New Roman" panose="02020603050405020304" pitchFamily="18" charset="0"/>
              </a:endParaRPr>
            </a:p>
          </p:txBody>
        </p:sp>
      </p:grpSp>
      <p:sp>
        <p:nvSpPr>
          <p:cNvPr id="26" name="Oval 22">
            <a:extLst>
              <a:ext uri="{FF2B5EF4-FFF2-40B4-BE49-F238E27FC236}">
                <a16:creationId xmlns:a16="http://schemas.microsoft.com/office/drawing/2014/main" id="{F68F2227-6257-8DCA-BDDF-5118B3A1BC02}"/>
              </a:ext>
            </a:extLst>
          </p:cNvPr>
          <p:cNvSpPr>
            <a:spLocks noChangeArrowheads="1"/>
          </p:cNvSpPr>
          <p:nvPr/>
        </p:nvSpPr>
        <p:spPr bwMode="auto">
          <a:xfrm>
            <a:off x="7103915" y="4127620"/>
            <a:ext cx="246460" cy="855464"/>
          </a:xfrm>
          <a:prstGeom prst="ellipse">
            <a:avLst/>
          </a:prstGeom>
          <a:solidFill>
            <a:schemeClr val="accent1">
              <a:lumMod val="75000"/>
            </a:schemeClr>
          </a:solidFill>
          <a:ln>
            <a:noFill/>
          </a:ln>
        </p:spPr>
        <p:txBody>
          <a:bodyPr wrap="none" anchor="ctr"/>
          <a:lstStyle>
            <a:lvl1pPr>
              <a:spcBef>
                <a:spcPct val="20000"/>
              </a:spcBef>
              <a:buFont typeface="Arial" panose="020B0604020202020204" pitchFamily="34" charset="0"/>
              <a:buChar char="•"/>
              <a:defRPr sz="24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24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2400">
                <a:solidFill>
                  <a:schemeClr val="tx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2"/>
                </a:solidFill>
                <a:latin typeface="Calibri" panose="020F0502020204030204" pitchFamily="34" charset="0"/>
              </a:defRPr>
            </a:lvl9pPr>
          </a:lstStyle>
          <a:p>
            <a:pPr algn="ctr" defTabSz="914400" eaLnBrk="0" fontAlgn="base" hangingPunct="0">
              <a:spcBef>
                <a:spcPct val="0"/>
              </a:spcBef>
              <a:spcAft>
                <a:spcPct val="0"/>
              </a:spcAft>
              <a:buNone/>
              <a:defRPr/>
            </a:pPr>
            <a:endParaRPr lang="en-US" altLang="en-US" sz="1350">
              <a:solidFill>
                <a:srgbClr val="000000"/>
              </a:solidFill>
              <a:latin typeface="Times New Roman" panose="02020603050405020304" pitchFamily="18" charset="0"/>
            </a:endParaRPr>
          </a:p>
        </p:txBody>
      </p:sp>
      <p:pic>
        <p:nvPicPr>
          <p:cNvPr id="27" name="Picture 26" descr="Diagram&#10;&#10;Description automatically generated">
            <a:extLst>
              <a:ext uri="{FF2B5EF4-FFF2-40B4-BE49-F238E27FC236}">
                <a16:creationId xmlns:a16="http://schemas.microsoft.com/office/drawing/2014/main" id="{AFF84433-0329-345E-6F5C-4B48B51FF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024" y="4185803"/>
            <a:ext cx="1947174" cy="2225342"/>
          </a:xfrm>
          <a:prstGeom prst="rect">
            <a:avLst/>
          </a:prstGeom>
        </p:spPr>
      </p:pic>
      <p:sp>
        <p:nvSpPr>
          <p:cNvPr id="28" name="TextBox 27">
            <a:extLst>
              <a:ext uri="{FF2B5EF4-FFF2-40B4-BE49-F238E27FC236}">
                <a16:creationId xmlns:a16="http://schemas.microsoft.com/office/drawing/2014/main" id="{DA4863AB-1091-366C-0FBE-A92BF0B74039}"/>
              </a:ext>
            </a:extLst>
          </p:cNvPr>
          <p:cNvSpPr txBox="1"/>
          <p:nvPr/>
        </p:nvSpPr>
        <p:spPr>
          <a:xfrm>
            <a:off x="3369831" y="5624877"/>
            <a:ext cx="4140749" cy="369332"/>
          </a:xfrm>
          <a:prstGeom prst="rect">
            <a:avLst/>
          </a:prstGeom>
          <a:noFill/>
        </p:spPr>
        <p:txBody>
          <a:bodyPr wrap="none" rtlCol="0">
            <a:spAutoFit/>
          </a:bodyPr>
          <a:lstStyle/>
          <a:p>
            <a:pPr defTabSz="914400" eaLnBrk="0" fontAlgn="base" hangingPunct="0">
              <a:spcBef>
                <a:spcPct val="0"/>
              </a:spcBef>
              <a:spcAft>
                <a:spcPct val="0"/>
              </a:spcAft>
            </a:pPr>
            <a:r>
              <a:rPr lang="en-US" dirty="0">
                <a:solidFill>
                  <a:prstClr val="black"/>
                </a:solidFill>
                <a:latin typeface="Calibri" panose="020F0502020204030204" pitchFamily="34" charset="0"/>
              </a:rPr>
              <a:t>High pressure always goes to low pressure</a:t>
            </a:r>
          </a:p>
        </p:txBody>
      </p:sp>
    </p:spTree>
    <p:extLst>
      <p:ext uri="{BB962C8B-B14F-4D97-AF65-F5344CB8AC3E}">
        <p14:creationId xmlns:p14="http://schemas.microsoft.com/office/powerpoint/2010/main" val="12911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2477-4FE5-474E-A2CB-3B06E69048BA}"/>
              </a:ext>
            </a:extLst>
          </p:cNvPr>
          <p:cNvSpPr>
            <a:spLocks noGrp="1"/>
          </p:cNvSpPr>
          <p:nvPr>
            <p:ph type="title"/>
          </p:nvPr>
        </p:nvSpPr>
        <p:spPr>
          <a:xfrm>
            <a:off x="244930" y="1127091"/>
            <a:ext cx="8899070" cy="451303"/>
          </a:xfrm>
        </p:spPr>
        <p:txBody>
          <a:bodyPr>
            <a:noAutofit/>
          </a:bodyPr>
          <a:lstStyle/>
          <a:p>
            <a:r>
              <a:rPr lang="en-US" sz="2800" dirty="0"/>
              <a:t>Decorative Fountains – Typical System Makeup</a:t>
            </a:r>
          </a:p>
        </p:txBody>
      </p:sp>
      <p:pic>
        <p:nvPicPr>
          <p:cNvPr id="5" name="Picture 4">
            <a:extLst>
              <a:ext uri="{FF2B5EF4-FFF2-40B4-BE49-F238E27FC236}">
                <a16:creationId xmlns:a16="http://schemas.microsoft.com/office/drawing/2014/main" id="{F455F7A2-52D4-4057-A7BC-E506E94716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5465" y="1885950"/>
            <a:ext cx="6629400" cy="4972050"/>
          </a:xfrm>
          <a:prstGeom prst="rect">
            <a:avLst/>
          </a:prstGeom>
        </p:spPr>
      </p:pic>
      <p:sp>
        <p:nvSpPr>
          <p:cNvPr id="6" name="Oval 5">
            <a:extLst>
              <a:ext uri="{FF2B5EF4-FFF2-40B4-BE49-F238E27FC236}">
                <a16:creationId xmlns:a16="http://schemas.microsoft.com/office/drawing/2014/main" id="{91B7FD93-BFD4-4EB8-A922-46E8EA770D51}"/>
              </a:ext>
            </a:extLst>
          </p:cNvPr>
          <p:cNvSpPr/>
          <p:nvPr/>
        </p:nvSpPr>
        <p:spPr>
          <a:xfrm>
            <a:off x="1833744" y="2057400"/>
            <a:ext cx="4245428" cy="27432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034666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3501"/>
          </a:xfrm>
          <a:solidFill>
            <a:srgbClr val="35647E"/>
          </a:solidFill>
        </p:spPr>
        <p:txBody>
          <a:bodyPr/>
          <a:lstStyle/>
          <a:p>
            <a:r>
              <a:rPr lang="en-US" dirty="0">
                <a:solidFill>
                  <a:schemeClr val="bg1"/>
                </a:solidFill>
              </a:rPr>
              <a:t>Irrigation Supply</a:t>
            </a:r>
          </a:p>
        </p:txBody>
      </p:sp>
      <p:cxnSp>
        <p:nvCxnSpPr>
          <p:cNvPr id="7" name="Straight Arrow Connector 6"/>
          <p:cNvCxnSpPr/>
          <p:nvPr/>
        </p:nvCxnSpPr>
        <p:spPr>
          <a:xfrm flipH="1" flipV="1">
            <a:off x="4636168" y="2486526"/>
            <a:ext cx="418212" cy="120315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4145972" y="723501"/>
            <a:ext cx="4998027" cy="6134499"/>
          </a:xfrm>
          <a:prstGeom prst="rect">
            <a:avLst/>
          </a:prstGeom>
        </p:spPr>
      </p:pic>
      <p:sp>
        <p:nvSpPr>
          <p:cNvPr id="4" name="TextBox 3">
            <a:extLst>
              <a:ext uri="{FF2B5EF4-FFF2-40B4-BE49-F238E27FC236}">
                <a16:creationId xmlns:a16="http://schemas.microsoft.com/office/drawing/2014/main" id="{7B69559E-5D57-1F00-7C8B-705770A20AF3}"/>
              </a:ext>
            </a:extLst>
          </p:cNvPr>
          <p:cNvSpPr txBox="1"/>
          <p:nvPr/>
        </p:nvSpPr>
        <p:spPr>
          <a:xfrm>
            <a:off x="97669" y="4025875"/>
            <a:ext cx="3491345" cy="1477328"/>
          </a:xfrm>
          <a:prstGeom prst="rect">
            <a:avLst/>
          </a:prstGeom>
          <a:noFill/>
        </p:spPr>
        <p:txBody>
          <a:bodyPr wrap="square" rtlCol="0">
            <a:spAutoFit/>
          </a:bodyPr>
          <a:lstStyle/>
          <a:p>
            <a:pPr algn="ctr"/>
            <a:r>
              <a:rPr lang="en-US" dirty="0"/>
              <a:t>IPC Section 608 - Valves &amp; outlets below grade: “ Potable outlets and combination stop &amp; wastes valves </a:t>
            </a:r>
            <a:r>
              <a:rPr lang="en-US" u="sng" dirty="0"/>
              <a:t>SHALL NOT </a:t>
            </a:r>
            <a:r>
              <a:rPr lang="en-US" dirty="0"/>
              <a:t>be installed underground or below grade.”</a:t>
            </a:r>
          </a:p>
        </p:txBody>
      </p:sp>
      <p:sp>
        <p:nvSpPr>
          <p:cNvPr id="6" name="TextBox 5">
            <a:extLst>
              <a:ext uri="{FF2B5EF4-FFF2-40B4-BE49-F238E27FC236}">
                <a16:creationId xmlns:a16="http://schemas.microsoft.com/office/drawing/2014/main" id="{B63040D3-85F1-5E5D-FAB6-2785A88C75BF}"/>
              </a:ext>
            </a:extLst>
          </p:cNvPr>
          <p:cNvSpPr txBox="1"/>
          <p:nvPr/>
        </p:nvSpPr>
        <p:spPr>
          <a:xfrm>
            <a:off x="195341" y="1358003"/>
            <a:ext cx="3296003" cy="1754326"/>
          </a:xfrm>
          <a:prstGeom prst="rect">
            <a:avLst/>
          </a:prstGeom>
          <a:noFill/>
        </p:spPr>
        <p:txBody>
          <a:bodyPr wrap="square">
            <a:spAutoFit/>
          </a:bodyPr>
          <a:lstStyle/>
          <a:p>
            <a:r>
              <a:rPr lang="en-US" dirty="0"/>
              <a:t>IPC Section 608 – Lawn Irrigation shall be protected using an AVB, PVB or RP… </a:t>
            </a:r>
          </a:p>
          <a:p>
            <a:endParaRPr lang="en-US" dirty="0"/>
          </a:p>
          <a:p>
            <a:r>
              <a:rPr lang="en-US" dirty="0"/>
              <a:t>They must consider this to be a High Hazard System</a:t>
            </a:r>
          </a:p>
        </p:txBody>
      </p:sp>
    </p:spTree>
    <p:extLst>
      <p:ext uri="{BB962C8B-B14F-4D97-AF65-F5344CB8AC3E}">
        <p14:creationId xmlns:p14="http://schemas.microsoft.com/office/powerpoint/2010/main" val="12008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6359" y="-366395"/>
            <a:ext cx="7886700" cy="1325563"/>
          </a:xfrm>
        </p:spPr>
        <p:txBody>
          <a:bodyPr/>
          <a:lstStyle/>
          <a:p>
            <a:r>
              <a:rPr lang="en-US" dirty="0"/>
              <a:t>Yard Hydrants… </a:t>
            </a:r>
          </a:p>
        </p:txBody>
      </p:sp>
      <p:pic>
        <p:nvPicPr>
          <p:cNvPr id="3" name="Picture 2"/>
          <p:cNvPicPr>
            <a:picLocks noChangeAspect="1"/>
          </p:cNvPicPr>
          <p:nvPr/>
        </p:nvPicPr>
        <p:blipFill>
          <a:blip r:embed="rId3"/>
          <a:stretch>
            <a:fillRect/>
          </a:stretch>
        </p:blipFill>
        <p:spPr>
          <a:xfrm>
            <a:off x="256359" y="641360"/>
            <a:ext cx="4094402" cy="5454965"/>
          </a:xfrm>
          <a:prstGeom prst="rect">
            <a:avLst/>
          </a:prstGeom>
        </p:spPr>
      </p:pic>
      <p:sp>
        <p:nvSpPr>
          <p:cNvPr id="4" name="Rectangle 3">
            <a:extLst>
              <a:ext uri="{FF2B5EF4-FFF2-40B4-BE49-F238E27FC236}">
                <a16:creationId xmlns:a16="http://schemas.microsoft.com/office/drawing/2014/main" id="{E174498D-9030-4292-9D90-1CB21BDE9615}"/>
              </a:ext>
            </a:extLst>
          </p:cNvPr>
          <p:cNvSpPr/>
          <p:nvPr/>
        </p:nvSpPr>
        <p:spPr>
          <a:xfrm>
            <a:off x="4466693" y="959168"/>
            <a:ext cx="4572000" cy="1477328"/>
          </a:xfrm>
          <a:prstGeom prst="rect">
            <a:avLst/>
          </a:prstGeom>
        </p:spPr>
        <p:txBody>
          <a:bodyPr>
            <a:spAutoFit/>
          </a:bodyPr>
          <a:lstStyle/>
          <a:p>
            <a:r>
              <a:rPr lang="en-US" dirty="0"/>
              <a:t>“Potable water outlets and combination stop-and-waste valves </a:t>
            </a:r>
            <a:r>
              <a:rPr lang="en-US" dirty="0">
                <a:highlight>
                  <a:srgbClr val="FFFF00"/>
                </a:highlight>
              </a:rPr>
              <a:t>shall not be installed underground or below grade</a:t>
            </a:r>
            <a:r>
              <a:rPr lang="en-US" dirty="0"/>
              <a:t>. Freezeproof yard hydrants that drain the riser into the ground are consid­ered to be stop-and-waste valves.”</a:t>
            </a:r>
          </a:p>
        </p:txBody>
      </p:sp>
      <p:sp>
        <p:nvSpPr>
          <p:cNvPr id="5" name="Rectangle 4">
            <a:extLst>
              <a:ext uri="{FF2B5EF4-FFF2-40B4-BE49-F238E27FC236}">
                <a16:creationId xmlns:a16="http://schemas.microsoft.com/office/drawing/2014/main" id="{804A4CAA-BD87-455C-874D-B467F874155F}"/>
              </a:ext>
            </a:extLst>
          </p:cNvPr>
          <p:cNvSpPr/>
          <p:nvPr/>
        </p:nvSpPr>
        <p:spPr>
          <a:xfrm>
            <a:off x="4572000" y="2643674"/>
            <a:ext cx="4572000" cy="2585323"/>
          </a:xfrm>
          <a:prstGeom prst="rect">
            <a:avLst/>
          </a:prstGeom>
        </p:spPr>
        <p:txBody>
          <a:bodyPr>
            <a:spAutoFit/>
          </a:bodyPr>
          <a:lstStyle/>
          <a:p>
            <a:r>
              <a:rPr lang="en-US" b="1" dirty="0"/>
              <a:t>Exception: </a:t>
            </a:r>
            <a:r>
              <a:rPr lang="en-US" dirty="0"/>
              <a:t>Freezeproof yard hydrants that drain the riser into the ground shall be permitted to be installed, provided that the potable water supply to such hydrants</a:t>
            </a:r>
            <a:r>
              <a:rPr lang="en-US" dirty="0">
                <a:highlight>
                  <a:srgbClr val="FFFF00"/>
                </a:highlight>
              </a:rPr>
              <a:t> is protected upstream </a:t>
            </a:r>
            <a:r>
              <a:rPr lang="en-US" dirty="0"/>
              <a:t>of the hydrants and the hydrants are permanently identified as non-potable outlets by approved signage that reads as follows: </a:t>
            </a:r>
            <a:r>
              <a:rPr lang="en-US" dirty="0">
                <a:highlight>
                  <a:srgbClr val="FFFF00"/>
                </a:highlight>
              </a:rPr>
              <a:t>"Caution, Non-potable Water. Do Not Drink."</a:t>
            </a:r>
          </a:p>
        </p:txBody>
      </p:sp>
    </p:spTree>
    <p:extLst>
      <p:ext uri="{BB962C8B-B14F-4D97-AF65-F5344CB8AC3E}">
        <p14:creationId xmlns:p14="http://schemas.microsoft.com/office/powerpoint/2010/main" val="1407863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749C-CCA2-4C7A-848A-883F7C81D4CC}"/>
              </a:ext>
            </a:extLst>
          </p:cNvPr>
          <p:cNvSpPr>
            <a:spLocks noGrp="1"/>
          </p:cNvSpPr>
          <p:nvPr>
            <p:ph type="title"/>
          </p:nvPr>
        </p:nvSpPr>
        <p:spPr/>
        <p:txBody>
          <a:bodyPr/>
          <a:lstStyle/>
          <a:p>
            <a:r>
              <a:rPr lang="en-US" dirty="0"/>
              <a:t>Bulk Water Safety</a:t>
            </a:r>
          </a:p>
        </p:txBody>
      </p:sp>
      <p:pic>
        <p:nvPicPr>
          <p:cNvPr id="4" name="Picture 3" descr="A fire hydrant in the middle of a field&#10;&#10;Description automatically generated">
            <a:extLst>
              <a:ext uri="{FF2B5EF4-FFF2-40B4-BE49-F238E27FC236}">
                <a16:creationId xmlns:a16="http://schemas.microsoft.com/office/drawing/2014/main" id="{416CB9B9-1A13-41CD-B909-CF41AFA96007}"/>
              </a:ext>
            </a:extLst>
          </p:cNvPr>
          <p:cNvPicPr>
            <a:picLocks noChangeAspect="1"/>
          </p:cNvPicPr>
          <p:nvPr/>
        </p:nvPicPr>
        <p:blipFill>
          <a:blip r:embed="rId2"/>
          <a:stretch>
            <a:fillRect/>
          </a:stretch>
        </p:blipFill>
        <p:spPr>
          <a:xfrm>
            <a:off x="419475" y="1434869"/>
            <a:ext cx="8305050" cy="5058006"/>
          </a:xfrm>
          <a:prstGeom prst="rect">
            <a:avLst/>
          </a:prstGeom>
        </p:spPr>
      </p:pic>
    </p:spTree>
    <p:extLst>
      <p:ext uri="{BB962C8B-B14F-4D97-AF65-F5344CB8AC3E}">
        <p14:creationId xmlns:p14="http://schemas.microsoft.com/office/powerpoint/2010/main" val="3707327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5B6E-372C-4A35-8701-4CE27608D9B5}"/>
              </a:ext>
            </a:extLst>
          </p:cNvPr>
          <p:cNvSpPr>
            <a:spLocks noGrp="1"/>
          </p:cNvSpPr>
          <p:nvPr>
            <p:ph type="title"/>
          </p:nvPr>
        </p:nvSpPr>
        <p:spPr/>
        <p:txBody>
          <a:bodyPr/>
          <a:lstStyle/>
          <a:p>
            <a:endParaRPr lang="en-US"/>
          </a:p>
        </p:txBody>
      </p:sp>
      <p:pic>
        <p:nvPicPr>
          <p:cNvPr id="4" name="Picture 3" descr="A picture containing text, outdoor, sky, road&#10;&#10;Description automatically generated">
            <a:extLst>
              <a:ext uri="{FF2B5EF4-FFF2-40B4-BE49-F238E27FC236}">
                <a16:creationId xmlns:a16="http://schemas.microsoft.com/office/drawing/2014/main" id="{EE3611CD-1654-4715-BE6E-639AFD580634}"/>
              </a:ext>
            </a:extLst>
          </p:cNvPr>
          <p:cNvPicPr>
            <a:picLocks noChangeAspect="1"/>
          </p:cNvPicPr>
          <p:nvPr/>
        </p:nvPicPr>
        <p:blipFill>
          <a:blip r:embed="rId2"/>
          <a:stretch>
            <a:fillRect/>
          </a:stretch>
        </p:blipFill>
        <p:spPr>
          <a:xfrm>
            <a:off x="101600" y="812800"/>
            <a:ext cx="8940800" cy="5232400"/>
          </a:xfrm>
          <a:prstGeom prst="rect">
            <a:avLst/>
          </a:prstGeom>
        </p:spPr>
      </p:pic>
    </p:spTree>
    <p:extLst>
      <p:ext uri="{BB962C8B-B14F-4D97-AF65-F5344CB8AC3E}">
        <p14:creationId xmlns:p14="http://schemas.microsoft.com/office/powerpoint/2010/main" val="2162403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703"/>
            <a:ext cx="7886700" cy="1325563"/>
          </a:xfrm>
        </p:spPr>
        <p:txBody>
          <a:bodyPr/>
          <a:lstStyle/>
          <a:p>
            <a:r>
              <a:rPr lang="en-US" dirty="0"/>
              <a:t>Report Out Information	</a:t>
            </a:r>
          </a:p>
        </p:txBody>
      </p:sp>
      <p:sp>
        <p:nvSpPr>
          <p:cNvPr id="3" name="Content Placeholder 2"/>
          <p:cNvSpPr>
            <a:spLocks noGrp="1"/>
          </p:cNvSpPr>
          <p:nvPr>
            <p:ph idx="1"/>
          </p:nvPr>
        </p:nvSpPr>
        <p:spPr>
          <a:xfrm>
            <a:off x="628650" y="1218000"/>
            <a:ext cx="7886700" cy="4351338"/>
          </a:xfrm>
        </p:spPr>
        <p:txBody>
          <a:bodyPr/>
          <a:lstStyle/>
          <a:p>
            <a:r>
              <a:rPr lang="en-US" b="1" dirty="0"/>
              <a:t>Inventory</a:t>
            </a:r>
            <a:r>
              <a:rPr lang="en-US" dirty="0"/>
              <a:t> of all backflow prevention assemblies, devices and methods </a:t>
            </a:r>
          </a:p>
          <a:p>
            <a:r>
              <a:rPr lang="en-US" dirty="0"/>
              <a:t>Itemized list of </a:t>
            </a:r>
            <a:r>
              <a:rPr lang="en-US" b="1" dirty="0"/>
              <a:t>recommendations/requirements</a:t>
            </a:r>
            <a:r>
              <a:rPr lang="en-US" dirty="0"/>
              <a:t> based upon survey information – </a:t>
            </a:r>
            <a:r>
              <a:rPr lang="en-US" b="1" dirty="0"/>
              <a:t>be specific in terms of location, system, etc.</a:t>
            </a:r>
          </a:p>
          <a:p>
            <a:r>
              <a:rPr lang="en-US" dirty="0"/>
              <a:t>Service connection assessment</a:t>
            </a:r>
          </a:p>
          <a:p>
            <a:r>
              <a:rPr lang="en-US" dirty="0"/>
              <a:t>Internal Program Compliance, Local/State or OSHA Compliance</a:t>
            </a:r>
          </a:p>
        </p:txBody>
      </p:sp>
      <p:sp>
        <p:nvSpPr>
          <p:cNvPr id="4" name="Oval Callout 3"/>
          <p:cNvSpPr/>
          <p:nvPr/>
        </p:nvSpPr>
        <p:spPr>
          <a:xfrm>
            <a:off x="4572000" y="4109405"/>
            <a:ext cx="3665989" cy="1607487"/>
          </a:xfrm>
          <a:prstGeom prst="wedgeEllipseCallout">
            <a:avLst>
              <a:gd name="adj1" fmla="val 53446"/>
              <a:gd name="adj2" fmla="val 109990"/>
            </a:avLst>
          </a:prstGeom>
          <a:solidFill>
            <a:srgbClr val="004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9EA3A2"/>
                </a:solidFill>
              </a:rPr>
              <a:t>What do we have, and what do we need to do?</a:t>
            </a:r>
            <a:endParaRPr lang="en-US" sz="2300" b="1" dirty="0"/>
          </a:p>
        </p:txBody>
      </p:sp>
    </p:spTree>
    <p:extLst>
      <p:ext uri="{BB962C8B-B14F-4D97-AF65-F5344CB8AC3E}">
        <p14:creationId xmlns:p14="http://schemas.microsoft.com/office/powerpoint/2010/main" val="396289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2272" y="481504"/>
            <a:ext cx="7886700" cy="1325563"/>
          </a:xfrm>
        </p:spPr>
        <p:txBody>
          <a:bodyPr/>
          <a:lstStyle/>
          <a:p>
            <a:r>
              <a:rPr lang="en-US" dirty="0"/>
              <a:t>Survey Recommendations/Tips	</a:t>
            </a:r>
          </a:p>
        </p:txBody>
      </p:sp>
      <p:sp>
        <p:nvSpPr>
          <p:cNvPr id="3" name="Content Placeholder 2"/>
          <p:cNvSpPr>
            <a:spLocks noGrp="1"/>
          </p:cNvSpPr>
          <p:nvPr>
            <p:ph idx="1"/>
          </p:nvPr>
        </p:nvSpPr>
        <p:spPr>
          <a:xfrm>
            <a:off x="942784" y="2141537"/>
            <a:ext cx="7886700" cy="4351338"/>
          </a:xfrm>
        </p:spPr>
        <p:txBody>
          <a:bodyPr/>
          <a:lstStyle/>
          <a:p>
            <a:r>
              <a:rPr lang="en-US" b="1" dirty="0">
                <a:solidFill>
                  <a:srgbClr val="35647E"/>
                </a:solidFill>
              </a:rPr>
              <a:t>Ask Questions </a:t>
            </a:r>
            <a:r>
              <a:rPr lang="en-US" dirty="0"/>
              <a:t>– </a:t>
            </a:r>
            <a:r>
              <a:rPr lang="en-US" i="1" dirty="0"/>
              <a:t>How do you use this, or do you still use this? What does this hose supply?, etc. </a:t>
            </a:r>
          </a:p>
          <a:p>
            <a:r>
              <a:rPr lang="en-US" b="1" dirty="0">
                <a:solidFill>
                  <a:srgbClr val="35647E"/>
                </a:solidFill>
              </a:rPr>
              <a:t>Black Box Evaluation – Cross Connections</a:t>
            </a:r>
            <a:r>
              <a:rPr lang="en-US" dirty="0"/>
              <a:t>: </a:t>
            </a:r>
          </a:p>
          <a:p>
            <a:pPr marL="457200" lvl="1" indent="0">
              <a:buNone/>
            </a:pPr>
            <a:r>
              <a:rPr lang="en-US" sz="2400" dirty="0"/>
              <a:t>1. Where/how does the water go in?</a:t>
            </a:r>
          </a:p>
          <a:p>
            <a:pPr marL="457200" lvl="1" indent="0">
              <a:buNone/>
            </a:pPr>
            <a:r>
              <a:rPr lang="en-US" sz="2400" dirty="0"/>
              <a:t>2. What does the water do when inside?</a:t>
            </a:r>
          </a:p>
          <a:p>
            <a:pPr marL="457200" lvl="1" indent="0">
              <a:buNone/>
            </a:pPr>
            <a:r>
              <a:rPr lang="en-US" sz="2400" dirty="0"/>
              <a:t>3. Does water come out, and where/how?</a:t>
            </a:r>
          </a:p>
          <a:p>
            <a:r>
              <a:rPr lang="en-US" dirty="0">
                <a:solidFill>
                  <a:srgbClr val="35647E"/>
                </a:solidFill>
              </a:rPr>
              <a:t>Be an “</a:t>
            </a:r>
            <a:r>
              <a:rPr lang="en-US" b="1" dirty="0">
                <a:solidFill>
                  <a:srgbClr val="35647E"/>
                </a:solidFill>
              </a:rPr>
              <a:t>educator”</a:t>
            </a:r>
            <a:r>
              <a:rPr lang="en-US" dirty="0">
                <a:solidFill>
                  <a:srgbClr val="35647E"/>
                </a:solidFill>
              </a:rPr>
              <a:t>, not just an “</a:t>
            </a:r>
            <a:r>
              <a:rPr lang="en-US" b="1" dirty="0">
                <a:solidFill>
                  <a:srgbClr val="35647E"/>
                </a:solidFill>
              </a:rPr>
              <a:t>enforcer</a:t>
            </a:r>
            <a:r>
              <a:rPr lang="en-US" dirty="0">
                <a:solidFill>
                  <a:srgbClr val="35647E"/>
                </a:solidFill>
              </a:rPr>
              <a:t>”</a:t>
            </a:r>
          </a:p>
        </p:txBody>
      </p:sp>
    </p:spTree>
    <p:extLst>
      <p:ext uri="{BB962C8B-B14F-4D97-AF65-F5344CB8AC3E}">
        <p14:creationId xmlns:p14="http://schemas.microsoft.com/office/powerpoint/2010/main" val="308881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Recommendations/Tips	</a:t>
            </a:r>
          </a:p>
        </p:txBody>
      </p:sp>
      <p:sp>
        <p:nvSpPr>
          <p:cNvPr id="3" name="Content Placeholder 2"/>
          <p:cNvSpPr>
            <a:spLocks noGrp="1"/>
          </p:cNvSpPr>
          <p:nvPr>
            <p:ph idx="1"/>
          </p:nvPr>
        </p:nvSpPr>
        <p:spPr>
          <a:xfrm>
            <a:off x="711777" y="1853334"/>
            <a:ext cx="7886700" cy="4351338"/>
          </a:xfrm>
        </p:spPr>
        <p:txBody>
          <a:bodyPr/>
          <a:lstStyle/>
          <a:p>
            <a:r>
              <a:rPr lang="en-US" b="1" dirty="0"/>
              <a:t>Don’t Rush </a:t>
            </a:r>
            <a:r>
              <a:rPr lang="en-US" dirty="0"/>
              <a:t>– Take your time, ask questions, attention to detail, be a detective</a:t>
            </a:r>
            <a:r>
              <a:rPr lang="en-US" i="1" dirty="0"/>
              <a:t> </a:t>
            </a:r>
          </a:p>
          <a:p>
            <a:r>
              <a:rPr lang="en-US" b="1" dirty="0"/>
              <a:t>Know your Codes and Regulations</a:t>
            </a:r>
            <a:r>
              <a:rPr lang="en-US" dirty="0"/>
              <a:t>: </a:t>
            </a:r>
          </a:p>
          <a:p>
            <a:pPr marL="457200" lvl="1" indent="0">
              <a:buNone/>
            </a:pPr>
            <a:r>
              <a:rPr lang="en-US" sz="2400" dirty="0"/>
              <a:t>1. Have Plumbing Code readily available</a:t>
            </a:r>
          </a:p>
          <a:p>
            <a:pPr marL="457200" lvl="1" indent="0">
              <a:buNone/>
            </a:pPr>
            <a:r>
              <a:rPr lang="en-US" sz="2400" dirty="0"/>
              <a:t>2. List of backflow preventer approvals</a:t>
            </a:r>
          </a:p>
          <a:p>
            <a:pPr marL="457200" lvl="1" indent="0">
              <a:buNone/>
            </a:pPr>
            <a:r>
              <a:rPr lang="en-US" sz="2400" dirty="0"/>
              <a:t>3. Local ordinance, state </a:t>
            </a:r>
            <a:r>
              <a:rPr lang="en-US" sz="2400" dirty="0" err="1"/>
              <a:t>reg’s</a:t>
            </a:r>
            <a:r>
              <a:rPr lang="en-US" sz="2400" dirty="0"/>
              <a:t>, etc.</a:t>
            </a:r>
          </a:p>
          <a:p>
            <a:r>
              <a:rPr lang="en-US" dirty="0"/>
              <a:t>Always assume client does not know what you’re talking about – </a:t>
            </a:r>
            <a:r>
              <a:rPr lang="en-US" u="sng" dirty="0"/>
              <a:t>education is key</a:t>
            </a:r>
          </a:p>
        </p:txBody>
      </p:sp>
    </p:spTree>
    <p:extLst>
      <p:ext uri="{BB962C8B-B14F-4D97-AF65-F5344CB8AC3E}">
        <p14:creationId xmlns:p14="http://schemas.microsoft.com/office/powerpoint/2010/main" val="41399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E394-F9BA-213D-7A1C-88F7DB787EF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F89DB4-9A55-90B3-8946-9D21D5D87832}"/>
              </a:ext>
            </a:extLst>
          </p:cNvPr>
          <p:cNvPicPr>
            <a:picLocks noChangeAspect="1"/>
          </p:cNvPicPr>
          <p:nvPr/>
        </p:nvPicPr>
        <p:blipFill>
          <a:blip r:embed="rId3"/>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77783CD0-E52F-EA38-1034-A6DF26F917A7}"/>
              </a:ext>
            </a:extLst>
          </p:cNvPr>
          <p:cNvPicPr>
            <a:picLocks noChangeAspect="1"/>
          </p:cNvPicPr>
          <p:nvPr/>
        </p:nvPicPr>
        <p:blipFill>
          <a:blip r:embed="rId4"/>
          <a:stretch>
            <a:fillRect/>
          </a:stretch>
        </p:blipFill>
        <p:spPr>
          <a:xfrm>
            <a:off x="152400" y="152400"/>
            <a:ext cx="9144000" cy="6858000"/>
          </a:xfrm>
          <a:prstGeom prst="rect">
            <a:avLst/>
          </a:prstGeom>
        </p:spPr>
      </p:pic>
    </p:spTree>
    <p:extLst>
      <p:ext uri="{BB962C8B-B14F-4D97-AF65-F5344CB8AC3E}">
        <p14:creationId xmlns:p14="http://schemas.microsoft.com/office/powerpoint/2010/main" val="3651745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BAC81-C007-4D83-B64D-CC5E1BA019CC}"/>
              </a:ext>
            </a:extLst>
          </p:cNvPr>
          <p:cNvSpPr txBox="1">
            <a:spLocks/>
          </p:cNvSpPr>
          <p:nvPr/>
        </p:nvSpPr>
        <p:spPr>
          <a:xfrm>
            <a:off x="229639" y="10279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3B657F"/>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2CA199BF-B460-4618-937E-DEC6DB67A7B2}"/>
              </a:ext>
            </a:extLst>
          </p:cNvPr>
          <p:cNvSpPr txBox="1"/>
          <p:nvPr/>
        </p:nvSpPr>
        <p:spPr>
          <a:xfrm>
            <a:off x="0" y="1061776"/>
            <a:ext cx="9144000" cy="923330"/>
          </a:xfrm>
          <a:prstGeom prst="rect">
            <a:avLst/>
          </a:prstGeom>
          <a:solidFill>
            <a:srgbClr val="35647E"/>
          </a:solidFill>
        </p:spPr>
        <p:txBody>
          <a:bodyPr wrap="square" rtlCol="0">
            <a:spAutoFit/>
          </a:bodyPr>
          <a:lstStyle/>
          <a:p>
            <a:pPr algn="ctr"/>
            <a:r>
              <a:rPr lang="en-US" sz="5400" b="1" dirty="0">
                <a:solidFill>
                  <a:prstClr val="white"/>
                </a:solidFill>
                <a:latin typeface="Calibri"/>
              </a:rPr>
              <a:t>QUESTIONS?</a:t>
            </a:r>
          </a:p>
        </p:txBody>
      </p:sp>
      <p:pic>
        <p:nvPicPr>
          <p:cNvPr id="7" name="Picture 6">
            <a:extLst>
              <a:ext uri="{FF2B5EF4-FFF2-40B4-BE49-F238E27FC236}">
                <a16:creationId xmlns:a16="http://schemas.microsoft.com/office/drawing/2014/main" id="{18E2051B-45A9-416B-A726-2D2D138299A4}"/>
              </a:ext>
            </a:extLst>
          </p:cNvPr>
          <p:cNvPicPr>
            <a:picLocks noChangeAspect="1"/>
          </p:cNvPicPr>
          <p:nvPr/>
        </p:nvPicPr>
        <p:blipFill>
          <a:blip r:embed="rId2"/>
          <a:stretch>
            <a:fillRect/>
          </a:stretch>
        </p:blipFill>
        <p:spPr>
          <a:xfrm>
            <a:off x="491216" y="2139864"/>
            <a:ext cx="2968957" cy="4041230"/>
          </a:xfrm>
          <a:prstGeom prst="rect">
            <a:avLst/>
          </a:prstGeom>
        </p:spPr>
      </p:pic>
      <p:sp>
        <p:nvSpPr>
          <p:cNvPr id="10" name="Rectangle 9">
            <a:extLst>
              <a:ext uri="{FF2B5EF4-FFF2-40B4-BE49-F238E27FC236}">
                <a16:creationId xmlns:a16="http://schemas.microsoft.com/office/drawing/2014/main" id="{D5A236AE-F3CC-4BA5-92BF-DFAB7E300C95}"/>
              </a:ext>
            </a:extLst>
          </p:cNvPr>
          <p:cNvSpPr/>
          <p:nvPr/>
        </p:nvSpPr>
        <p:spPr>
          <a:xfrm>
            <a:off x="4172989" y="2644520"/>
            <a:ext cx="4971011" cy="2671501"/>
          </a:xfrm>
          <a:prstGeom prst="rect">
            <a:avLst/>
          </a:prstGeom>
        </p:spPr>
        <p:txBody>
          <a:bodyPr wrap="square">
            <a:spAutoFit/>
          </a:bodyPr>
          <a:lstStyle/>
          <a:p>
            <a:pPr marL="228600" lvl="0" indent="-228600" defTabSz="914400">
              <a:lnSpc>
                <a:spcPct val="80000"/>
              </a:lnSpc>
              <a:spcBef>
                <a:spcPts val="1000"/>
              </a:spcBef>
            </a:pPr>
            <a:r>
              <a:rPr lang="en-US" altLang="en-US" sz="2800" b="1" dirty="0">
                <a:solidFill>
                  <a:srgbClr val="35647E"/>
                </a:solidFill>
                <a:latin typeface="Century Gothic" panose="020B0502020202020204" pitchFamily="34" charset="0"/>
              </a:rPr>
              <a:t>Steve Fox</a:t>
            </a:r>
          </a:p>
          <a:p>
            <a:pPr marL="228600" lvl="0" indent="-228600" defTabSz="914400">
              <a:lnSpc>
                <a:spcPct val="80000"/>
              </a:lnSpc>
              <a:spcBef>
                <a:spcPts val="1000"/>
              </a:spcBef>
            </a:pPr>
            <a:r>
              <a:rPr lang="en-US" altLang="en-US" b="1" dirty="0">
                <a:solidFill>
                  <a:srgbClr val="35647E"/>
                </a:solidFill>
                <a:latin typeface="Century Gothic" panose="020B0502020202020204" pitchFamily="34" charset="0"/>
              </a:rPr>
              <a:t>SC DHEC</a:t>
            </a:r>
          </a:p>
          <a:p>
            <a:pPr marL="228600" lvl="0" indent="-228600" defTabSz="914400">
              <a:lnSpc>
                <a:spcPct val="80000"/>
              </a:lnSpc>
              <a:spcBef>
                <a:spcPts val="1000"/>
              </a:spcBef>
            </a:pPr>
            <a:r>
              <a:rPr lang="en-US" altLang="en-US" sz="1400" b="1" dirty="0">
                <a:solidFill>
                  <a:srgbClr val="35647E"/>
                </a:solidFill>
                <a:latin typeface="Century Gothic" panose="020B0502020202020204" pitchFamily="34" charset="0"/>
              </a:rPr>
              <a:t>Cross-Connection Control Program Coordinator</a:t>
            </a:r>
            <a:endParaRPr lang="en-US" altLang="en-US" sz="1400" dirty="0">
              <a:solidFill>
                <a:srgbClr val="35647E"/>
              </a:solidFill>
              <a:latin typeface="Century Gothic" panose="020B0502020202020204" pitchFamily="34" charset="0"/>
            </a:endParaRPr>
          </a:p>
          <a:p>
            <a:pPr lvl="0" defTabSz="914400">
              <a:lnSpc>
                <a:spcPct val="90000"/>
              </a:lnSpc>
              <a:spcBef>
                <a:spcPts val="1000"/>
              </a:spcBef>
            </a:pPr>
            <a:r>
              <a:rPr lang="en-US" dirty="0">
                <a:solidFill>
                  <a:srgbClr val="35647E"/>
                </a:solidFill>
                <a:latin typeface="Century Gothic" panose="020B0502020202020204" pitchFamily="34" charset="0"/>
              </a:rPr>
              <a:t>2600 Bull Street</a:t>
            </a:r>
          </a:p>
          <a:p>
            <a:pPr lvl="0" defTabSz="914400">
              <a:lnSpc>
                <a:spcPct val="90000"/>
              </a:lnSpc>
              <a:spcBef>
                <a:spcPts val="1000"/>
              </a:spcBef>
            </a:pPr>
            <a:r>
              <a:rPr lang="en-US" dirty="0">
                <a:solidFill>
                  <a:srgbClr val="35647E"/>
                </a:solidFill>
                <a:latin typeface="Century Gothic" panose="020B0502020202020204" pitchFamily="34" charset="0"/>
              </a:rPr>
              <a:t>Columbia, SC 20201</a:t>
            </a:r>
          </a:p>
          <a:p>
            <a:pPr lvl="0" defTabSz="914400">
              <a:lnSpc>
                <a:spcPct val="90000"/>
              </a:lnSpc>
              <a:spcBef>
                <a:spcPts val="1000"/>
              </a:spcBef>
            </a:pPr>
            <a:r>
              <a:rPr lang="en-US" altLang="en-US" sz="2000" dirty="0">
                <a:solidFill>
                  <a:srgbClr val="35647E"/>
                </a:solidFill>
                <a:latin typeface="Century Gothic" panose="020B0502020202020204" pitchFamily="34" charset="0"/>
              </a:rPr>
              <a:t>(Office)803-898-4426</a:t>
            </a:r>
          </a:p>
          <a:p>
            <a:pPr marL="228600" lvl="0" indent="-228600" defTabSz="914400">
              <a:lnSpc>
                <a:spcPct val="80000"/>
              </a:lnSpc>
              <a:spcBef>
                <a:spcPts val="1000"/>
              </a:spcBef>
            </a:pPr>
            <a:r>
              <a:rPr lang="en-US" altLang="en-US" sz="2400" b="1" dirty="0">
                <a:solidFill>
                  <a:srgbClr val="35647E"/>
                </a:solidFill>
                <a:latin typeface="Century Gothic" panose="020B0502020202020204" pitchFamily="34" charset="0"/>
              </a:rPr>
              <a:t>foxsc@dhec.sc.gov</a:t>
            </a:r>
          </a:p>
        </p:txBody>
      </p:sp>
    </p:spTree>
    <p:extLst>
      <p:ext uri="{BB962C8B-B14F-4D97-AF65-F5344CB8AC3E}">
        <p14:creationId xmlns:p14="http://schemas.microsoft.com/office/powerpoint/2010/main" val="100759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1EFC4E-CECA-46E8-9F8B-FAC4AAE55D5F}"/>
              </a:ext>
            </a:extLst>
          </p:cNvPr>
          <p:cNvSpPr txBox="1"/>
          <p:nvPr/>
        </p:nvSpPr>
        <p:spPr>
          <a:xfrm>
            <a:off x="0" y="1683597"/>
            <a:ext cx="9144000" cy="523220"/>
          </a:xfrm>
          <a:prstGeom prst="rect">
            <a:avLst/>
          </a:prstGeom>
          <a:solidFill>
            <a:srgbClr val="35647E"/>
          </a:solidFill>
        </p:spPr>
        <p:txBody>
          <a:bodyPr wrap="square" rtlCol="0">
            <a:spAutoFit/>
          </a:bodyPr>
          <a:lstStyle/>
          <a:p>
            <a:pPr algn="ctr" defTabSz="914400" eaLnBrk="0" fontAlgn="base" hangingPunct="0">
              <a:spcBef>
                <a:spcPct val="0"/>
              </a:spcBef>
              <a:spcAft>
                <a:spcPct val="0"/>
              </a:spcAft>
            </a:pPr>
            <a:r>
              <a:rPr lang="en-US" sz="2800" b="1" dirty="0">
                <a:solidFill>
                  <a:prstClr val="white"/>
                </a:solidFill>
                <a:latin typeface="Calibri" panose="020F0502020204030204" pitchFamily="34" charset="0"/>
              </a:rPr>
              <a:t>What happens when we have a Backflow Event???</a:t>
            </a:r>
          </a:p>
        </p:txBody>
      </p:sp>
      <p:pic>
        <p:nvPicPr>
          <p:cNvPr id="4" name="Picture 3" descr="Graphical user interface&#10;&#10;Description automatically generated with medium confidence">
            <a:extLst>
              <a:ext uri="{FF2B5EF4-FFF2-40B4-BE49-F238E27FC236}">
                <a16:creationId xmlns:a16="http://schemas.microsoft.com/office/drawing/2014/main" id="{E8C487B5-D2B9-41A8-92EB-B896A08F9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048" y="2206817"/>
            <a:ext cx="4129651" cy="4260454"/>
          </a:xfrm>
          <a:prstGeom prst="rect">
            <a:avLst/>
          </a:prstGeom>
        </p:spPr>
      </p:pic>
    </p:spTree>
    <p:extLst>
      <p:ext uri="{BB962C8B-B14F-4D97-AF65-F5344CB8AC3E}">
        <p14:creationId xmlns:p14="http://schemas.microsoft.com/office/powerpoint/2010/main" val="406987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48DA33-874D-4F91-AD05-A9974D60E4CC}"/>
              </a:ext>
            </a:extLst>
          </p:cNvPr>
          <p:cNvSpPr txBox="1">
            <a:spLocks/>
          </p:cNvSpPr>
          <p:nvPr/>
        </p:nvSpPr>
        <p:spPr>
          <a:xfrm>
            <a:off x="390698" y="2386070"/>
            <a:ext cx="8362604" cy="1325563"/>
          </a:xfrm>
          <a:prstGeom prst="rect">
            <a:avLst/>
          </a:prstGeom>
          <a:solidFill>
            <a:sysClr val="window" lastClr="FFFFFF">
              <a:alpha val="75000"/>
            </a:sys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3B657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QUICK REVIEW –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Codes, Regulations, Standards used for survey</a:t>
            </a:r>
            <a:endParaRPr kumimoji="0" lang="en-US"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21539" y="1041100"/>
            <a:ext cx="8128226" cy="930501"/>
          </a:xfrm>
        </p:spPr>
        <p:txBody>
          <a:bodyPr>
            <a:normAutofit/>
          </a:bodyPr>
          <a:lstStyle/>
          <a:p>
            <a:r>
              <a:rPr lang="en-US" sz="3600" dirty="0">
                <a:solidFill>
                  <a:srgbClr val="35647E"/>
                </a:solidFill>
              </a:rPr>
              <a:t>Survey Preparation/Considerations</a:t>
            </a:r>
          </a:p>
        </p:txBody>
      </p:sp>
      <p:sp>
        <p:nvSpPr>
          <p:cNvPr id="2" name="TextBox 1">
            <a:extLst>
              <a:ext uri="{FF2B5EF4-FFF2-40B4-BE49-F238E27FC236}">
                <a16:creationId xmlns:a16="http://schemas.microsoft.com/office/drawing/2014/main" id="{626059B9-7AB9-4FC0-9A60-31AA15F49E2E}"/>
              </a:ext>
            </a:extLst>
          </p:cNvPr>
          <p:cNvSpPr txBox="1"/>
          <p:nvPr/>
        </p:nvSpPr>
        <p:spPr>
          <a:xfrm>
            <a:off x="594235" y="2167247"/>
            <a:ext cx="7955530" cy="341632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Codes and Regulations </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Must know relevant codes. This case study was under IPC &amp; UPC…</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Containment vs. Isolation</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or a combination</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Field Forms/Data Entry Process (i.e., how will you document field data?)</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Ladders, equipment (considerations for inspecting pipe above tile)!</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3353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93070" y="359456"/>
            <a:ext cx="8128226" cy="930501"/>
          </a:xfrm>
        </p:spPr>
        <p:txBody>
          <a:bodyPr>
            <a:normAutofit/>
          </a:bodyPr>
          <a:lstStyle/>
          <a:p>
            <a:r>
              <a:rPr lang="en-US" sz="3600" dirty="0">
                <a:solidFill>
                  <a:srgbClr val="35647E"/>
                </a:solidFill>
              </a:rPr>
              <a:t>Survey Preparation/Considerations</a:t>
            </a:r>
            <a:endParaRPr lang="en-US" sz="5000" dirty="0">
              <a:solidFill>
                <a:srgbClr val="35647E"/>
              </a:solidFill>
            </a:endParaRPr>
          </a:p>
        </p:txBody>
      </p:sp>
      <p:sp>
        <p:nvSpPr>
          <p:cNvPr id="2" name="TextBox 1">
            <a:extLst>
              <a:ext uri="{FF2B5EF4-FFF2-40B4-BE49-F238E27FC236}">
                <a16:creationId xmlns:a16="http://schemas.microsoft.com/office/drawing/2014/main" id="{626059B9-7AB9-4FC0-9A60-31AA15F49E2E}"/>
              </a:ext>
            </a:extLst>
          </p:cNvPr>
          <p:cNvSpPr txBox="1"/>
          <p:nvPr/>
        </p:nvSpPr>
        <p:spPr>
          <a:xfrm>
            <a:off x="731270" y="1502229"/>
            <a:ext cx="7955530" cy="378565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5. Site Water Main and Architectural Drawings </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Showing All A</a:t>
            </a:r>
            <a:r>
              <a:rPr lang="en-US" sz="2400" dirty="0" err="1">
                <a:solidFill>
                  <a:srgbClr val="7F7F7F"/>
                </a:solidFill>
                <a:latin typeface="Century Gothic" panose="020B0502020202020204" pitchFamily="34" charset="0"/>
              </a:rPr>
              <a:t>reas</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plumbing drawings, etc.</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Meet with Personnel </a:t>
            </a: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Familiar w/ Water Systems</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PPE</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(eye protection, hearing protection..</a:t>
            </a:r>
            <a:r>
              <a:rPr kumimoji="0" lang="en-US" sz="2400" b="0" i="0" u="none" strike="noStrike" kern="1200" cap="none" spc="0" normalizeH="0" baseline="0" noProof="0" dirty="0" err="1">
                <a:ln>
                  <a:noFill/>
                </a:ln>
                <a:solidFill>
                  <a:srgbClr val="7F7F7F"/>
                </a:solidFill>
                <a:effectLst/>
                <a:uLnTx/>
                <a:uFillTx/>
                <a:latin typeface="Century Gothic" panose="020B0502020202020204" pitchFamily="34" charset="0"/>
                <a:ea typeface="+mn-ea"/>
                <a:cs typeface="+mn-cs"/>
              </a:rPr>
              <a:t>etc</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Clarify</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Accessibility </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entree, master keys, permission, escorts, Security Concerns,  etc.)</a:t>
            </a:r>
          </a:p>
          <a:p>
            <a:pPr marL="457200" indent="-457200">
              <a:buFont typeface="+mj-lt"/>
              <a:buAutoNum type="arabicPeriod" startAt="6"/>
            </a:pPr>
            <a:r>
              <a:rPr kumimoji="0" lang="en-US" sz="2400" b="1"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Communication</a:t>
            </a:r>
            <a:r>
              <a:rPr kumimoji="0" lang="en-US" sz="2400" b="0" i="0" u="none" strike="noStrike" kern="1200" cap="none" spc="0" normalizeH="0" baseline="0" noProof="0" dirty="0">
                <a:ln>
                  <a:noFill/>
                </a:ln>
                <a:solidFill>
                  <a:srgbClr val="7F7F7F"/>
                </a:solidFill>
                <a:effectLst/>
                <a:uLnTx/>
                <a:uFillTx/>
                <a:latin typeface="Century Gothic" panose="020B0502020202020204" pitchFamily="34" charset="0"/>
                <a:ea typeface="+mn-ea"/>
                <a:cs typeface="+mn-cs"/>
              </a:rPr>
              <a:t> – Escorts, Facility Managers, Facility occupants</a:t>
            </a:r>
          </a:p>
          <a:p>
            <a:endParaRPr lang="en-US" sz="2400" dirty="0">
              <a:solidFill>
                <a:prstClr val="black"/>
              </a:solidFill>
              <a:latin typeface="Century Gothic" panose="020B0502020202020204" pitchFamily="34" charset="0"/>
            </a:endParaRPr>
          </a:p>
          <a:p>
            <a:pPr marL="457200" indent="-457200">
              <a:buFont typeface="+mj-lt"/>
              <a:buAutoNum type="arabicPeriod" startAt="6"/>
            </a:pPr>
            <a:endParaRPr lang="en-US" sz="2400" dirty="0">
              <a:solidFill>
                <a:srgbClr val="7F7F7F"/>
              </a:solidFill>
              <a:latin typeface="Century Gothic" panose="020B0502020202020204" pitchFamily="34" charset="0"/>
            </a:endParaRPr>
          </a:p>
        </p:txBody>
      </p:sp>
    </p:spTree>
    <p:extLst>
      <p:ext uri="{BB962C8B-B14F-4D97-AF65-F5344CB8AC3E}">
        <p14:creationId xmlns:p14="http://schemas.microsoft.com/office/powerpoint/2010/main" val="346983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Backflow Preventer–Selection Criteria</a:t>
            </a:r>
          </a:p>
        </p:txBody>
      </p:sp>
      <p:sp>
        <p:nvSpPr>
          <p:cNvPr id="3" name="Content Placeholder 2"/>
          <p:cNvSpPr>
            <a:spLocks noGrp="1"/>
          </p:cNvSpPr>
          <p:nvPr>
            <p:ph idx="1"/>
          </p:nvPr>
        </p:nvSpPr>
        <p:spPr/>
        <p:txBody>
          <a:bodyPr/>
          <a:lstStyle/>
          <a:p>
            <a:pPr marL="457200" indent="-457200">
              <a:lnSpc>
                <a:spcPct val="100000"/>
              </a:lnSpc>
              <a:buFont typeface="+mj-lt"/>
              <a:buAutoNum type="arabicPeriod"/>
            </a:pPr>
            <a:r>
              <a:rPr lang="en-US" dirty="0"/>
              <a:t>Evaluate Hazard Level of substance that could backflow – </a:t>
            </a:r>
            <a:r>
              <a:rPr lang="en-US" b="1" dirty="0">
                <a:solidFill>
                  <a:srgbClr val="FF0000"/>
                </a:solidFill>
              </a:rPr>
              <a:t>High/Health Hazard </a:t>
            </a:r>
            <a:r>
              <a:rPr lang="en-US" b="1" dirty="0"/>
              <a:t>or </a:t>
            </a:r>
            <a:r>
              <a:rPr lang="en-US" b="1" dirty="0">
                <a:solidFill>
                  <a:schemeClr val="tx1"/>
                </a:solidFill>
              </a:rPr>
              <a:t>Low Hazard/Non-health Hazard</a:t>
            </a:r>
            <a:r>
              <a:rPr lang="en-US" dirty="0"/>
              <a:t>?</a:t>
            </a:r>
          </a:p>
          <a:p>
            <a:pPr marL="457200" indent="-457200">
              <a:lnSpc>
                <a:spcPct val="100000"/>
              </a:lnSpc>
              <a:buFont typeface="+mj-lt"/>
              <a:buAutoNum type="arabicPeriod"/>
            </a:pPr>
            <a:r>
              <a:rPr lang="en-US" dirty="0"/>
              <a:t>Could backflow occur due to </a:t>
            </a:r>
            <a:r>
              <a:rPr lang="en-US" b="1" dirty="0">
                <a:solidFill>
                  <a:schemeClr val="tx1"/>
                </a:solidFill>
              </a:rPr>
              <a:t>Backpressure</a:t>
            </a:r>
            <a:r>
              <a:rPr lang="en-US" dirty="0">
                <a:solidFill>
                  <a:schemeClr val="tx1"/>
                </a:solidFill>
              </a:rPr>
              <a:t>, </a:t>
            </a:r>
            <a:r>
              <a:rPr lang="en-US" b="1" dirty="0" err="1">
                <a:solidFill>
                  <a:schemeClr val="tx1"/>
                </a:solidFill>
              </a:rPr>
              <a:t>Backsiphonage</a:t>
            </a:r>
            <a:r>
              <a:rPr lang="en-US" dirty="0">
                <a:solidFill>
                  <a:schemeClr val="tx1"/>
                </a:solidFill>
              </a:rPr>
              <a:t>, or BOTH?</a:t>
            </a:r>
          </a:p>
          <a:p>
            <a:pPr marL="457200" indent="-457200">
              <a:lnSpc>
                <a:spcPct val="100000"/>
              </a:lnSpc>
              <a:buFont typeface="+mj-lt"/>
              <a:buAutoNum type="arabicPeriod"/>
            </a:pPr>
            <a:r>
              <a:rPr lang="en-US" dirty="0"/>
              <a:t>Is </a:t>
            </a:r>
            <a:r>
              <a:rPr lang="en-US" dirty="0">
                <a:solidFill>
                  <a:schemeClr val="tx1"/>
                </a:solidFill>
              </a:rPr>
              <a:t>“</a:t>
            </a:r>
            <a:r>
              <a:rPr lang="en-US" b="1" dirty="0">
                <a:solidFill>
                  <a:schemeClr val="tx1"/>
                </a:solidFill>
              </a:rPr>
              <a:t>Continuous Pressure</a:t>
            </a:r>
            <a:r>
              <a:rPr lang="en-US" dirty="0">
                <a:solidFill>
                  <a:schemeClr val="tx1"/>
                </a:solidFill>
              </a:rPr>
              <a:t>” </a:t>
            </a:r>
            <a:r>
              <a:rPr lang="en-US" dirty="0"/>
              <a:t>resulting from a downstream shutoff/control valve possible (Y/N)?</a:t>
            </a:r>
          </a:p>
          <a:p>
            <a:endParaRPr lang="en-US" dirty="0"/>
          </a:p>
        </p:txBody>
      </p:sp>
    </p:spTree>
    <p:extLst>
      <p:ext uri="{BB962C8B-B14F-4D97-AF65-F5344CB8AC3E}">
        <p14:creationId xmlns:p14="http://schemas.microsoft.com/office/powerpoint/2010/main" val="179848020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 [Read-Only] [Compatibility Mode]" id="{C210F3FB-9BF7-460E-B5BC-52338E6734F9}" vid="{4A642A16-C698-4DAE-894C-3B0DF56C3C00}"/>
    </a:ext>
  </a:extLst>
</a:theme>
</file>

<file path=ppt/theme/theme5.xml><?xml version="1.0" encoding="utf-8"?>
<a:theme xmlns:a="http://schemas.openxmlformats.org/drawingml/2006/main" name="1_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422EF0E1-A3C6-44BA-9D96-4A2ECC02210D}"/>
    </a:ext>
  </a:extLst>
</a:theme>
</file>

<file path=ppt/theme/theme6.xml><?xml version="1.0" encoding="utf-8"?>
<a:theme xmlns:a="http://schemas.openxmlformats.org/drawingml/2006/main" name="Interio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6B0DE9A8-42F4-4A83-BEA7-756DB3384D9A}"/>
    </a:ext>
  </a:extLst>
</a:theme>
</file>

<file path=ppt/theme/theme7.xml><?xml version="1.0" encoding="utf-8"?>
<a:theme xmlns:a="http://schemas.openxmlformats.org/drawingml/2006/main" name="1_Interio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6B0DE9A8-42F4-4A83-BEA7-756DB3384D9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HYD_PPTtemplate_INDUSTRIAL</Template>
  <TotalTime>4814</TotalTime>
  <Words>1565</Words>
  <Application>Microsoft Office PowerPoint</Application>
  <PresentationFormat>On-screen Show (4:3)</PresentationFormat>
  <Paragraphs>206</Paragraphs>
  <Slides>49</Slides>
  <Notes>22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49</vt:i4>
      </vt:variant>
    </vt:vector>
  </HeadingPairs>
  <TitlesOfParts>
    <vt:vector size="62" baseType="lpstr">
      <vt:lpstr>Arial</vt:lpstr>
      <vt:lpstr>Calibri</vt:lpstr>
      <vt:lpstr>Century Gothic</vt:lpstr>
      <vt:lpstr>Montserrat</vt:lpstr>
      <vt:lpstr>Open Sans</vt:lpstr>
      <vt:lpstr>Times New Roman</vt:lpstr>
      <vt:lpstr>Custom Design</vt:lpstr>
      <vt:lpstr>1_Custom Design</vt:lpstr>
      <vt:lpstr>2_Custom Design</vt:lpstr>
      <vt:lpstr>Cover (Title Slide)</vt:lpstr>
      <vt:lpstr>1_Cover (Title Slide)</vt:lpstr>
      <vt:lpstr>Interior Slides</vt:lpstr>
      <vt:lpstr>1_Interior Slides</vt:lpstr>
      <vt:lpstr>Why We Do Surveys </vt:lpstr>
      <vt:lpstr>PowerPoint Presentation</vt:lpstr>
      <vt:lpstr>PowerPoint Presentation</vt:lpstr>
      <vt:lpstr>PowerPoint Presentation</vt:lpstr>
      <vt:lpstr>PowerPoint Presentation</vt:lpstr>
      <vt:lpstr>PowerPoint Presentation</vt:lpstr>
      <vt:lpstr>Survey Preparation/Considerations</vt:lpstr>
      <vt:lpstr>Survey Preparation/Considerations</vt:lpstr>
      <vt:lpstr>Backflow Preventer–Selection Criteria</vt:lpstr>
      <vt:lpstr>   FACILITY CONTAINMENT EVALUATION</vt:lpstr>
      <vt:lpstr>               Service Connection/Medical Examiners  </vt:lpstr>
      <vt:lpstr>  Fast Food Service Connection.. Is this correct? </vt:lpstr>
      <vt:lpstr>                  Fire Service Connection</vt:lpstr>
      <vt:lpstr>Fire Service Connection, Is this Correct??</vt:lpstr>
      <vt:lpstr>CROSS CONNECTION SURVEY ISOLATION EVALUATION</vt:lpstr>
      <vt:lpstr>Hose Bibbs/Faucets</vt:lpstr>
      <vt:lpstr>Internal: Autopsy/Embalming Station Supply</vt:lpstr>
      <vt:lpstr>PowerPoint Presentation</vt:lpstr>
      <vt:lpstr>PowerPoint Presentation</vt:lpstr>
      <vt:lpstr>Fire Dept. Hose Reel &amp; Fill Station </vt:lpstr>
      <vt:lpstr>Chiller/Boiler Make-up  </vt:lpstr>
      <vt:lpstr>Chiller/Boiler Make-up  </vt:lpstr>
      <vt:lpstr>Other Cooling Systems</vt:lpstr>
      <vt:lpstr>Liebert Unit Supply… </vt:lpstr>
      <vt:lpstr>Dental Clinic Exam/Lab Room Supply  </vt:lpstr>
      <vt:lpstr> Sinks/Spray Stations</vt:lpstr>
      <vt:lpstr>“Macerator”</vt:lpstr>
      <vt:lpstr>“SAF T” Pumps</vt:lpstr>
      <vt:lpstr>Water Cooling Line-Lab Equipment</vt:lpstr>
      <vt:lpstr>RO/Deionized/Softener Water Systems</vt:lpstr>
      <vt:lpstr>Autoclave/Sterilizer Processing</vt:lpstr>
      <vt:lpstr>Hose Reels</vt:lpstr>
      <vt:lpstr>Cutting Machine</vt:lpstr>
      <vt:lpstr>PowerPoint Presentation</vt:lpstr>
      <vt:lpstr>Pot Filler Hose With Valve – PVB/SVB</vt:lpstr>
      <vt:lpstr>Steamer &amp; Combi-Style Ovens - VDCV</vt:lpstr>
      <vt:lpstr>Trap Seal Primer Valves – Water Supply Fed</vt:lpstr>
      <vt:lpstr>Car Wash</vt:lpstr>
      <vt:lpstr>Decorative Fountains/Water Walls</vt:lpstr>
      <vt:lpstr>Decorative Fountains – Typical System Makeup</vt:lpstr>
      <vt:lpstr>Irrigation Supply</vt:lpstr>
      <vt:lpstr>Yard Hydrants… </vt:lpstr>
      <vt:lpstr>Bulk Water Safety</vt:lpstr>
      <vt:lpstr>PowerPoint Presentation</vt:lpstr>
      <vt:lpstr>Report Out Information </vt:lpstr>
      <vt:lpstr>Survey Recommendations/Tips </vt:lpstr>
      <vt:lpstr>Survey Recommendations/Tips </vt:lpstr>
      <vt:lpstr>PowerPoint Presentation</vt:lpstr>
      <vt:lpstr>PowerPoint Presentation</vt:lpstr>
    </vt:vector>
  </TitlesOfParts>
  <Company>KK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Ford Cross-Connection Control Training</dc:title>
  <dc:creator>Glenn Adamus</dc:creator>
  <cp:lastModifiedBy>KEILHAUER,MARTA A</cp:lastModifiedBy>
  <cp:revision>614</cp:revision>
  <cp:lastPrinted>2015-09-29T16:57:35Z</cp:lastPrinted>
  <dcterms:created xsi:type="dcterms:W3CDTF">2015-07-01T13:17:45Z</dcterms:created>
  <dcterms:modified xsi:type="dcterms:W3CDTF">2024-02-14T19:15:32Z</dcterms:modified>
</cp:coreProperties>
</file>