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696510434" r:id="rId2"/>
    <p:sldId id="257" r:id="rId3"/>
    <p:sldId id="303" r:id="rId4"/>
    <p:sldId id="258" r:id="rId5"/>
    <p:sldId id="696510622" r:id="rId6"/>
    <p:sldId id="256" r:id="rId7"/>
    <p:sldId id="277" r:id="rId8"/>
    <p:sldId id="284" r:id="rId9"/>
    <p:sldId id="285" r:id="rId10"/>
    <p:sldId id="293" r:id="rId11"/>
    <p:sldId id="294" r:id="rId12"/>
    <p:sldId id="295" r:id="rId13"/>
    <p:sldId id="296" r:id="rId14"/>
    <p:sldId id="288" r:id="rId15"/>
    <p:sldId id="291" r:id="rId16"/>
    <p:sldId id="301" r:id="rId17"/>
    <p:sldId id="300" r:id="rId18"/>
    <p:sldId id="297" r:id="rId19"/>
    <p:sldId id="298" r:id="rId20"/>
    <p:sldId id="289" r:id="rId21"/>
    <p:sldId id="352" r:id="rId22"/>
    <p:sldId id="333" r:id="rId23"/>
    <p:sldId id="259" r:id="rId24"/>
    <p:sldId id="326" r:id="rId25"/>
    <p:sldId id="328" r:id="rId26"/>
    <p:sldId id="330" r:id="rId27"/>
    <p:sldId id="331" r:id="rId28"/>
    <p:sldId id="69651062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2" autoAdjust="0"/>
    <p:restoredTop sz="94660"/>
  </p:normalViewPr>
  <p:slideViewPr>
    <p:cSldViewPr snapToGrid="0">
      <p:cViewPr>
        <p:scale>
          <a:sx n="100" d="100"/>
          <a:sy n="100" d="100"/>
        </p:scale>
        <p:origin x="28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E6B9C-F316-4EF7-99C7-08EAFBC8079A}" type="datetimeFigureOut">
              <a:rPr lang="en-US" smtClean="0"/>
              <a:t>2/21/24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94A659-DFB7-42BF-8B21-B48FC723B799}" type="slidenum">
              <a:rPr lang="en-US" smtClean="0"/>
              <a:t>‹#›</a:t>
            </a:fld>
            <a:endParaRPr lang="en-US"/>
          </a:p>
        </p:txBody>
      </p:sp>
    </p:spTree>
    <p:extLst>
      <p:ext uri="{BB962C8B-B14F-4D97-AF65-F5344CB8AC3E}">
        <p14:creationId xmlns:p14="http://schemas.microsoft.com/office/powerpoint/2010/main" val="111920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Tree>
    <p:extLst>
      <p:ext uri="{BB962C8B-B14F-4D97-AF65-F5344CB8AC3E}">
        <p14:creationId xmlns:p14="http://schemas.microsoft.com/office/powerpoint/2010/main" val="3303649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the </a:t>
            </a:r>
            <a:r>
              <a:rPr lang="en-US" b="1" dirty="0" err="1"/>
              <a:t>SentryPlus</a:t>
            </a:r>
            <a:r>
              <a:rPr lang="en-US" b="1" dirty="0"/>
              <a:t> Alert Flood Detection Upgrade Kit.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Systems incudes:</a:t>
            </a:r>
            <a:r>
              <a:rPr lang="en-US" baseline="0" dirty="0"/>
              <a:t> Flow Sensor, Junction Box, and Wireless Node.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This system can be connected to any RPZ Backflow.</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This solution is really designed for Contractors, and is a means for them to revisit existing customer and applications to sell a real VALUE add upgrade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This solution can also be installed on RPZ’s located outside that do not have drain-lines and air-gaps installed, In order to prevent property damage (i.e. landscape, hardscapes, walkways…etc. and prevent water waste.)   </a:t>
            </a:r>
            <a:r>
              <a:rPr lang="en-US" b="1" baseline="0" dirty="0"/>
              <a:t>Connect/Control/Conserve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a:p>
            <a:r>
              <a:rPr lang="en-US" b="1" dirty="0"/>
              <a:t>How it works</a:t>
            </a:r>
            <a:r>
              <a:rPr lang="en-US" b="1" baseline="0" dirty="0"/>
              <a:t> w</a:t>
            </a:r>
            <a:r>
              <a:rPr lang="en-US" b="1" dirty="0"/>
              <a:t>hen a flood event occurs:</a:t>
            </a:r>
          </a:p>
          <a:p>
            <a:pPr marL="171450" indent="-171450">
              <a:buFont typeface="Arial" panose="020B0604020202020204" pitchFamily="34" charset="0"/>
              <a:buChar char="•"/>
            </a:pPr>
            <a:r>
              <a:rPr lang="en-US" b="0" dirty="0"/>
              <a:t>Water discharge is detected</a:t>
            </a:r>
            <a:r>
              <a:rPr lang="en-US" b="0" baseline="0" dirty="0"/>
              <a:t> by the </a:t>
            </a:r>
            <a:r>
              <a:rPr lang="en-US" b="1" baseline="0" dirty="0"/>
              <a:t>Flow Sensor. </a:t>
            </a:r>
            <a:r>
              <a:rPr lang="en-US" b="0" i="0" baseline="0" dirty="0"/>
              <a:t>(either from backflow preventer relief valve or in-line pipeline application) </a:t>
            </a:r>
            <a:endParaRPr lang="en-US" b="1" i="0" baseline="0" dirty="0"/>
          </a:p>
          <a:p>
            <a:pPr marL="171450" indent="-171450">
              <a:buFont typeface="Arial" panose="020B0604020202020204" pitchFamily="34" charset="0"/>
              <a:buChar char="•"/>
            </a:pPr>
            <a:r>
              <a:rPr lang="en-US" b="1" baseline="0" dirty="0"/>
              <a:t>Flow Sensor </a:t>
            </a:r>
            <a:r>
              <a:rPr lang="en-US" b="0" baseline="0" dirty="0"/>
              <a:t>sends an electronic signal to the </a:t>
            </a:r>
            <a:r>
              <a:rPr lang="en-US" b="1" baseline="0" dirty="0"/>
              <a:t>Junction Box </a:t>
            </a:r>
            <a:r>
              <a:rPr lang="en-US" b="0" baseline="0" dirty="0"/>
              <a:t>which starts the </a:t>
            </a:r>
            <a:r>
              <a:rPr lang="en-US" b="1" baseline="0" dirty="0"/>
              <a:t>Time</a:t>
            </a:r>
            <a:r>
              <a:rPr lang="en-US" b="0" baseline="0" dirty="0"/>
              <a:t>r (timer is configurable, usually set for (15-30 seconds)</a:t>
            </a:r>
          </a:p>
          <a:p>
            <a:pPr marL="171450" indent="-171450">
              <a:buFont typeface="Arial" panose="020B0604020202020204" pitchFamily="34" charset="0"/>
              <a:buChar char="•"/>
            </a:pPr>
            <a:r>
              <a:rPr lang="en-US" b="0" baseline="0" dirty="0"/>
              <a:t>If the </a:t>
            </a:r>
            <a:r>
              <a:rPr lang="en-US" b="1" baseline="0" dirty="0"/>
              <a:t>Timer</a:t>
            </a:r>
            <a:r>
              <a:rPr lang="en-US" b="0" baseline="0" dirty="0"/>
              <a:t> expires an electronic signal is sent to the </a:t>
            </a:r>
            <a:r>
              <a:rPr lang="en-US" b="1" baseline="0" dirty="0"/>
              <a:t>Wireless Cellular Node </a:t>
            </a:r>
            <a:r>
              <a:rPr lang="en-US" b="0" baseline="0" dirty="0"/>
              <a:t>to send a flood event message to the </a:t>
            </a:r>
            <a:r>
              <a:rPr lang="en-US" b="1" baseline="0" dirty="0" err="1"/>
              <a:t>Syncta</a:t>
            </a:r>
            <a:r>
              <a:rPr lang="en-US" b="1" baseline="0" dirty="0"/>
              <a:t> Platform</a:t>
            </a:r>
          </a:p>
          <a:p>
            <a:pPr marL="171450" indent="-171450">
              <a:buFont typeface="Arial" panose="020B0604020202020204" pitchFamily="34" charset="0"/>
              <a:buChar char="•"/>
            </a:pPr>
            <a:r>
              <a:rPr lang="en-US" b="1" baseline="0" dirty="0" err="1"/>
              <a:t>Syncta</a:t>
            </a:r>
            <a:r>
              <a:rPr lang="en-US" b="1" baseline="0" dirty="0"/>
              <a:t> </a:t>
            </a:r>
            <a:r>
              <a:rPr lang="en-US" b="0" baseline="0" dirty="0"/>
              <a:t>will send out </a:t>
            </a:r>
            <a:r>
              <a:rPr lang="en-US" b="1" baseline="0" dirty="0"/>
              <a:t>notification of a flood event </a:t>
            </a:r>
            <a:r>
              <a:rPr lang="en-US" b="0" baseline="0" dirty="0"/>
              <a:t>to those identified in the registration process by </a:t>
            </a:r>
            <a:r>
              <a:rPr lang="en-US" b="1" baseline="0" dirty="0"/>
              <a:t>Text, Email, and Phone</a:t>
            </a:r>
            <a:r>
              <a:rPr lang="en-US" b="0" baseline="0" dirty="0"/>
              <a:t>. (generally within 10-30 seconds after an event has occurred depending on who your wireless service provider is and the performance of the network).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message is sent when the discharge is first detected and then again when the discharge is stopped – giving the Facility Engineer peace of mind that water damage risk has bene minimized</a:t>
            </a:r>
            <a:endParaRPr lang="en-US" b="0" dirty="0"/>
          </a:p>
          <a:p>
            <a:endParaRPr lang="en-US" dirty="0"/>
          </a:p>
        </p:txBody>
      </p:sp>
      <p:sp>
        <p:nvSpPr>
          <p:cNvPr id="4" name="Slide Number Placeholder 3"/>
          <p:cNvSpPr>
            <a:spLocks noGrp="1"/>
          </p:cNvSpPr>
          <p:nvPr>
            <p:ph type="sldNum" sz="quarter" idx="10"/>
          </p:nvPr>
        </p:nvSpPr>
        <p:spPr/>
        <p:txBody>
          <a:bodyPr/>
          <a:lstStyle/>
          <a:p>
            <a:fld id="{858BC0A9-FF8C-4AC9-8C0F-DE2A98573BC4}" type="slidenum">
              <a:rPr lang="en-US" smtClean="0"/>
              <a:t>13</a:t>
            </a:fld>
            <a:endParaRPr lang="en-US"/>
          </a:p>
        </p:txBody>
      </p:sp>
    </p:spTree>
    <p:extLst>
      <p:ext uri="{BB962C8B-B14F-4D97-AF65-F5344CB8AC3E}">
        <p14:creationId xmlns:p14="http://schemas.microsoft.com/office/powerpoint/2010/main" val="293376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Watts Advantage – How We Are Different</a:t>
            </a:r>
          </a:p>
          <a:p>
            <a:endParaRPr lang="en-US" dirty="0"/>
          </a:p>
          <a:p>
            <a:pPr marL="228600" indent="-228600">
              <a:buFont typeface="Arial" panose="020B0604020202020204" pitchFamily="34" charset="0"/>
              <a:buChar char="•"/>
            </a:pPr>
            <a:r>
              <a:rPr lang="en-US" b="0" dirty="0"/>
              <a:t>A Watts Flood Protection ACV with </a:t>
            </a:r>
            <a:r>
              <a:rPr lang="en-US" b="0" dirty="0" err="1"/>
              <a:t>SentryPlus</a:t>
            </a:r>
            <a:r>
              <a:rPr lang="en-US" b="0" dirty="0"/>
              <a:t> Alert Technology </a:t>
            </a:r>
            <a:r>
              <a:rPr lang="en-US" b="1" dirty="0"/>
              <a:t> </a:t>
            </a:r>
            <a:r>
              <a:rPr lang="en-US" dirty="0"/>
              <a:t>can be integrated with any manufactures backflow prevention assembly, </a:t>
            </a:r>
            <a:r>
              <a:rPr lang="en-US" baseline="0" dirty="0"/>
              <a:t>and would represent a significant upgrade.</a:t>
            </a:r>
          </a:p>
          <a:p>
            <a:pPr marL="228600" indent="-228600">
              <a:buFont typeface="Arial" panose="020B0604020202020204" pitchFamily="34" charset="0"/>
              <a:buChar char="•"/>
            </a:pPr>
            <a:endParaRPr lang="en-US" baseline="0" dirty="0"/>
          </a:p>
          <a:p>
            <a:pPr marL="228600" indent="-228600">
              <a:buFont typeface="Arial" panose="020B0604020202020204" pitchFamily="34" charset="0"/>
              <a:buChar char="•"/>
            </a:pPr>
            <a:r>
              <a:rPr lang="en-US" b="0" baseline="0" dirty="0"/>
              <a:t>The</a:t>
            </a:r>
            <a:r>
              <a:rPr lang="en-US" b="1" baseline="0" dirty="0"/>
              <a:t> </a:t>
            </a:r>
            <a:r>
              <a:rPr lang="en-US" baseline="0" dirty="0"/>
              <a:t>SentryPlus Alert System is backward compatible with existing WATTS/AMES/FEBO RPZ backflow installations.</a:t>
            </a:r>
          </a:p>
          <a:p>
            <a:pPr marL="685800" lvl="1" indent="-228600">
              <a:buFont typeface="Wingdings" panose="05000000000000000000" pitchFamily="2" charset="2"/>
              <a:buChar char="§"/>
            </a:pPr>
            <a:r>
              <a:rPr lang="en-US" baseline="0" dirty="0"/>
              <a:t>Provides you with an opportunity to call on all previous customers to offer this upgrade. Either individually, ACV and </a:t>
            </a:r>
            <a:r>
              <a:rPr lang="en-US" baseline="0" dirty="0" err="1"/>
              <a:t>SentryPlus</a:t>
            </a:r>
            <a:r>
              <a:rPr lang="en-US" baseline="0" dirty="0"/>
              <a:t> Alert or both together.</a:t>
            </a:r>
          </a:p>
          <a:p>
            <a:pPr marL="228600" indent="-228600">
              <a:buFont typeface="Arial" panose="020B0604020202020204" pitchFamily="34" charset="0"/>
              <a:buChar char="•"/>
            </a:pPr>
            <a:endParaRPr lang="en-US" baseline="0" dirty="0"/>
          </a:p>
          <a:p>
            <a:pPr marL="228600" indent="-228600">
              <a:buFont typeface="Arial" panose="020B0604020202020204" pitchFamily="34" charset="0"/>
              <a:buChar char="•"/>
            </a:pPr>
            <a:r>
              <a:rPr lang="en-US" baseline="0" dirty="0"/>
              <a:t>You can provide just the SentryPlus Alert Technology to any existing RPZ backflow preventer without interruption to the water supply, or the disruption or removal of any existing in line hardware. </a:t>
            </a:r>
          </a:p>
          <a:p>
            <a:pPr marL="685800" lvl="1" indent="-228600">
              <a:buFont typeface="Wingdings" panose="05000000000000000000" pitchFamily="2" charset="2"/>
              <a:buChar char="§"/>
            </a:pPr>
            <a:r>
              <a:rPr lang="en-US" baseline="0" dirty="0"/>
              <a:t>The wireless Cellular Node can be mounted up to 100 feet away to ensure good signal strength. </a:t>
            </a:r>
          </a:p>
          <a:p>
            <a:pPr marL="685800" lvl="1" indent="-228600">
              <a:buFont typeface="Wingdings" panose="05000000000000000000" pitchFamily="2" charset="2"/>
              <a:buChar char="§"/>
            </a:pPr>
            <a:r>
              <a:rPr lang="en-US" baseline="0" dirty="0"/>
              <a:t>How do you know if you will have a good signal. Pull out your cell phone and see how many bars you have for signal strength.</a:t>
            </a:r>
          </a:p>
          <a:p>
            <a:pPr marL="228600" indent="-228600">
              <a:buFont typeface="Wingdings" panose="05000000000000000000" pitchFamily="2" charset="2"/>
              <a:buChar char="§"/>
            </a:pPr>
            <a:endParaRPr lang="en-US" baseline="0" dirty="0"/>
          </a:p>
          <a:p>
            <a:pPr marL="228600" indent="-228600">
              <a:buFont typeface="Arial" panose="020B0604020202020204" pitchFamily="34" charset="0"/>
              <a:buChar char="•"/>
            </a:pPr>
            <a:r>
              <a:rPr lang="en-US" baseline="0" dirty="0"/>
              <a:t>With an ACV installed upstream of the backflow preventer is the best scenario, shutting off the water supply thereby preventing property damage and water wastage.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858BC0A9-FF8C-4AC9-8C0F-DE2A98573BC4}" type="slidenum">
              <a:rPr lang="en-US" smtClean="0"/>
              <a:t>14</a:t>
            </a:fld>
            <a:endParaRPr lang="en-US"/>
          </a:p>
        </p:txBody>
      </p:sp>
    </p:spTree>
    <p:extLst>
      <p:ext uri="{BB962C8B-B14F-4D97-AF65-F5344CB8AC3E}">
        <p14:creationId xmlns:p14="http://schemas.microsoft.com/office/powerpoint/2010/main" val="2281886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Does It Work</a:t>
            </a:r>
          </a:p>
          <a:p>
            <a:endParaRPr lang="en-US" b="1" dirty="0"/>
          </a:p>
          <a:p>
            <a:r>
              <a:rPr lang="en-US" b="1" dirty="0"/>
              <a:t>Step 1.</a:t>
            </a:r>
            <a:r>
              <a:rPr lang="en-US" b="0" dirty="0"/>
              <a:t> Once the system is installed. Connect </a:t>
            </a:r>
            <a:r>
              <a:rPr lang="en-US" b="0" dirty="0" err="1"/>
              <a:t>SentryPlus</a:t>
            </a:r>
            <a:r>
              <a:rPr lang="en-US" b="0" baseline="0" dirty="0"/>
              <a:t> Alert Cellular Node to Junction Box. Node will search for a good signal and establish a connection. Scan the QR code on the side of the cellular node with your cell phone. That will open the </a:t>
            </a:r>
            <a:r>
              <a:rPr lang="en-US" b="0" baseline="0" dirty="0" err="1"/>
              <a:t>Syncta</a:t>
            </a:r>
            <a:r>
              <a:rPr lang="en-US" b="0" baseline="0" dirty="0"/>
              <a:t> Application. You can the register the device, and then select the method and to who alerts will be sent. </a:t>
            </a:r>
          </a:p>
          <a:p>
            <a:pPr marL="171450" indent="-171450">
              <a:buFont typeface="Arial" panose="020B0604020202020204" pitchFamily="34" charset="0"/>
              <a:buChar char="•"/>
            </a:pPr>
            <a:r>
              <a:rPr lang="en-US" b="0" baseline="0" dirty="0"/>
              <a:t>The person who will typically be doing that is the Facility Engineer at the time of commissioning the system. The contractor generally does not register and assign alert parameters for the new system. </a:t>
            </a:r>
          </a:p>
          <a:p>
            <a:pPr marL="171450" indent="-171450">
              <a:buFont typeface="Arial" panose="020B0604020202020204" pitchFamily="34" charset="0"/>
              <a:buChar char="•"/>
            </a:pPr>
            <a:r>
              <a:rPr lang="en-US" b="0" baseline="0" dirty="0"/>
              <a:t>Once the system is connected it is pulsed every 15 minutes to ensure that communications are working and the system is okay.</a:t>
            </a:r>
          </a:p>
          <a:p>
            <a:pPr marL="171450" indent="-171450">
              <a:buFont typeface="Arial" panose="020B0604020202020204" pitchFamily="34" charset="0"/>
              <a:buChar char="•"/>
            </a:pPr>
            <a:r>
              <a:rPr lang="en-US" b="0" baseline="0" dirty="0"/>
              <a:t>The node is flash upgradable. If ever there were a need for software updates we can push those upgrades down to the node. The upgrade would only go to the Cellular Node.</a:t>
            </a:r>
          </a:p>
          <a:p>
            <a:pPr marL="171450" indent="-171450">
              <a:buFont typeface="Arial" panose="020B0604020202020204" pitchFamily="34" charset="0"/>
              <a:buChar char="•"/>
            </a:pPr>
            <a:endParaRPr lang="en-US" b="0" baseline="0" dirty="0"/>
          </a:p>
          <a:p>
            <a:pPr marL="0" indent="0">
              <a:buFontTx/>
              <a:buNone/>
            </a:pPr>
            <a:r>
              <a:rPr lang="en-US" b="1" baseline="0" dirty="0"/>
              <a:t>Step 2.</a:t>
            </a:r>
            <a:r>
              <a:rPr lang="en-US" b="0" baseline="0" dirty="0"/>
              <a:t> The flow sensor continuously monitors for excessive water discharge. Once water is detected a signal is sent to the Junction Box. </a:t>
            </a:r>
          </a:p>
          <a:p>
            <a:pPr marL="0" indent="0">
              <a:buFontTx/>
              <a:buNone/>
            </a:pPr>
            <a:endParaRPr lang="en-US" b="0" baseline="0" dirty="0"/>
          </a:p>
          <a:p>
            <a:pPr marL="0" indent="0">
              <a:buFontTx/>
              <a:buNone/>
            </a:pPr>
            <a:r>
              <a:rPr lang="en-US" b="1" baseline="0" dirty="0"/>
              <a:t>Step 3. </a:t>
            </a:r>
            <a:r>
              <a:rPr lang="en-US" b="0" baseline="0" dirty="0"/>
              <a:t>If water is constantly sensed for the time set in the timer, a signal will be sent to the solenoid to allow water to the cover of the ACV to shut off the water. If water is not continually sensed, the ACV will not be shut and water will continue to be available as normal.</a:t>
            </a:r>
          </a:p>
          <a:p>
            <a:pPr marL="171450" indent="-171450">
              <a:buFont typeface="Arial" panose="020B0604020202020204" pitchFamily="34" charset="0"/>
              <a:buChar char="•"/>
            </a:pPr>
            <a:r>
              <a:rPr lang="en-US" b="0" baseline="0" dirty="0"/>
              <a:t>If you are connected to a BMS, The BMS will also receive a signal that a flood event has occurred and that the ACV has shut off the supply of water.</a:t>
            </a:r>
          </a:p>
          <a:p>
            <a:pPr marL="171450" indent="-171450">
              <a:buFont typeface="Arial" panose="020B0604020202020204" pitchFamily="34" charset="0"/>
              <a:buChar cha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Step 4.</a:t>
            </a:r>
            <a:r>
              <a:rPr lang="en-US" b="0" baseline="0" dirty="0"/>
              <a:t> </a:t>
            </a:r>
            <a:r>
              <a:rPr lang="en-US" b="0" baseline="0" dirty="0" err="1"/>
              <a:t>Syncta</a:t>
            </a:r>
            <a:r>
              <a:rPr lang="en-US" b="0" baseline="0" dirty="0"/>
              <a:t> will sent a message to the user/users remotely via Text/Email/Phone alerting them of an abnormal condition. So that they can take the appropriate corrective action/actions. A message is also sent once the discharge condition has been stopped [water is no longer present in the discharge pipe]</a:t>
            </a:r>
            <a:endParaRPr lang="en-US" baseline="0" dirty="0"/>
          </a:p>
          <a:p>
            <a:pPr marL="0" indent="0">
              <a:buFontTx/>
              <a:buNone/>
            </a:pPr>
            <a:endParaRPr lang="en-US" b="0" baseline="0" dirty="0"/>
          </a:p>
          <a:p>
            <a:pPr marL="171450" indent="-171450">
              <a:buFont typeface="Arial" panose="020B0604020202020204" pitchFamily="34" charset="0"/>
              <a:buChar char="•"/>
            </a:pPr>
            <a:endParaRPr lang="en-US" b="1" dirty="0"/>
          </a:p>
          <a:p>
            <a:pPr marL="0" indent="0">
              <a:buFontTx/>
              <a:buNone/>
            </a:pPr>
            <a:r>
              <a:rPr lang="en-US" b="1" dirty="0"/>
              <a:t>Why Register</a:t>
            </a:r>
          </a:p>
          <a:p>
            <a:pPr marL="171450" indent="-171450">
              <a:buFont typeface="Arial" panose="020B0604020202020204" pitchFamily="34" charset="0"/>
              <a:buChar char="•"/>
            </a:pPr>
            <a:r>
              <a:rPr lang="en-US" b="0" baseline="0" dirty="0"/>
              <a:t>If you do not register the device you will not receive any notifications that a flood event is/has </a:t>
            </a:r>
            <a:r>
              <a:rPr lang="en-US" b="0" baseline="0"/>
              <a:t>occurred.</a:t>
            </a:r>
            <a:endParaRPr lang="en-US" b="0" baseline="0" dirty="0"/>
          </a:p>
        </p:txBody>
      </p:sp>
      <p:sp>
        <p:nvSpPr>
          <p:cNvPr id="4" name="Slide Number Placeholder 3"/>
          <p:cNvSpPr>
            <a:spLocks noGrp="1"/>
          </p:cNvSpPr>
          <p:nvPr>
            <p:ph type="sldNum" sz="quarter" idx="10"/>
          </p:nvPr>
        </p:nvSpPr>
        <p:spPr/>
        <p:txBody>
          <a:bodyPr/>
          <a:lstStyle/>
          <a:p>
            <a:fld id="{858BC0A9-FF8C-4AC9-8C0F-DE2A98573BC4}" type="slidenum">
              <a:rPr lang="en-US" smtClean="0"/>
              <a:t>15</a:t>
            </a:fld>
            <a:endParaRPr lang="en-US"/>
          </a:p>
        </p:txBody>
      </p:sp>
    </p:spTree>
    <p:extLst>
      <p:ext uri="{BB962C8B-B14F-4D97-AF65-F5344CB8AC3E}">
        <p14:creationId xmlns:p14="http://schemas.microsoft.com/office/powerpoint/2010/main" val="3670837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SentryPlus</a:t>
            </a:r>
            <a:r>
              <a:rPr lang="en-US" b="1" dirty="0"/>
              <a:t> Alert Technology at a Glance</a:t>
            </a:r>
          </a:p>
          <a:p>
            <a:endParaRPr lang="en-US" b="1" dirty="0"/>
          </a:p>
          <a:p>
            <a:r>
              <a:rPr lang="en-US" b="0" dirty="0" err="1"/>
              <a:t>SentryPlus</a:t>
            </a:r>
            <a:r>
              <a:rPr lang="en-US" b="0" baseline="0" dirty="0"/>
              <a:t> Alert connects the device to you, and </a:t>
            </a:r>
            <a:r>
              <a:rPr lang="en-US" b="1" baseline="0" dirty="0"/>
              <a:t>L</a:t>
            </a:r>
            <a:r>
              <a:rPr lang="en-US" b="1" dirty="0"/>
              <a:t>ets You Know Immediately that a Flood is</a:t>
            </a:r>
            <a:r>
              <a:rPr lang="en-US" b="1" baseline="0" dirty="0"/>
              <a:t> Detected</a:t>
            </a:r>
            <a:r>
              <a:rPr lang="en-US" b="0" baseline="0" dirty="0"/>
              <a:t>.</a:t>
            </a:r>
          </a:p>
          <a:p>
            <a:endParaRPr lang="en-US" b="0" baseline="0" dirty="0"/>
          </a:p>
          <a:p>
            <a:r>
              <a:rPr lang="en-US" b="0" baseline="0" dirty="0"/>
              <a:t>The Cellular Node can be installed up to 100 feet away from the Junction Box, affording </a:t>
            </a:r>
            <a:r>
              <a:rPr lang="en-US" b="1" baseline="0" dirty="0"/>
              <a:t>Flexible Installations</a:t>
            </a:r>
            <a:r>
              <a:rPr lang="en-US" b="0" baseline="0" dirty="0"/>
              <a:t>.</a:t>
            </a:r>
          </a:p>
          <a:p>
            <a:endParaRPr lang="en-US" b="0" baseline="0" dirty="0"/>
          </a:p>
          <a:p>
            <a:r>
              <a:rPr lang="en-US" b="0" baseline="0" dirty="0"/>
              <a:t>The system provides </a:t>
            </a:r>
            <a:r>
              <a:rPr lang="en-US" b="1" baseline="0" dirty="0"/>
              <a:t>Reliable and Secure Connectivity</a:t>
            </a:r>
            <a:r>
              <a:rPr lang="en-US" b="0" baseline="0" dirty="0"/>
              <a:t>, alleviating customer IT infrastructure security concerns.</a:t>
            </a:r>
          </a:p>
          <a:p>
            <a:endParaRPr lang="en-US" b="0" baseline="0" dirty="0"/>
          </a:p>
          <a:p>
            <a:r>
              <a:rPr lang="en-US" b="0" baseline="0" dirty="0"/>
              <a:t>Flash upgradable capability means your system is </a:t>
            </a:r>
            <a:r>
              <a:rPr lang="en-US" b="1" baseline="0" dirty="0"/>
              <a:t>Always Current, Always On-Line</a:t>
            </a:r>
            <a:r>
              <a:rPr lang="en-US" b="0" baseline="0" dirty="0"/>
              <a:t>. No need for service call or taking the system off-line for software performance upgrades.</a:t>
            </a:r>
          </a:p>
          <a:p>
            <a:pPr marL="171450" indent="-171450">
              <a:buFont typeface="Arial" panose="020B0604020202020204" pitchFamily="34" charset="0"/>
              <a:buChar char="•"/>
            </a:pPr>
            <a:r>
              <a:rPr lang="en-US" b="0" baseline="0" dirty="0"/>
              <a:t>Flash upgrades can not be performed during power outages.</a:t>
            </a:r>
          </a:p>
          <a:p>
            <a:pPr marL="171450" indent="-171450">
              <a:buFont typeface="Arial" panose="020B0604020202020204" pitchFamily="34" charset="0"/>
              <a:buChar char="•"/>
            </a:pPr>
            <a:r>
              <a:rPr lang="en-US" b="0" baseline="0" dirty="0"/>
              <a:t>Watts is looking it to battery backup potential.</a:t>
            </a:r>
          </a:p>
          <a:p>
            <a:pPr marL="171450" indent="-171450">
              <a:buFont typeface="Arial" panose="020B0604020202020204" pitchFamily="34" charset="0"/>
              <a:buChar char="•"/>
            </a:pPr>
            <a:r>
              <a:rPr lang="en-US" b="0" baseline="0" dirty="0"/>
              <a:t>ACV will fail-safe open allowing water flow in a power outage situation.</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0" baseline="0" dirty="0"/>
              <a:t>Don’t forget to it also connects to the BMS as well – so BMS, Cellular, or both</a:t>
            </a:r>
            <a:endParaRPr lang="en-US" b="0" dirty="0"/>
          </a:p>
        </p:txBody>
      </p:sp>
      <p:sp>
        <p:nvSpPr>
          <p:cNvPr id="4" name="Slide Number Placeholder 3"/>
          <p:cNvSpPr>
            <a:spLocks noGrp="1"/>
          </p:cNvSpPr>
          <p:nvPr>
            <p:ph type="sldNum" sz="quarter" idx="10"/>
          </p:nvPr>
        </p:nvSpPr>
        <p:spPr/>
        <p:txBody>
          <a:bodyPr/>
          <a:lstStyle/>
          <a:p>
            <a:fld id="{858BC0A9-FF8C-4AC9-8C0F-DE2A98573BC4}" type="slidenum">
              <a:rPr lang="en-US" smtClean="0"/>
              <a:t>16</a:t>
            </a:fld>
            <a:endParaRPr lang="en-US"/>
          </a:p>
        </p:txBody>
      </p:sp>
    </p:spTree>
    <p:extLst>
      <p:ext uri="{BB962C8B-B14F-4D97-AF65-F5344CB8AC3E}">
        <p14:creationId xmlns:p14="http://schemas.microsoft.com/office/powerpoint/2010/main" val="3326358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Device Registration</a:t>
            </a:r>
          </a:p>
          <a:p>
            <a:endParaRPr lang="en-US" b="1" dirty="0"/>
          </a:p>
          <a:p>
            <a:r>
              <a:rPr lang="en-US" b="1" dirty="0"/>
              <a:t>Step 1. Scan the QR Code</a:t>
            </a:r>
            <a:r>
              <a:rPr lang="en-US" b="1" baseline="0" dirty="0"/>
              <a:t> located on the side of the wireless node with your mobile device camera</a:t>
            </a:r>
            <a:endParaRPr lang="en-US" b="1" dirty="0"/>
          </a:p>
          <a:p>
            <a:endParaRPr lang="en-US" b="1" dirty="0"/>
          </a:p>
          <a:p>
            <a:r>
              <a:rPr lang="en-US" b="1" dirty="0"/>
              <a:t>Step 2. </a:t>
            </a:r>
            <a:r>
              <a:rPr lang="en-US" b="0" dirty="0"/>
              <a:t>Enter/confirm</a:t>
            </a:r>
            <a:r>
              <a:rPr lang="en-US" b="0" baseline="0" dirty="0"/>
              <a:t> your contact details. (Who you are, where the device is located, and who to contact)</a:t>
            </a:r>
          </a:p>
          <a:p>
            <a:endParaRPr lang="en-US" b="0" baseline="0" dirty="0"/>
          </a:p>
          <a:p>
            <a:r>
              <a:rPr lang="en-US" b="1" baseline="0" dirty="0"/>
              <a:t>Step 3</a:t>
            </a:r>
            <a:r>
              <a:rPr lang="en-US" b="0" baseline="0" dirty="0"/>
              <a:t>. Manually enter your Device ID number – located below the QR code</a:t>
            </a:r>
          </a:p>
          <a:p>
            <a:endParaRPr lang="en-US" b="0" baseline="0" dirty="0"/>
          </a:p>
          <a:p>
            <a:r>
              <a:rPr lang="en-US" b="1" baseline="0" dirty="0"/>
              <a:t>Step 4. </a:t>
            </a:r>
            <a:r>
              <a:rPr lang="en-US" b="0" baseline="0" dirty="0"/>
              <a:t>Enter</a:t>
            </a:r>
            <a:r>
              <a:rPr lang="en-US" b="1" baseline="0" dirty="0"/>
              <a:t> </a:t>
            </a:r>
            <a:r>
              <a:rPr lang="en-US" b="0" baseline="0" dirty="0"/>
              <a:t>method(s) by which you want to be contacted (Text/Email/Phone, for each person you want contacted) </a:t>
            </a:r>
            <a:r>
              <a:rPr lang="en-US" b="1" u="sng" baseline="0" dirty="0"/>
              <a:t>As many people as you want</a:t>
            </a:r>
          </a:p>
          <a:p>
            <a:endParaRPr lang="en-US" b="0" baseline="0" dirty="0"/>
          </a:p>
          <a:p>
            <a:r>
              <a:rPr lang="en-US" b="1" baseline="0" dirty="0"/>
              <a:t>Step 5. </a:t>
            </a:r>
            <a:r>
              <a:rPr lang="en-US" b="0" baseline="0" dirty="0"/>
              <a:t>Check your flood protection system connectivity status then scroll the Device ID to the left to edit or delete the device</a:t>
            </a:r>
          </a:p>
          <a:p>
            <a:r>
              <a:rPr lang="en-US" b="0" baseline="0" dirty="0"/>
              <a:t>	You will see the edit/ delete buttons once you scroll to the left</a:t>
            </a:r>
            <a:endParaRPr lang="en-US" b="1" baseline="0" dirty="0"/>
          </a:p>
          <a:p>
            <a:endParaRPr lang="en-US" b="1" baseline="0" dirty="0"/>
          </a:p>
          <a:p>
            <a:r>
              <a:rPr lang="en-US" b="1" baseline="0" dirty="0"/>
              <a:t>Step 6. </a:t>
            </a:r>
            <a:r>
              <a:rPr lang="en-US" b="0" baseline="0" dirty="0"/>
              <a:t>Give your device a nick name that makes it easy to identify and find, e.g. 123 East Main Street Wells New Hampshire Floor 3 Office L1234 – this nick name will be provided as part of phone call, text, and Email</a:t>
            </a:r>
          </a:p>
          <a:p>
            <a:r>
              <a:rPr lang="en-US" b="0" baseline="0" dirty="0"/>
              <a:t>	This is a goof time to check contact details and also add other people who you want to be contacted</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858BC0A9-FF8C-4AC9-8C0F-DE2A98573BC4}" type="slidenum">
              <a:rPr lang="en-US" smtClean="0"/>
              <a:t>17</a:t>
            </a:fld>
            <a:endParaRPr lang="en-US"/>
          </a:p>
        </p:txBody>
      </p:sp>
    </p:spTree>
    <p:extLst>
      <p:ext uri="{BB962C8B-B14F-4D97-AF65-F5344CB8AC3E}">
        <p14:creationId xmlns:p14="http://schemas.microsoft.com/office/powerpoint/2010/main" val="985845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Available </a:t>
            </a:r>
            <a:r>
              <a:rPr lang="en-US" b="1" dirty="0" err="1"/>
              <a:t>SentryPlus</a:t>
            </a:r>
            <a:r>
              <a:rPr lang="en-US" b="1" dirty="0"/>
              <a:t> Alert Flood Protection Resources: </a:t>
            </a:r>
          </a:p>
          <a:p>
            <a:endParaRPr lang="en-US" b="1" dirty="0"/>
          </a:p>
          <a:p>
            <a:r>
              <a:rPr lang="en-US" b="1" i="1" dirty="0"/>
              <a:t>Dedicated Website</a:t>
            </a:r>
          </a:p>
          <a:p>
            <a:endParaRPr lang="en-US" b="1" dirty="0"/>
          </a:p>
          <a:p>
            <a:r>
              <a:rPr lang="en-US" b="1" i="1" dirty="0"/>
              <a:t>Videos</a:t>
            </a:r>
          </a:p>
          <a:p>
            <a:pPr marL="171450" indent="-171450">
              <a:buFont typeface="Arial" panose="020B0604020202020204" pitchFamily="34" charset="0"/>
              <a:buChar char="•"/>
            </a:pPr>
            <a:r>
              <a:rPr lang="en-US" b="0" dirty="0"/>
              <a:t>System Technology Video – Breakdown of the system and how it works.</a:t>
            </a:r>
          </a:p>
          <a:p>
            <a:pPr marL="171450" indent="-171450">
              <a:buFont typeface="Arial" panose="020B0604020202020204" pitchFamily="34" charset="0"/>
              <a:buChar char="•"/>
            </a:pPr>
            <a:r>
              <a:rPr lang="en-US" b="0" dirty="0"/>
              <a:t>Flood Protection Video – Flood Protection and the Importance of Flood Protection.</a:t>
            </a:r>
          </a:p>
          <a:p>
            <a:pPr marL="171450" indent="-171450">
              <a:buFont typeface="Arial" panose="020B0604020202020204" pitchFamily="34" charset="0"/>
              <a:buChar char="•"/>
            </a:pPr>
            <a:endParaRPr lang="en-US" b="0" dirty="0"/>
          </a:p>
          <a:p>
            <a:pPr marL="0" indent="0">
              <a:buFontTx/>
              <a:buNone/>
            </a:pPr>
            <a:r>
              <a:rPr lang="en-US" b="1" i="1" dirty="0"/>
              <a:t>Marketing Brochure </a:t>
            </a:r>
          </a:p>
          <a:p>
            <a:pPr marL="171450" indent="-171450">
              <a:buFont typeface="Arial" panose="020B0604020202020204" pitchFamily="34" charset="0"/>
              <a:buChar char="•"/>
            </a:pPr>
            <a:r>
              <a:rPr lang="en-US" b="0" dirty="0"/>
              <a:t>Explains the system, flood</a:t>
            </a:r>
            <a:r>
              <a:rPr lang="en-US" b="0" baseline="0" dirty="0"/>
              <a:t> protection, system configuration</a:t>
            </a:r>
            <a:endParaRPr lang="en-US" b="0" dirty="0"/>
          </a:p>
          <a:p>
            <a:pPr marL="0" indent="0">
              <a:buFontTx/>
              <a:buNone/>
            </a:pPr>
            <a:endParaRPr lang="en-US" b="0" dirty="0"/>
          </a:p>
          <a:p>
            <a:pPr marL="0" indent="0">
              <a:buFontTx/>
              <a:buNone/>
            </a:pPr>
            <a:r>
              <a:rPr lang="en-US" b="1" i="1" dirty="0"/>
              <a:t>Engineering Sheets</a:t>
            </a:r>
          </a:p>
          <a:p>
            <a:pPr marL="171450" indent="-171450">
              <a:buFont typeface="Arial" panose="020B0604020202020204" pitchFamily="34" charset="0"/>
              <a:buChar char="•"/>
            </a:pPr>
            <a:r>
              <a:rPr lang="en-US" b="0" baseline="0" dirty="0"/>
              <a:t>Specification Sheets, IOM’s</a:t>
            </a:r>
            <a:endParaRPr lang="en-US" b="0" dirty="0"/>
          </a:p>
        </p:txBody>
      </p:sp>
      <p:sp>
        <p:nvSpPr>
          <p:cNvPr id="4" name="Slide Number Placeholder 3"/>
          <p:cNvSpPr>
            <a:spLocks noGrp="1"/>
          </p:cNvSpPr>
          <p:nvPr>
            <p:ph type="sldNum" sz="quarter" idx="10"/>
          </p:nvPr>
        </p:nvSpPr>
        <p:spPr/>
        <p:txBody>
          <a:bodyPr/>
          <a:lstStyle/>
          <a:p>
            <a:fld id="{858BC0A9-FF8C-4AC9-8C0F-DE2A98573BC4}" type="slidenum">
              <a:rPr lang="en-US" smtClean="0"/>
              <a:t>18</a:t>
            </a:fld>
            <a:endParaRPr lang="en-US"/>
          </a:p>
        </p:txBody>
      </p:sp>
    </p:spTree>
    <p:extLst>
      <p:ext uri="{BB962C8B-B14F-4D97-AF65-F5344CB8AC3E}">
        <p14:creationId xmlns:p14="http://schemas.microsoft.com/office/powerpoint/2010/main" val="1903268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8BC0A9-FF8C-4AC9-8C0F-DE2A98573BC4}" type="slidenum">
              <a:rPr lang="en-US" smtClean="0"/>
              <a:t>4</a:t>
            </a:fld>
            <a:endParaRPr lang="en-US"/>
          </a:p>
        </p:txBody>
      </p:sp>
    </p:spTree>
    <p:extLst>
      <p:ext uri="{BB962C8B-B14F-4D97-AF65-F5344CB8AC3E}">
        <p14:creationId xmlns:p14="http://schemas.microsoft.com/office/powerpoint/2010/main" val="115278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am</a:t>
            </a:r>
            <a:r>
              <a:rPr lang="en-US" baseline="0" dirty="0"/>
              <a:t> going to discuss with you two new products that were released by Watts at the AHR show in January of this year (2019).</a:t>
            </a:r>
          </a:p>
          <a:p>
            <a:endParaRPr lang="en-US" baseline="0" dirty="0"/>
          </a:p>
          <a:p>
            <a:r>
              <a:rPr lang="en-US" baseline="0" dirty="0"/>
              <a:t>The two new products are the </a:t>
            </a:r>
            <a:r>
              <a:rPr lang="en-US" b="1" baseline="0" dirty="0"/>
              <a:t>PVS-7000 Flood Protection Valve Station </a:t>
            </a:r>
            <a:r>
              <a:rPr lang="en-US" baseline="0" dirty="0"/>
              <a:t>coupled with a new wireless cellular technology called the </a:t>
            </a:r>
            <a:r>
              <a:rPr lang="en-US" b="1" baseline="0" dirty="0"/>
              <a:t>SentryPlus Alert</a:t>
            </a:r>
            <a:r>
              <a:rPr lang="en-US" b="0" baseline="0" dirty="0"/>
              <a:t>™</a:t>
            </a:r>
            <a:endParaRPr lang="en-US" baseline="0" dirty="0"/>
          </a:p>
          <a:p>
            <a:endParaRPr lang="en-US" baseline="0" dirty="0"/>
          </a:p>
          <a:p>
            <a:r>
              <a:rPr lang="en-US" dirty="0"/>
              <a:t>Watts has offered a flood protection system for many years </a:t>
            </a:r>
            <a:r>
              <a:rPr lang="en-US" i="1" dirty="0"/>
              <a:t>(~10</a:t>
            </a:r>
            <a:r>
              <a:rPr lang="en-US" i="1" baseline="0" dirty="0"/>
              <a:t> years) </a:t>
            </a:r>
            <a:r>
              <a:rPr lang="en-US" i="0" baseline="0" dirty="0"/>
              <a:t>that was predicated on the </a:t>
            </a:r>
            <a:r>
              <a:rPr lang="en-US" b="1" i="0" baseline="0" dirty="0"/>
              <a:t>LFF113FP Flood Protection Shutdown ACV</a:t>
            </a:r>
            <a:r>
              <a:rPr lang="en-US" i="0" baseline="0" dirty="0"/>
              <a:t>.</a:t>
            </a:r>
          </a:p>
          <a:p>
            <a:endParaRPr lang="en-US" i="0" baseline="0" dirty="0"/>
          </a:p>
          <a:p>
            <a:r>
              <a:rPr lang="en-US" i="0" baseline="0" dirty="0"/>
              <a:t>The LFF113FP ACV is basically a shutoff valve. It is designed so that when a discharge is sensed from an Reduced Pressure Zone Assembly (RPZ) relief valve, the ACV It will shutoff the water supply to the RPZ. There are many hundreds of these assemblies installed across the United States. </a:t>
            </a:r>
          </a:p>
          <a:p>
            <a:endParaRPr lang="en-US" i="0" baseline="0" dirty="0"/>
          </a:p>
          <a:p>
            <a:r>
              <a:rPr lang="en-US" i="0" baseline="0" dirty="0"/>
              <a:t>The challenge faced by Specifying Engineers and Contractors today is the inability to order a complete flood protection system under a single ordering code that would include all of necessary components. </a:t>
            </a:r>
          </a:p>
          <a:p>
            <a:endParaRPr lang="en-US" i="0" baseline="0" dirty="0"/>
          </a:p>
          <a:p>
            <a:r>
              <a:rPr lang="en-US" i="0" baseline="0" dirty="0"/>
              <a:t>Additionally, some municipalities require a shutoff valve and strainer to be installed before the flood protection system.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Watts provides a preconfigured solution for Engineers and Contractors that addresses both of these needs.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This allows Engineers and Contractors to order complete Flood Protection Systems that are pre-configured, assembled, and tested for all three of our backflow preventer brands: </a:t>
            </a:r>
            <a:r>
              <a:rPr lang="en-US" b="1" i="0" baseline="0" dirty="0"/>
              <a:t>WATTS (LF909), Watts (957), and FEBCO (LF860)</a:t>
            </a:r>
            <a:r>
              <a:rPr lang="en-US" i="0"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p:txBody>
      </p:sp>
      <p:sp>
        <p:nvSpPr>
          <p:cNvPr id="4" name="Slide Number Placeholder 3"/>
          <p:cNvSpPr>
            <a:spLocks noGrp="1"/>
          </p:cNvSpPr>
          <p:nvPr>
            <p:ph type="sldNum" sz="quarter" idx="10"/>
          </p:nvPr>
        </p:nvSpPr>
        <p:spPr/>
        <p:txBody>
          <a:bodyPr/>
          <a:lstStyle/>
          <a:p>
            <a:fld id="{858BC0A9-FF8C-4AC9-8C0F-DE2A98573BC4}" type="slidenum">
              <a:rPr lang="en-US" smtClean="0"/>
              <a:t>6</a:t>
            </a:fld>
            <a:endParaRPr lang="en-US"/>
          </a:p>
        </p:txBody>
      </p:sp>
    </p:spTree>
    <p:extLst>
      <p:ext uri="{BB962C8B-B14F-4D97-AF65-F5344CB8AC3E}">
        <p14:creationId xmlns:p14="http://schemas.microsoft.com/office/powerpoint/2010/main" val="127946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existing flood protection system is a stand alone system that has the ability to</a:t>
            </a:r>
            <a:r>
              <a:rPr lang="en-US" baseline="0" dirty="0"/>
              <a:t> </a:t>
            </a:r>
            <a:r>
              <a:rPr lang="en-US" dirty="0"/>
              <a:t>connect to the </a:t>
            </a:r>
            <a:r>
              <a:rPr lang="en-US" b="1" dirty="0"/>
              <a:t>Building</a:t>
            </a:r>
            <a:r>
              <a:rPr lang="en-US" b="1" baseline="0" dirty="0"/>
              <a:t> Management System (BMS) </a:t>
            </a:r>
            <a:r>
              <a:rPr lang="en-US" baseline="0" dirty="0"/>
              <a:t>if there is one.</a:t>
            </a:r>
          </a:p>
          <a:p>
            <a:endParaRPr lang="en-US" baseline="0" dirty="0"/>
          </a:p>
          <a:p>
            <a:r>
              <a:rPr lang="en-US" baseline="0" dirty="0"/>
              <a:t>However, if the </a:t>
            </a:r>
            <a:r>
              <a:rPr lang="en-US" b="0" baseline="0" dirty="0"/>
              <a:t>Flood Protection System </a:t>
            </a:r>
            <a:r>
              <a:rPr lang="en-US" baseline="0" dirty="0"/>
              <a:t>is not connected to a </a:t>
            </a:r>
            <a:r>
              <a:rPr lang="en-US" b="0" baseline="0" dirty="0"/>
              <a:t>BMS</a:t>
            </a:r>
            <a:r>
              <a:rPr lang="en-US" baseline="0" dirty="0"/>
              <a:t> and a flood event occurs and the water is shut off, no one knows until someone turns the faucet on no water comes out. This is a concern that numerous customers have stated.</a:t>
            </a:r>
          </a:p>
          <a:p>
            <a:endParaRPr lang="en-US" baseline="0" dirty="0"/>
          </a:p>
          <a:p>
            <a:r>
              <a:rPr lang="en-US" baseline="0" dirty="0"/>
              <a:t>Worse yet, if the </a:t>
            </a:r>
            <a:r>
              <a:rPr lang="en-US" b="1" baseline="0" dirty="0"/>
              <a:t>RPZ</a:t>
            </a:r>
            <a:r>
              <a:rPr lang="en-US" baseline="0" dirty="0"/>
              <a:t> </a:t>
            </a:r>
            <a:r>
              <a:rPr lang="en-US" b="1" baseline="0" dirty="0"/>
              <a:t>Backflow Prevention Assembly </a:t>
            </a:r>
            <a:r>
              <a:rPr lang="en-US" baseline="0" dirty="0"/>
              <a:t>is not connected to a shutoff device like an </a:t>
            </a:r>
            <a:r>
              <a:rPr lang="en-US" b="1" baseline="0" dirty="0"/>
              <a:t>Automatic Control Valve (ACV) </a:t>
            </a:r>
            <a:r>
              <a:rPr lang="en-US" baseline="0" dirty="0"/>
              <a:t>the flood event can result in many thousands of dollars of water damage to the property.</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Most RPZ backflow preventers today do not have any type of flood protection or detection system installed with/on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Less than 10 percent of our backflow assemblies installed to date are connected to a BMS system. Why, because they are installed in older buildings that may not have a BMS system Even when they are connected, it may only be to a panel that provides a visible lighted indication or an alarm. But if no one is in the building to take corrective action when a flood event occurs, the condition may persist for several hours or even days. Which could result in significant or even catastrophic damage.</a:t>
            </a:r>
          </a:p>
          <a:p>
            <a:endParaRPr lang="en-US" baseline="0" dirty="0"/>
          </a:p>
          <a:p>
            <a:r>
              <a:rPr lang="en-US" baseline="0" dirty="0"/>
              <a:t>In response, Watts has introduced a wireless technology that connects to the existing Flood Protection System that will notify the building owner when a flood event has occurred and the water has been shut off.</a:t>
            </a:r>
          </a:p>
          <a:p>
            <a:endParaRPr lang="en-US" baseline="0" dirty="0"/>
          </a:p>
          <a:p>
            <a:r>
              <a:rPr lang="en-US" baseline="0" dirty="0"/>
              <a:t>You have the option to be notified by several means to include: </a:t>
            </a:r>
            <a:r>
              <a:rPr lang="en-US" b="1" baseline="0" dirty="0"/>
              <a:t>Text, Email and Phone, </a:t>
            </a:r>
            <a:r>
              <a:rPr lang="en-US" b="0" baseline="0" dirty="0"/>
              <a:t>This is a significant differentiator and advantage from our existing competitors in this market space today.</a:t>
            </a:r>
            <a:endParaRPr lang="en-US" b="0" dirty="0"/>
          </a:p>
          <a:p>
            <a:endParaRPr lang="en-US" dirty="0"/>
          </a:p>
          <a:p>
            <a:endParaRPr lang="en-US" dirty="0"/>
          </a:p>
        </p:txBody>
      </p:sp>
      <p:sp>
        <p:nvSpPr>
          <p:cNvPr id="4" name="Slide Number Placeholder 3"/>
          <p:cNvSpPr>
            <a:spLocks noGrp="1"/>
          </p:cNvSpPr>
          <p:nvPr>
            <p:ph type="sldNum" sz="quarter" idx="10"/>
          </p:nvPr>
        </p:nvSpPr>
        <p:spPr/>
        <p:txBody>
          <a:bodyPr/>
          <a:lstStyle/>
          <a:p>
            <a:fld id="{858BC0A9-FF8C-4AC9-8C0F-DE2A98573BC4}" type="slidenum">
              <a:rPr lang="en-US" smtClean="0"/>
              <a:t>7</a:t>
            </a:fld>
            <a:endParaRPr lang="en-US"/>
          </a:p>
        </p:txBody>
      </p:sp>
    </p:spTree>
    <p:extLst>
      <p:ext uri="{BB962C8B-B14F-4D97-AF65-F5344CB8AC3E}">
        <p14:creationId xmlns:p14="http://schemas.microsoft.com/office/powerpoint/2010/main" val="3549908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Target</a:t>
            </a:r>
            <a:r>
              <a:rPr lang="en-US" b="1" baseline="0" dirty="0"/>
              <a:t> Markets </a:t>
            </a:r>
            <a:r>
              <a:rPr lang="en-US" baseline="0" dirty="0"/>
              <a:t>for this product are </a:t>
            </a:r>
            <a:r>
              <a:rPr lang="en-US" b="1" baseline="0" dirty="0"/>
              <a:t>Commercial Plumbing and Irrigation</a:t>
            </a:r>
            <a:r>
              <a:rPr lang="en-US" baseline="0" dirty="0"/>
              <a:t>. You will notice </a:t>
            </a:r>
            <a:r>
              <a:rPr lang="en-US" b="1" baseline="0" dirty="0"/>
              <a:t>Fire Suppression is not listed. </a:t>
            </a:r>
          </a:p>
          <a:p>
            <a:pPr marL="171450" indent="-171450">
              <a:buFont typeface="Arial" panose="020B0604020202020204" pitchFamily="34" charset="0"/>
              <a:buChar char="•"/>
            </a:pPr>
            <a:r>
              <a:rPr lang="en-US" b="0" baseline="0" dirty="0"/>
              <a:t>That</a:t>
            </a:r>
            <a:r>
              <a:rPr lang="en-US" b="1" baseline="0" dirty="0"/>
              <a:t> </a:t>
            </a:r>
            <a:r>
              <a:rPr lang="en-US" baseline="0" dirty="0"/>
              <a:t>is because you do not want to stop water to the Fire Suppression System.</a:t>
            </a:r>
          </a:p>
          <a:p>
            <a:endParaRPr lang="en-US" baseline="0" dirty="0"/>
          </a:p>
          <a:p>
            <a:r>
              <a:rPr lang="en-US" baseline="0" dirty="0"/>
              <a:t>The product will </a:t>
            </a:r>
            <a:r>
              <a:rPr lang="en-US" b="1" baseline="0" dirty="0"/>
              <a:t>Go To Market </a:t>
            </a:r>
            <a:r>
              <a:rPr lang="en-US" baseline="0" dirty="0"/>
              <a:t>through the </a:t>
            </a:r>
            <a:r>
              <a:rPr lang="en-US" b="1" baseline="0" dirty="0"/>
              <a:t>Wholesales Channel</a:t>
            </a:r>
            <a:r>
              <a:rPr lang="en-US" baseline="0" dirty="0"/>
              <a:t>. It is not a Direct Sales or through Original Equipment Manufacturer (OEM). </a:t>
            </a:r>
          </a:p>
          <a:p>
            <a:pPr marL="171450" indent="-171450">
              <a:buFont typeface="Arial" panose="020B0604020202020204" pitchFamily="34" charset="0"/>
              <a:buChar char="•"/>
            </a:pPr>
            <a:r>
              <a:rPr lang="en-US" baseline="0" dirty="0"/>
              <a:t>Basically how that works is, an engineer will specify the product and a contractor will pick it up and install the product.</a:t>
            </a:r>
          </a:p>
          <a:p>
            <a:pPr marL="171450" indent="-171450">
              <a:buFont typeface="Arial" panose="020B0604020202020204" pitchFamily="34" charset="0"/>
              <a:buChar char="•"/>
            </a:pPr>
            <a:r>
              <a:rPr lang="en-US" baseline="0" dirty="0"/>
              <a:t>There is also an upgrade kit that is designed specifically for the Contractor to sell to existing RPZ installations</a:t>
            </a:r>
          </a:p>
          <a:p>
            <a:endParaRPr lang="en-US" baseline="0" dirty="0"/>
          </a:p>
          <a:p>
            <a:r>
              <a:rPr lang="en-US" baseline="0" dirty="0"/>
              <a:t>From an </a:t>
            </a:r>
            <a:r>
              <a:rPr lang="en-US" b="1" baseline="0" dirty="0"/>
              <a:t>Application Standpoint </a:t>
            </a:r>
            <a:r>
              <a:rPr lang="en-US" baseline="0" dirty="0"/>
              <a:t>this product is unique in that it can be used in </a:t>
            </a:r>
            <a:r>
              <a:rPr lang="en-US" b="1" u="sng" baseline="0" dirty="0"/>
              <a:t>new installations </a:t>
            </a:r>
            <a:r>
              <a:rPr lang="en-US" baseline="0" dirty="0"/>
              <a:t>or it can be used to </a:t>
            </a:r>
            <a:r>
              <a:rPr lang="en-US" b="1" u="sng" baseline="0" dirty="0"/>
              <a:t>upgrade existing installations</a:t>
            </a:r>
            <a:r>
              <a:rPr lang="en-US" baseline="0" dirty="0"/>
              <a:t>. </a:t>
            </a:r>
          </a:p>
          <a:p>
            <a:pPr marL="171450" indent="-171450">
              <a:buFont typeface="Arial" panose="020B0604020202020204" pitchFamily="34" charset="0"/>
              <a:buChar char="•"/>
            </a:pPr>
            <a:r>
              <a:rPr lang="en-US" baseline="0" dirty="0"/>
              <a:t>The main differentiation is that it is not just </a:t>
            </a:r>
            <a:r>
              <a:rPr lang="en-US" b="1" baseline="0" dirty="0"/>
              <a:t>WATTS, FEBCO, and AMES.</a:t>
            </a:r>
            <a:r>
              <a:rPr lang="en-US" baseline="0" dirty="0"/>
              <a:t> This also </a:t>
            </a:r>
            <a:r>
              <a:rPr lang="en-US" b="1" baseline="0" dirty="0"/>
              <a:t>includes competitors products </a:t>
            </a:r>
            <a:r>
              <a:rPr lang="en-US" baseline="0" dirty="0"/>
              <a:t>in sizes 2 ½” – 10” diameter.</a:t>
            </a:r>
          </a:p>
          <a:p>
            <a:endParaRPr lang="en-US" baseline="0" dirty="0"/>
          </a:p>
          <a:p>
            <a:r>
              <a:rPr lang="en-US" baseline="0" dirty="0"/>
              <a:t>The system comes </a:t>
            </a:r>
            <a:r>
              <a:rPr lang="en-US" b="1" baseline="0" dirty="0"/>
              <a:t>Preconfigured</a:t>
            </a:r>
            <a:r>
              <a:rPr lang="en-US" baseline="0" dirty="0"/>
              <a:t> and can be ordered using a  single </a:t>
            </a:r>
            <a:r>
              <a:rPr lang="en-US" b="1" baseline="0" dirty="0"/>
              <a:t>Standard Ordering Code. </a:t>
            </a:r>
          </a:p>
          <a:p>
            <a:pPr marL="171450" indent="-171450">
              <a:buFont typeface="Arial" panose="020B0604020202020204" pitchFamily="34" charset="0"/>
              <a:buChar char="•"/>
            </a:pPr>
            <a:r>
              <a:rPr lang="en-US" b="0" baseline="0" dirty="0"/>
              <a:t>Using the standard ordering codes results in </a:t>
            </a:r>
            <a:r>
              <a:rPr lang="en-US" b="1" baseline="0" dirty="0"/>
              <a:t>Reduced Lead Times. </a:t>
            </a:r>
          </a:p>
          <a:p>
            <a:pPr marL="171450" indent="-171450">
              <a:buFont typeface="Arial" panose="020B0604020202020204" pitchFamily="34" charset="0"/>
              <a:buChar char="•"/>
            </a:pPr>
            <a:r>
              <a:rPr lang="en-US" b="0" baseline="0" dirty="0"/>
              <a:t>Previous systems were made –to-order systems that took 6-12 weeks. </a:t>
            </a:r>
          </a:p>
          <a:p>
            <a:pPr marL="171450" indent="-171450">
              <a:buFont typeface="Arial" panose="020B0604020202020204" pitchFamily="34" charset="0"/>
              <a:buChar char="•"/>
            </a:pPr>
            <a:r>
              <a:rPr lang="en-US" b="0" baseline="0" dirty="0"/>
              <a:t>Using the new standard ordering codes, in now takes only 5 days after receipt of an order to ship the new system, preconfigured and on a skid, ready for installation.</a:t>
            </a:r>
          </a:p>
          <a:p>
            <a:pPr marL="628650" lvl="1" indent="-171450">
              <a:buFont typeface="Arial" panose="020B0604020202020204" pitchFamily="34" charset="0"/>
              <a:buChar char="•"/>
            </a:pPr>
            <a:r>
              <a:rPr lang="en-US" b="0" baseline="0" dirty="0"/>
              <a:t>Preconfigured systems are pre tested in the factory</a:t>
            </a:r>
          </a:p>
          <a:p>
            <a:pPr marL="628650" lvl="1" indent="-171450">
              <a:buFont typeface="Arial" panose="020B0604020202020204" pitchFamily="34" charset="0"/>
              <a:buChar char="•"/>
            </a:pPr>
            <a:r>
              <a:rPr lang="en-US" b="0" baseline="0" dirty="0"/>
              <a:t>Result in fewer connection points</a:t>
            </a:r>
          </a:p>
          <a:p>
            <a:pPr marL="628650" lvl="1" indent="-171450">
              <a:buFont typeface="Arial" panose="020B0604020202020204" pitchFamily="34" charset="0"/>
              <a:buChar char="•"/>
            </a:pPr>
            <a:r>
              <a:rPr lang="en-US" b="0" baseline="0" dirty="0"/>
              <a:t>Significant reduction in installation time</a:t>
            </a:r>
          </a:p>
          <a:p>
            <a:pPr marL="171450" indent="-171450">
              <a:buFont typeface="Arial" panose="020B0604020202020204" pitchFamily="34" charset="0"/>
              <a:buChar char="•"/>
            </a:pPr>
            <a:endParaRPr lang="en-US" b="0" baseline="0" dirty="0"/>
          </a:p>
          <a:p>
            <a:pPr marL="0" indent="0">
              <a:buFont typeface="Arial" panose="020B0604020202020204" pitchFamily="34" charset="0"/>
              <a:buNone/>
            </a:pPr>
            <a:r>
              <a:rPr lang="en-US" b="0" baseline="0" dirty="0"/>
              <a:t>These systems are currently available only in the United States and Canada. </a:t>
            </a:r>
          </a:p>
          <a:p>
            <a:pPr marL="171450" indent="-171450">
              <a:buFont typeface="Arial" panose="020B0604020202020204" pitchFamily="34" charset="0"/>
              <a:buChar char="•"/>
            </a:pPr>
            <a:r>
              <a:rPr lang="en-US" b="0" baseline="0" dirty="0"/>
              <a:t>SentryPlus is a cellular technology not Wi-Fi. The reason it is not Wi-Fi due to customer concerns regarding the security and bandwidth use of their IT infrastructure. </a:t>
            </a:r>
          </a:p>
          <a:p>
            <a:pPr marL="171450" indent="-171450">
              <a:buFont typeface="Arial" panose="020B0604020202020204" pitchFamily="34" charset="0"/>
              <a:buChar char="•"/>
            </a:pPr>
            <a:r>
              <a:rPr lang="en-US" b="0" baseline="0" dirty="0"/>
              <a:t>This approach alleviates the use of the customers IT Infrastructure. The only time it would connect to customer IT Infrastructure is if the customer connects the system to the </a:t>
            </a:r>
            <a:r>
              <a:rPr lang="en-US" b="1" baseline="0" dirty="0"/>
              <a:t>Building Management System (BMS).</a:t>
            </a:r>
          </a:p>
          <a:p>
            <a:pPr marL="0" indent="0">
              <a:buFont typeface="Arial" panose="020B0604020202020204" pitchFamily="34" charset="0"/>
              <a:buNone/>
            </a:pPr>
            <a:endParaRPr lang="en-US" b="1" baseline="0" dirty="0"/>
          </a:p>
          <a:p>
            <a:pPr marL="0" indent="0">
              <a:buFont typeface="Arial" panose="020B0604020202020204" pitchFamily="34" charset="0"/>
              <a:buNone/>
            </a:pPr>
            <a:r>
              <a:rPr lang="en-US" b="0" baseline="0" dirty="0"/>
              <a:t>Watts owns a company called </a:t>
            </a:r>
            <a:r>
              <a:rPr lang="en-US" b="1" baseline="0" dirty="0" err="1"/>
              <a:t>Syncta</a:t>
            </a:r>
            <a:r>
              <a:rPr lang="en-US" b="1" baseline="0" dirty="0"/>
              <a:t>. </a:t>
            </a:r>
            <a:r>
              <a:rPr lang="en-US" b="0" baseline="0" dirty="0" err="1"/>
              <a:t>Syncta</a:t>
            </a:r>
            <a:r>
              <a:rPr lang="en-US" b="0" baseline="0" dirty="0"/>
              <a:t> is a cloud based asset management system specifically developed for </a:t>
            </a:r>
            <a:r>
              <a:rPr lang="en-US" b="1" baseline="0" dirty="0"/>
              <a:t>Backflow Testers</a:t>
            </a:r>
            <a:r>
              <a:rPr lang="en-US" b="0" baseline="0" dirty="0"/>
              <a:t>. </a:t>
            </a:r>
          </a:p>
          <a:p>
            <a:pPr marL="171450" indent="-171450">
              <a:buFont typeface="Arial" panose="020B0604020202020204" pitchFamily="34" charset="0"/>
              <a:buChar char="•"/>
            </a:pPr>
            <a:r>
              <a:rPr lang="en-US" b="0" baseline="0" dirty="0"/>
              <a:t>When you purchase and install a </a:t>
            </a:r>
            <a:r>
              <a:rPr lang="en-US" b="0" baseline="0" dirty="0" err="1"/>
              <a:t>SentryPlus</a:t>
            </a:r>
            <a:r>
              <a:rPr lang="en-US" b="0" baseline="0" dirty="0"/>
              <a:t> Alert System you have to register the system in order to have cellular communication. </a:t>
            </a:r>
          </a:p>
          <a:p>
            <a:pPr marL="171450" indent="-171450">
              <a:buFont typeface="Arial" panose="020B0604020202020204" pitchFamily="34" charset="0"/>
              <a:buChar char="•"/>
            </a:pPr>
            <a:r>
              <a:rPr lang="en-US" b="0" baseline="0" dirty="0"/>
              <a:t>This is done using the Syncta platform. </a:t>
            </a:r>
          </a:p>
        </p:txBody>
      </p:sp>
      <p:sp>
        <p:nvSpPr>
          <p:cNvPr id="4" name="Slide Number Placeholder 3"/>
          <p:cNvSpPr>
            <a:spLocks noGrp="1"/>
          </p:cNvSpPr>
          <p:nvPr>
            <p:ph type="sldNum" sz="quarter" idx="10"/>
          </p:nvPr>
        </p:nvSpPr>
        <p:spPr/>
        <p:txBody>
          <a:bodyPr/>
          <a:lstStyle/>
          <a:p>
            <a:fld id="{858BC0A9-FF8C-4AC9-8C0F-DE2A98573BC4}" type="slidenum">
              <a:rPr lang="en-US" smtClean="0"/>
              <a:t>8</a:t>
            </a:fld>
            <a:endParaRPr lang="en-US"/>
          </a:p>
        </p:txBody>
      </p:sp>
    </p:spTree>
    <p:extLst>
      <p:ext uri="{BB962C8B-B14F-4D97-AF65-F5344CB8AC3E}">
        <p14:creationId xmlns:p14="http://schemas.microsoft.com/office/powerpoint/2010/main" val="3476861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where Watts </a:t>
            </a:r>
            <a:r>
              <a:rPr lang="en-US" b="1" baseline="0" dirty="0"/>
              <a:t>Food Protection/Detection </a:t>
            </a:r>
            <a:r>
              <a:rPr lang="en-US" baseline="0" dirty="0"/>
              <a:t>solution differs. Watts offers the technology in 4 different Application Solutions.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p>
          <a:p>
            <a:pPr marL="171450" indent="-171450">
              <a:buFont typeface="Arial" panose="020B0604020202020204" pitchFamily="34" charset="0"/>
              <a:buChar char="•"/>
            </a:pPr>
            <a:r>
              <a:rPr lang="en-US" baseline="0" dirty="0"/>
              <a:t>The two images on the left side of the screen represent the flood protection application solutions.</a:t>
            </a:r>
          </a:p>
          <a:p>
            <a:endParaRPr lang="en-US" baseline="0" dirty="0"/>
          </a:p>
          <a:p>
            <a:pPr marL="171450" indent="-171450">
              <a:buFont typeface="Arial" panose="020B0604020202020204" pitchFamily="34" charset="0"/>
              <a:buChar char="•"/>
            </a:pPr>
            <a:r>
              <a:rPr lang="en-US" baseline="0" dirty="0"/>
              <a:t>The two images on the right side of the screen represent the flood detection application solutions.</a:t>
            </a:r>
          </a:p>
          <a:p>
            <a:endParaRPr lang="en-US" baseline="0" dirty="0"/>
          </a:p>
          <a:p>
            <a:pPr marL="171450" indent="-171450">
              <a:buFont typeface="Arial" panose="020B0604020202020204" pitchFamily="34" charset="0"/>
              <a:buChar char="•"/>
            </a:pPr>
            <a:r>
              <a:rPr lang="en-US" baseline="0" dirty="0"/>
              <a:t>This provides you with the ability to configure the </a:t>
            </a:r>
            <a:r>
              <a:rPr lang="en-US" baseline="0" dirty="0" err="1"/>
              <a:t>SentryPlus</a:t>
            </a:r>
            <a:r>
              <a:rPr lang="en-US" baseline="0" dirty="0"/>
              <a:t> Alert solution based on application, environment, and basic needs. </a:t>
            </a:r>
          </a:p>
          <a:p>
            <a:endParaRPr lang="en-US" baseline="0" dirty="0"/>
          </a:p>
          <a:p>
            <a:r>
              <a:rPr lang="en-US" baseline="0" dirty="0"/>
              <a:t>In the slides that follow I will discuss each solution in greater detail.</a:t>
            </a:r>
            <a:endParaRPr lang="en-US" dirty="0"/>
          </a:p>
        </p:txBody>
      </p:sp>
      <p:sp>
        <p:nvSpPr>
          <p:cNvPr id="4" name="Slide Number Placeholder 3"/>
          <p:cNvSpPr>
            <a:spLocks noGrp="1"/>
          </p:cNvSpPr>
          <p:nvPr>
            <p:ph type="sldNum" sz="quarter" idx="10"/>
          </p:nvPr>
        </p:nvSpPr>
        <p:spPr/>
        <p:txBody>
          <a:bodyPr/>
          <a:lstStyle/>
          <a:p>
            <a:fld id="{858BC0A9-FF8C-4AC9-8C0F-DE2A98573BC4}" type="slidenum">
              <a:rPr lang="en-US" smtClean="0"/>
              <a:t>9</a:t>
            </a:fld>
            <a:endParaRPr lang="en-US"/>
          </a:p>
        </p:txBody>
      </p:sp>
    </p:spTree>
    <p:extLst>
      <p:ext uri="{BB962C8B-B14F-4D97-AF65-F5344CB8AC3E}">
        <p14:creationId xmlns:p14="http://schemas.microsoft.com/office/powerpoint/2010/main" val="59600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the PVS-7000 with SentryPlus Alert Flood Protection Backflow System.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Systems incudes:</a:t>
            </a:r>
            <a:r>
              <a:rPr lang="en-US" baseline="0" dirty="0"/>
              <a:t> Backflow Preventer, Automated Flood Protection Shutdown Valve (ACV), Flow Sensor, Junction Box, and Wireless Node.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Can be installed inside or outside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a:p>
            <a:r>
              <a:rPr lang="en-US" b="1" dirty="0"/>
              <a:t>How it works</a:t>
            </a:r>
            <a:r>
              <a:rPr lang="en-US" b="1" baseline="0" dirty="0"/>
              <a:t> w</a:t>
            </a:r>
            <a:r>
              <a:rPr lang="en-US" b="1" dirty="0"/>
              <a:t>hen a flood event occurs:</a:t>
            </a:r>
          </a:p>
          <a:p>
            <a:pPr marL="171450" indent="-171450">
              <a:buFont typeface="Arial" panose="020B0604020202020204" pitchFamily="34" charset="0"/>
              <a:buChar char="•"/>
            </a:pPr>
            <a:r>
              <a:rPr lang="en-US" b="0" dirty="0"/>
              <a:t>Water discharge through the backflow preventers relieve valve is detected</a:t>
            </a:r>
            <a:r>
              <a:rPr lang="en-US" b="0" baseline="0" dirty="0"/>
              <a:t> by the </a:t>
            </a:r>
            <a:r>
              <a:rPr lang="en-US" b="1" baseline="0" dirty="0"/>
              <a:t>Flow Sensor.</a:t>
            </a:r>
          </a:p>
          <a:p>
            <a:pPr marL="171450" indent="-171450">
              <a:buFont typeface="Arial" panose="020B0604020202020204" pitchFamily="34" charset="0"/>
              <a:buChar char="•"/>
            </a:pPr>
            <a:r>
              <a:rPr lang="en-US" b="1" baseline="0" dirty="0"/>
              <a:t>Flow Sensor </a:t>
            </a:r>
            <a:r>
              <a:rPr lang="en-US" b="0" baseline="0" dirty="0"/>
              <a:t>sends an electronic signal to the </a:t>
            </a:r>
            <a:r>
              <a:rPr lang="en-US" b="1" baseline="0" dirty="0"/>
              <a:t>Junction Box </a:t>
            </a:r>
            <a:r>
              <a:rPr lang="en-US" b="0" baseline="0" dirty="0"/>
              <a:t>which starts the </a:t>
            </a:r>
            <a:r>
              <a:rPr lang="en-US" b="1" baseline="0" dirty="0"/>
              <a:t>Time</a:t>
            </a:r>
            <a:r>
              <a:rPr lang="en-US" b="0" baseline="0" dirty="0"/>
              <a:t>r (timer is configurable, usually set for (15-30 seconds)</a:t>
            </a:r>
          </a:p>
          <a:p>
            <a:pPr marL="171450" indent="-171450">
              <a:buFont typeface="Arial" panose="020B0604020202020204" pitchFamily="34" charset="0"/>
              <a:buChar char="•"/>
            </a:pPr>
            <a:r>
              <a:rPr lang="en-US" b="0" baseline="0" dirty="0"/>
              <a:t>If the </a:t>
            </a:r>
            <a:r>
              <a:rPr lang="en-US" b="1" baseline="0" dirty="0"/>
              <a:t>Timer</a:t>
            </a:r>
            <a:r>
              <a:rPr lang="en-US" b="0" baseline="0" dirty="0"/>
              <a:t> expires an electronic signal is sent to activate a </a:t>
            </a:r>
            <a:r>
              <a:rPr lang="en-US" b="1" baseline="0" dirty="0"/>
              <a:t>Relay</a:t>
            </a:r>
            <a:r>
              <a:rPr lang="en-US" b="0" baseline="0" dirty="0"/>
              <a:t> which in turn send an electronic signal to activate a </a:t>
            </a:r>
            <a:r>
              <a:rPr lang="en-US" b="1" baseline="0" dirty="0"/>
              <a:t>Solenoid</a:t>
            </a:r>
            <a:r>
              <a:rPr lang="en-US" b="0" baseline="0" dirty="0"/>
              <a:t> </a:t>
            </a:r>
          </a:p>
          <a:p>
            <a:pPr marL="171450" indent="-171450">
              <a:buFont typeface="Arial" panose="020B0604020202020204" pitchFamily="34" charset="0"/>
              <a:buChar char="•"/>
            </a:pPr>
            <a:r>
              <a:rPr lang="en-US" b="0" baseline="0" dirty="0"/>
              <a:t>The </a:t>
            </a:r>
            <a:r>
              <a:rPr lang="en-US" b="1" baseline="0" dirty="0"/>
              <a:t>Solenoid</a:t>
            </a:r>
            <a:r>
              <a:rPr lang="en-US" b="0" baseline="0" dirty="0"/>
              <a:t> allows water onto the cover of the </a:t>
            </a:r>
            <a:r>
              <a:rPr lang="en-US" b="1" baseline="0" dirty="0"/>
              <a:t>ACV</a:t>
            </a:r>
            <a:r>
              <a:rPr lang="en-US" b="0" baseline="0" dirty="0"/>
              <a:t> which closes the valve and stops the flow of water.</a:t>
            </a:r>
          </a:p>
          <a:p>
            <a:pPr marL="171450" indent="-171450">
              <a:buFont typeface="Arial" panose="020B0604020202020204" pitchFamily="34" charset="0"/>
              <a:buChar char="•"/>
            </a:pPr>
            <a:r>
              <a:rPr lang="en-US" b="0" baseline="0" dirty="0"/>
              <a:t>While the </a:t>
            </a:r>
            <a:r>
              <a:rPr lang="en-US" b="1" baseline="0" dirty="0"/>
              <a:t>Solenoid</a:t>
            </a:r>
            <a:r>
              <a:rPr lang="en-US" b="0" baseline="0" dirty="0"/>
              <a:t> is activated, a signal is sent to the </a:t>
            </a:r>
            <a:r>
              <a:rPr lang="en-US" b="1" baseline="0" dirty="0"/>
              <a:t>Wireless Cellular Node </a:t>
            </a:r>
            <a:r>
              <a:rPr lang="en-US" b="0" baseline="0" dirty="0"/>
              <a:t>to send a flood event message to the </a:t>
            </a:r>
            <a:r>
              <a:rPr lang="en-US" b="1" baseline="0" dirty="0" err="1"/>
              <a:t>Syncta</a:t>
            </a:r>
            <a:r>
              <a:rPr lang="en-US" b="1" baseline="0" dirty="0"/>
              <a:t> Platform</a:t>
            </a:r>
          </a:p>
          <a:p>
            <a:pPr marL="171450" indent="-171450">
              <a:buFont typeface="Arial" panose="020B0604020202020204" pitchFamily="34" charset="0"/>
              <a:buChar char="•"/>
            </a:pPr>
            <a:r>
              <a:rPr lang="en-US" b="1" baseline="0" dirty="0" err="1"/>
              <a:t>Syncta</a:t>
            </a:r>
            <a:r>
              <a:rPr lang="en-US" b="1" baseline="0" dirty="0"/>
              <a:t> </a:t>
            </a:r>
            <a:r>
              <a:rPr lang="en-US" b="0" baseline="0" dirty="0"/>
              <a:t>will send out </a:t>
            </a:r>
            <a:r>
              <a:rPr lang="en-US" b="1" baseline="0" dirty="0"/>
              <a:t>notification of a flood event </a:t>
            </a:r>
            <a:r>
              <a:rPr lang="en-US" b="0" baseline="0" dirty="0"/>
              <a:t>to those identified in the registration process by </a:t>
            </a:r>
            <a:r>
              <a:rPr lang="en-US" b="1" baseline="0" dirty="0"/>
              <a:t>Text, Email, and Phone</a:t>
            </a:r>
            <a:r>
              <a:rPr lang="en-US" b="0" baseline="0" dirty="0"/>
              <a:t>. (generally within 10-30 seconds after an event has occurred depending on who your wireless service provider is and the performance of the network).</a:t>
            </a:r>
          </a:p>
          <a:p>
            <a:pPr marL="171450" indent="-171450">
              <a:buFont typeface="Arial" panose="020B0604020202020204" pitchFamily="34" charset="0"/>
              <a:buChar char="•"/>
            </a:pPr>
            <a:r>
              <a:rPr lang="en-US" b="0" baseline="0" dirty="0"/>
              <a:t>The message is sent when the discharge is first detected and then again when the discharge is stopped – giving the Facility Engineer peace of mind that water damage risk has bene minimized</a:t>
            </a:r>
            <a:endParaRPr lang="en-US" b="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US" baseline="0" dirty="0"/>
              <a:t>This solution can be configured with WATTS, AMES, or FEBCO backflow assemblies. </a:t>
            </a:r>
          </a:p>
          <a:p>
            <a:endParaRPr lang="en-US" b="1" baseline="0" dirty="0"/>
          </a:p>
          <a:p>
            <a:r>
              <a:rPr lang="en-US" b="0" dirty="0"/>
              <a:t>You can order the system with the shutoff valve of your choice: </a:t>
            </a:r>
            <a:r>
              <a:rPr lang="en-US" b="0" baseline="0" dirty="0"/>
              <a:t>Non-Rising Stem (NRS), Outside Stem and Yoke (OSY), and Quarter Turn (QT) for the WATTS version of backflow preventer.</a:t>
            </a:r>
          </a:p>
          <a:p>
            <a:endParaRPr lang="en-US" b="0" baseline="0" dirty="0"/>
          </a:p>
          <a:p>
            <a:r>
              <a:rPr lang="en-US" b="0" baseline="0" dirty="0"/>
              <a:t>If you want to add </a:t>
            </a:r>
            <a:r>
              <a:rPr lang="en-US" b="1" baseline="0" dirty="0"/>
              <a:t>Pressure Regulation </a:t>
            </a:r>
            <a:r>
              <a:rPr lang="en-US" b="0" baseline="0" dirty="0"/>
              <a:t>you can, such as by placing a </a:t>
            </a:r>
            <a:r>
              <a:rPr lang="en-US" b="1" baseline="0" dirty="0"/>
              <a:t>Pressure Reducing ACV </a:t>
            </a:r>
            <a:r>
              <a:rPr lang="en-US" b="0" baseline="0" dirty="0"/>
              <a:t>after/downstream the </a:t>
            </a:r>
            <a:r>
              <a:rPr lang="en-US" b="1" baseline="0" dirty="0"/>
              <a:t>Flood Protection Valve Station.</a:t>
            </a:r>
            <a:endParaRPr lang="en-US" b="1" dirty="0"/>
          </a:p>
        </p:txBody>
      </p:sp>
      <p:sp>
        <p:nvSpPr>
          <p:cNvPr id="4" name="Slide Number Placeholder 3"/>
          <p:cNvSpPr>
            <a:spLocks noGrp="1"/>
          </p:cNvSpPr>
          <p:nvPr>
            <p:ph type="sldNum" sz="quarter" idx="10"/>
          </p:nvPr>
        </p:nvSpPr>
        <p:spPr/>
        <p:txBody>
          <a:bodyPr/>
          <a:lstStyle/>
          <a:p>
            <a:fld id="{858BC0A9-FF8C-4AC9-8C0F-DE2A98573BC4}" type="slidenum">
              <a:rPr lang="en-US" smtClean="0"/>
              <a:t>10</a:t>
            </a:fld>
            <a:endParaRPr lang="en-US"/>
          </a:p>
        </p:txBody>
      </p:sp>
    </p:spTree>
    <p:extLst>
      <p:ext uri="{BB962C8B-B14F-4D97-AF65-F5344CB8AC3E}">
        <p14:creationId xmlns:p14="http://schemas.microsoft.com/office/powerpoint/2010/main" val="1713827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the </a:t>
            </a:r>
            <a:r>
              <a:rPr lang="en-US" b="1" dirty="0" err="1"/>
              <a:t>SentryPlus</a:t>
            </a:r>
            <a:r>
              <a:rPr lang="en-US" b="1" dirty="0"/>
              <a:t> Alert Flood Protection Shutdown Valve.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Systems incudes:</a:t>
            </a:r>
            <a:r>
              <a:rPr lang="en-US" baseline="0" dirty="0"/>
              <a:t> Automated Flood Protection Shutdown Valve (ACV), Flow Sensor, Junction Box, and Wireless Node.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This system can be connected to any RPZ Backflow. Or in-line on any pipeline application w/attached drain-line.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be installed inside or outside</a:t>
            </a:r>
          </a:p>
          <a:p>
            <a:endParaRPr lang="en-US" dirty="0"/>
          </a:p>
          <a:p>
            <a:r>
              <a:rPr lang="en-US" b="1" dirty="0"/>
              <a:t>How it works</a:t>
            </a:r>
            <a:r>
              <a:rPr lang="en-US" b="1" baseline="0" dirty="0"/>
              <a:t> w</a:t>
            </a:r>
            <a:r>
              <a:rPr lang="en-US" b="1" dirty="0"/>
              <a:t>hen a flood event occurs:</a:t>
            </a:r>
          </a:p>
          <a:p>
            <a:pPr marL="171450" indent="-171450">
              <a:buFont typeface="Arial" panose="020B0604020202020204" pitchFamily="34" charset="0"/>
              <a:buChar char="•"/>
            </a:pPr>
            <a:r>
              <a:rPr lang="en-US" b="0" dirty="0"/>
              <a:t>Water discharge is detected</a:t>
            </a:r>
            <a:r>
              <a:rPr lang="en-US" b="0" baseline="0" dirty="0"/>
              <a:t> by the </a:t>
            </a:r>
            <a:r>
              <a:rPr lang="en-US" b="1" baseline="0" dirty="0"/>
              <a:t>Flow Sensor. </a:t>
            </a:r>
            <a:r>
              <a:rPr lang="en-US" b="0" i="0" baseline="0" dirty="0"/>
              <a:t>(either from backflow preventer relief valve or in-line pipeline application) </a:t>
            </a:r>
            <a:endParaRPr lang="en-US" b="1" i="0" baseline="0" dirty="0"/>
          </a:p>
          <a:p>
            <a:pPr marL="171450" indent="-171450">
              <a:buFont typeface="Arial" panose="020B0604020202020204" pitchFamily="34" charset="0"/>
              <a:buChar char="•"/>
            </a:pPr>
            <a:r>
              <a:rPr lang="en-US" b="1" baseline="0" dirty="0"/>
              <a:t>Flow Sensor </a:t>
            </a:r>
            <a:r>
              <a:rPr lang="en-US" b="0" baseline="0" dirty="0"/>
              <a:t>sends an electronic signal to the </a:t>
            </a:r>
            <a:r>
              <a:rPr lang="en-US" b="1" baseline="0" dirty="0"/>
              <a:t>Junction Box </a:t>
            </a:r>
            <a:r>
              <a:rPr lang="en-US" b="0" baseline="0" dirty="0"/>
              <a:t>which starts the </a:t>
            </a:r>
            <a:r>
              <a:rPr lang="en-US" b="1" baseline="0" dirty="0"/>
              <a:t>Time</a:t>
            </a:r>
            <a:r>
              <a:rPr lang="en-US" b="0" baseline="0" dirty="0"/>
              <a:t>r (timer is configurable, usually set for (15-30 seconds)</a:t>
            </a:r>
          </a:p>
          <a:p>
            <a:pPr marL="171450" indent="-171450">
              <a:buFont typeface="Arial" panose="020B0604020202020204" pitchFamily="34" charset="0"/>
              <a:buChar char="•"/>
            </a:pPr>
            <a:r>
              <a:rPr lang="en-US" b="0" baseline="0" dirty="0"/>
              <a:t>If the </a:t>
            </a:r>
            <a:r>
              <a:rPr lang="en-US" b="1" baseline="0" dirty="0"/>
              <a:t>Timer</a:t>
            </a:r>
            <a:r>
              <a:rPr lang="en-US" b="0" baseline="0" dirty="0"/>
              <a:t> expires an electronic signal is sent to activate a </a:t>
            </a:r>
            <a:r>
              <a:rPr lang="en-US" b="1" baseline="0" dirty="0"/>
              <a:t>Relay</a:t>
            </a:r>
            <a:r>
              <a:rPr lang="en-US" b="0" baseline="0" dirty="0"/>
              <a:t> which in turn send an electronic signal to activate a </a:t>
            </a:r>
            <a:r>
              <a:rPr lang="en-US" b="1" baseline="0" dirty="0"/>
              <a:t>Solenoid</a:t>
            </a:r>
            <a:r>
              <a:rPr lang="en-US" b="0" baseline="0" dirty="0"/>
              <a:t> </a:t>
            </a:r>
          </a:p>
          <a:p>
            <a:pPr marL="171450" indent="-171450">
              <a:buFont typeface="Arial" panose="020B0604020202020204" pitchFamily="34" charset="0"/>
              <a:buChar char="•"/>
            </a:pPr>
            <a:r>
              <a:rPr lang="en-US" b="0" baseline="0" dirty="0"/>
              <a:t>The </a:t>
            </a:r>
            <a:r>
              <a:rPr lang="en-US" b="1" baseline="0" dirty="0"/>
              <a:t>Solenoid</a:t>
            </a:r>
            <a:r>
              <a:rPr lang="en-US" b="0" baseline="0" dirty="0"/>
              <a:t> allows water onto the cover of the </a:t>
            </a:r>
            <a:r>
              <a:rPr lang="en-US" b="1" baseline="0" dirty="0"/>
              <a:t>ACV</a:t>
            </a:r>
            <a:r>
              <a:rPr lang="en-US" b="0" baseline="0" dirty="0"/>
              <a:t> which closes the valve and stops the flow of water.</a:t>
            </a:r>
          </a:p>
          <a:p>
            <a:pPr marL="171450" indent="-171450">
              <a:buFont typeface="Arial" panose="020B0604020202020204" pitchFamily="34" charset="0"/>
              <a:buChar char="•"/>
            </a:pPr>
            <a:r>
              <a:rPr lang="en-US" b="0" baseline="0" dirty="0"/>
              <a:t>While the </a:t>
            </a:r>
            <a:r>
              <a:rPr lang="en-US" b="1" baseline="0" dirty="0"/>
              <a:t>Solenoid</a:t>
            </a:r>
            <a:r>
              <a:rPr lang="en-US" b="0" baseline="0" dirty="0"/>
              <a:t> is activated, a signal is sent to the </a:t>
            </a:r>
            <a:r>
              <a:rPr lang="en-US" b="1" baseline="0" dirty="0"/>
              <a:t>Wireless Cellular Node </a:t>
            </a:r>
            <a:r>
              <a:rPr lang="en-US" b="0" baseline="0" dirty="0"/>
              <a:t>to send a flood event message to the </a:t>
            </a:r>
            <a:r>
              <a:rPr lang="en-US" b="1" baseline="0" dirty="0" err="1"/>
              <a:t>Syncta</a:t>
            </a:r>
            <a:r>
              <a:rPr lang="en-US" b="1" baseline="0" dirty="0"/>
              <a:t> Platform</a:t>
            </a:r>
          </a:p>
          <a:p>
            <a:pPr marL="171450" indent="-171450">
              <a:buFont typeface="Arial" panose="020B0604020202020204" pitchFamily="34" charset="0"/>
              <a:buChar char="•"/>
            </a:pPr>
            <a:r>
              <a:rPr lang="en-US" b="1" baseline="0" dirty="0" err="1"/>
              <a:t>Syncta</a:t>
            </a:r>
            <a:r>
              <a:rPr lang="en-US" b="1" baseline="0" dirty="0"/>
              <a:t> </a:t>
            </a:r>
            <a:r>
              <a:rPr lang="en-US" b="0" baseline="0" dirty="0"/>
              <a:t>will send out </a:t>
            </a:r>
            <a:r>
              <a:rPr lang="en-US" b="1" baseline="0" dirty="0"/>
              <a:t>notification of a flood event </a:t>
            </a:r>
            <a:r>
              <a:rPr lang="en-US" b="0" baseline="0" dirty="0"/>
              <a:t>to those identified in the registration process by </a:t>
            </a:r>
            <a:r>
              <a:rPr lang="en-US" b="1" baseline="0" dirty="0"/>
              <a:t>Text, Email, and Phone</a:t>
            </a:r>
            <a:r>
              <a:rPr lang="en-US" b="0" baseline="0" dirty="0"/>
              <a:t>. (generally within 10-30 seconds after an event has occurred depending on who your wireless service provider is and the performance of the network).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message is sent when the discharge is first detected and then again when the discharge is stopped – giving the Facility Engineer peace of mind that water damage risk has bene minimized</a:t>
            </a:r>
            <a:endParaRPr lang="en-US" b="0" dirty="0"/>
          </a:p>
          <a:p>
            <a:endParaRPr lang="en-US" dirty="0"/>
          </a:p>
        </p:txBody>
      </p:sp>
      <p:sp>
        <p:nvSpPr>
          <p:cNvPr id="4" name="Slide Number Placeholder 3"/>
          <p:cNvSpPr>
            <a:spLocks noGrp="1"/>
          </p:cNvSpPr>
          <p:nvPr>
            <p:ph type="sldNum" sz="quarter" idx="10"/>
          </p:nvPr>
        </p:nvSpPr>
        <p:spPr/>
        <p:txBody>
          <a:bodyPr/>
          <a:lstStyle/>
          <a:p>
            <a:fld id="{858BC0A9-FF8C-4AC9-8C0F-DE2A98573BC4}" type="slidenum">
              <a:rPr lang="en-US" smtClean="0"/>
              <a:t>11</a:t>
            </a:fld>
            <a:endParaRPr lang="en-US"/>
          </a:p>
        </p:txBody>
      </p:sp>
    </p:spTree>
    <p:extLst>
      <p:ext uri="{BB962C8B-B14F-4D97-AF65-F5344CB8AC3E}">
        <p14:creationId xmlns:p14="http://schemas.microsoft.com/office/powerpoint/2010/main" val="1548321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the </a:t>
            </a:r>
            <a:r>
              <a:rPr lang="en-US" b="1" dirty="0" err="1"/>
              <a:t>SentryPlus</a:t>
            </a:r>
            <a:r>
              <a:rPr lang="en-US" b="1" dirty="0"/>
              <a:t> Alert Flood Detection Backflow System.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Systems incudes:</a:t>
            </a:r>
            <a:r>
              <a:rPr lang="en-US" baseline="0" dirty="0"/>
              <a:t> Backflow Preventer, Flow Sensor, Junction Box, and Wireless Node.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Shown install on a WATTS 957-OSY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Typically you will see this in installation where you have an existing RPZ installation, when you may not have the space to include an ACV, or a an application or building where you cannot shut the water off (like a hospital).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water is not turned off with this system. However, notification that a flood event has occurred will still be sent and the response time to take action will be reduced dramatically.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 Because instead of finding out by accident that a flood event occurred, people will know by design that an event has happened.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Can be installed inside or outside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r>
              <a:rPr lang="en-US" b="1" dirty="0"/>
              <a:t>How it works</a:t>
            </a:r>
            <a:r>
              <a:rPr lang="en-US" b="1" baseline="0" dirty="0"/>
              <a:t> w</a:t>
            </a:r>
            <a:r>
              <a:rPr lang="en-US" b="1" dirty="0"/>
              <a:t>hen a flood event occurs:</a:t>
            </a:r>
          </a:p>
          <a:p>
            <a:pPr marL="171450" indent="-171450">
              <a:buFont typeface="Arial" panose="020B0604020202020204" pitchFamily="34" charset="0"/>
              <a:buChar char="•"/>
            </a:pPr>
            <a:r>
              <a:rPr lang="en-US" b="0" dirty="0"/>
              <a:t>Water discharge through the backflow preventers relieve valve is detected</a:t>
            </a:r>
            <a:r>
              <a:rPr lang="en-US" b="0" baseline="0" dirty="0"/>
              <a:t> by the </a:t>
            </a:r>
            <a:r>
              <a:rPr lang="en-US" b="1" baseline="0" dirty="0"/>
              <a:t>Flow Sensor.</a:t>
            </a:r>
          </a:p>
          <a:p>
            <a:pPr marL="171450" indent="-171450">
              <a:buFont typeface="Arial" panose="020B0604020202020204" pitchFamily="34" charset="0"/>
              <a:buChar char="•"/>
            </a:pPr>
            <a:r>
              <a:rPr lang="en-US" b="1" baseline="0" dirty="0"/>
              <a:t>Flow Sensor </a:t>
            </a:r>
            <a:r>
              <a:rPr lang="en-US" b="0" baseline="0" dirty="0"/>
              <a:t>sends an electronic signal to the </a:t>
            </a:r>
            <a:r>
              <a:rPr lang="en-US" b="1" baseline="0" dirty="0"/>
              <a:t>Junction Box </a:t>
            </a:r>
            <a:r>
              <a:rPr lang="en-US" b="0" baseline="0" dirty="0"/>
              <a:t>which starts the </a:t>
            </a:r>
            <a:r>
              <a:rPr lang="en-US" b="1" baseline="0" dirty="0"/>
              <a:t>Time</a:t>
            </a:r>
            <a:r>
              <a:rPr lang="en-US" b="0" baseline="0" dirty="0"/>
              <a:t>r (timer is configurable, usually set for (15-30 seconds)</a:t>
            </a:r>
          </a:p>
          <a:p>
            <a:pPr marL="171450" indent="-171450">
              <a:buFont typeface="Arial" panose="020B0604020202020204" pitchFamily="34" charset="0"/>
              <a:buChar char="•"/>
            </a:pPr>
            <a:r>
              <a:rPr lang="en-US" b="0" baseline="0" dirty="0"/>
              <a:t>If the </a:t>
            </a:r>
            <a:r>
              <a:rPr lang="en-US" b="1" baseline="0" dirty="0"/>
              <a:t>Timer</a:t>
            </a:r>
            <a:r>
              <a:rPr lang="en-US" b="0" baseline="0" dirty="0"/>
              <a:t> expires an electronic signal is sent to the </a:t>
            </a:r>
            <a:r>
              <a:rPr lang="en-US" b="1" baseline="0" dirty="0"/>
              <a:t>Wireless Cellular Node </a:t>
            </a:r>
            <a:r>
              <a:rPr lang="en-US" b="0" baseline="0" dirty="0"/>
              <a:t>to send a flood event message to the </a:t>
            </a:r>
            <a:r>
              <a:rPr lang="en-US" b="1" baseline="0" dirty="0" err="1"/>
              <a:t>Syncta</a:t>
            </a:r>
            <a:r>
              <a:rPr lang="en-US" b="1" baseline="0" dirty="0"/>
              <a:t> Platform</a:t>
            </a:r>
          </a:p>
          <a:p>
            <a:pPr marL="171450" indent="-171450">
              <a:buFont typeface="Arial" panose="020B0604020202020204" pitchFamily="34" charset="0"/>
              <a:buChar char="•"/>
            </a:pPr>
            <a:r>
              <a:rPr lang="en-US" b="1" baseline="0" dirty="0" err="1"/>
              <a:t>Syncta</a:t>
            </a:r>
            <a:r>
              <a:rPr lang="en-US" b="1" baseline="0" dirty="0"/>
              <a:t> </a:t>
            </a:r>
            <a:r>
              <a:rPr lang="en-US" b="0" baseline="0" dirty="0"/>
              <a:t>will send out </a:t>
            </a:r>
            <a:r>
              <a:rPr lang="en-US" b="1" baseline="0" dirty="0"/>
              <a:t>notification of a flood event </a:t>
            </a:r>
            <a:r>
              <a:rPr lang="en-US" b="0" baseline="0" dirty="0"/>
              <a:t>to those identified in the registration process by </a:t>
            </a:r>
            <a:r>
              <a:rPr lang="en-US" b="1" baseline="0" dirty="0"/>
              <a:t>Text, Email, and Phone</a:t>
            </a:r>
            <a:r>
              <a:rPr lang="en-US" b="0" baseline="0" dirty="0"/>
              <a:t>. (generally within 10-30 seconds after an event has occurred depending on who your wireless service provider is and the performance of the network).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message is sent when the discharge is first detected and then again when the discharge is stopped – giving the Facility Engineer peace of mind that water damage risk has bene minimized</a:t>
            </a:r>
            <a:endParaRPr lang="en-US" b="0" dirty="0"/>
          </a:p>
        </p:txBody>
      </p:sp>
      <p:sp>
        <p:nvSpPr>
          <p:cNvPr id="4" name="Slide Number Placeholder 3"/>
          <p:cNvSpPr>
            <a:spLocks noGrp="1"/>
          </p:cNvSpPr>
          <p:nvPr>
            <p:ph type="sldNum" sz="quarter" idx="10"/>
          </p:nvPr>
        </p:nvSpPr>
        <p:spPr/>
        <p:txBody>
          <a:bodyPr/>
          <a:lstStyle/>
          <a:p>
            <a:fld id="{858BC0A9-FF8C-4AC9-8C0F-DE2A98573BC4}" type="slidenum">
              <a:rPr lang="en-US" smtClean="0"/>
              <a:t>12</a:t>
            </a:fld>
            <a:endParaRPr lang="en-US"/>
          </a:p>
        </p:txBody>
      </p:sp>
    </p:spTree>
    <p:extLst>
      <p:ext uri="{BB962C8B-B14F-4D97-AF65-F5344CB8AC3E}">
        <p14:creationId xmlns:p14="http://schemas.microsoft.com/office/powerpoint/2010/main" val="1782663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B8D2-025C-E7F0-DD2F-D40DE561AB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569DA-0819-DD90-ECA9-ED31186BF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4218A5-96A1-84F1-E9BA-E766024AA5FD}"/>
              </a:ext>
            </a:extLst>
          </p:cNvPr>
          <p:cNvSpPr>
            <a:spLocks noGrp="1"/>
          </p:cNvSpPr>
          <p:nvPr>
            <p:ph type="dt" sz="half" idx="10"/>
          </p:nvPr>
        </p:nvSpPr>
        <p:spPr/>
        <p:txBody>
          <a:bodyPr/>
          <a:lstStyle/>
          <a:p>
            <a:fld id="{48901C37-EA43-4BCE-8340-3B57907CB1A6}" type="datetimeFigureOut">
              <a:rPr lang="en-US" smtClean="0"/>
              <a:t>2/21/24</a:t>
            </a:fld>
            <a:endParaRPr lang="en-US"/>
          </a:p>
        </p:txBody>
      </p:sp>
      <p:sp>
        <p:nvSpPr>
          <p:cNvPr id="5" name="Footer Placeholder 4">
            <a:extLst>
              <a:ext uri="{FF2B5EF4-FFF2-40B4-BE49-F238E27FC236}">
                <a16:creationId xmlns:a16="http://schemas.microsoft.com/office/drawing/2014/main" id="{40826FC3-B7E1-3876-FA40-4C8117963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8AE8A-38AF-AD46-0BED-A1FA192663B0}"/>
              </a:ext>
            </a:extLst>
          </p:cNvPr>
          <p:cNvSpPr>
            <a:spLocks noGrp="1"/>
          </p:cNvSpPr>
          <p:nvPr>
            <p:ph type="sldNum" sz="quarter" idx="12"/>
          </p:nvPr>
        </p:nvSpPr>
        <p:spPr/>
        <p:txBody>
          <a:bodyPr/>
          <a:lstStyle/>
          <a:p>
            <a:fld id="{4800E001-6748-4FE7-B6ED-2DA89F3C3B48}" type="slidenum">
              <a:rPr lang="en-US" smtClean="0"/>
              <a:t>‹#›</a:t>
            </a:fld>
            <a:endParaRPr lang="en-US"/>
          </a:p>
        </p:txBody>
      </p:sp>
    </p:spTree>
    <p:extLst>
      <p:ext uri="{BB962C8B-B14F-4D97-AF65-F5344CB8AC3E}">
        <p14:creationId xmlns:p14="http://schemas.microsoft.com/office/powerpoint/2010/main" val="1316000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5EED6-9878-111D-3383-A4CED2DCC3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E43E48-57C4-0891-8695-A85B5E3D93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0A0589-3A56-9C52-81F9-A3FAF6351DE5}"/>
              </a:ext>
            </a:extLst>
          </p:cNvPr>
          <p:cNvSpPr>
            <a:spLocks noGrp="1"/>
          </p:cNvSpPr>
          <p:nvPr>
            <p:ph type="dt" sz="half" idx="10"/>
          </p:nvPr>
        </p:nvSpPr>
        <p:spPr/>
        <p:txBody>
          <a:bodyPr/>
          <a:lstStyle/>
          <a:p>
            <a:fld id="{48901C37-EA43-4BCE-8340-3B57907CB1A6}" type="datetimeFigureOut">
              <a:rPr lang="en-US" smtClean="0"/>
              <a:t>2/21/24</a:t>
            </a:fld>
            <a:endParaRPr lang="en-US"/>
          </a:p>
        </p:txBody>
      </p:sp>
      <p:sp>
        <p:nvSpPr>
          <p:cNvPr id="5" name="Footer Placeholder 4">
            <a:extLst>
              <a:ext uri="{FF2B5EF4-FFF2-40B4-BE49-F238E27FC236}">
                <a16:creationId xmlns:a16="http://schemas.microsoft.com/office/drawing/2014/main" id="{167FEEFB-9D5F-99BB-6B3A-F0A38F92E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150EF-AF61-F6D7-0A32-2626DD9188EA}"/>
              </a:ext>
            </a:extLst>
          </p:cNvPr>
          <p:cNvSpPr>
            <a:spLocks noGrp="1"/>
          </p:cNvSpPr>
          <p:nvPr>
            <p:ph type="sldNum" sz="quarter" idx="12"/>
          </p:nvPr>
        </p:nvSpPr>
        <p:spPr/>
        <p:txBody>
          <a:bodyPr/>
          <a:lstStyle/>
          <a:p>
            <a:fld id="{4800E001-6748-4FE7-B6ED-2DA89F3C3B48}" type="slidenum">
              <a:rPr lang="en-US" smtClean="0"/>
              <a:t>‹#›</a:t>
            </a:fld>
            <a:endParaRPr lang="en-US"/>
          </a:p>
        </p:txBody>
      </p:sp>
    </p:spTree>
    <p:extLst>
      <p:ext uri="{BB962C8B-B14F-4D97-AF65-F5344CB8AC3E}">
        <p14:creationId xmlns:p14="http://schemas.microsoft.com/office/powerpoint/2010/main" val="3497191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1B461-48F3-519E-FA81-3D9F6684B9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7889DA-653E-5A16-FE8E-FCBF14AC88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BF325-0C37-204A-E739-877DE5925208}"/>
              </a:ext>
            </a:extLst>
          </p:cNvPr>
          <p:cNvSpPr>
            <a:spLocks noGrp="1"/>
          </p:cNvSpPr>
          <p:nvPr>
            <p:ph type="dt" sz="half" idx="10"/>
          </p:nvPr>
        </p:nvSpPr>
        <p:spPr/>
        <p:txBody>
          <a:bodyPr/>
          <a:lstStyle/>
          <a:p>
            <a:fld id="{48901C37-EA43-4BCE-8340-3B57907CB1A6}" type="datetimeFigureOut">
              <a:rPr lang="en-US" smtClean="0"/>
              <a:t>2/21/24</a:t>
            </a:fld>
            <a:endParaRPr lang="en-US"/>
          </a:p>
        </p:txBody>
      </p:sp>
      <p:sp>
        <p:nvSpPr>
          <p:cNvPr id="5" name="Footer Placeholder 4">
            <a:extLst>
              <a:ext uri="{FF2B5EF4-FFF2-40B4-BE49-F238E27FC236}">
                <a16:creationId xmlns:a16="http://schemas.microsoft.com/office/drawing/2014/main" id="{88871D02-68EE-A1F0-2E47-5F51F0D340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FBE7A-DAFC-6EE3-65A7-A2C6F7F89A05}"/>
              </a:ext>
            </a:extLst>
          </p:cNvPr>
          <p:cNvSpPr>
            <a:spLocks noGrp="1"/>
          </p:cNvSpPr>
          <p:nvPr>
            <p:ph type="sldNum" sz="quarter" idx="12"/>
          </p:nvPr>
        </p:nvSpPr>
        <p:spPr/>
        <p:txBody>
          <a:bodyPr/>
          <a:lstStyle/>
          <a:p>
            <a:fld id="{4800E001-6748-4FE7-B6ED-2DA89F3C3B48}" type="slidenum">
              <a:rPr lang="en-US" smtClean="0"/>
              <a:t>‹#›</a:t>
            </a:fld>
            <a:endParaRPr lang="en-US"/>
          </a:p>
        </p:txBody>
      </p:sp>
    </p:spTree>
    <p:extLst>
      <p:ext uri="{BB962C8B-B14F-4D97-AF65-F5344CB8AC3E}">
        <p14:creationId xmlns:p14="http://schemas.microsoft.com/office/powerpoint/2010/main" val="1473194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 y="0"/>
            <a:ext cx="12190783" cy="6858000"/>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985607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16" imgH="216" progId="TCLayout.ActiveDocument.1">
                  <p:embed/>
                </p:oleObj>
              </mc:Choice>
              <mc:Fallback>
                <p:oleObj name="think-cell Slide" r:id="rId5" imgW="216" imgH="216"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Subtitle 2"/>
          <p:cNvSpPr>
            <a:spLocks noGrp="1"/>
          </p:cNvSpPr>
          <p:nvPr>
            <p:ph type="subTitle" idx="1" hasCustomPrompt="1"/>
          </p:nvPr>
        </p:nvSpPr>
        <p:spPr>
          <a:xfrm>
            <a:off x="381000" y="4582161"/>
            <a:ext cx="11438965" cy="761999"/>
          </a:xfrm>
          <a:prstGeom prst="rect">
            <a:avLst/>
          </a:prstGeom>
        </p:spPr>
        <p:txBody>
          <a:bodyPr lIns="0" tIns="91440" rIns="0" bIns="0" anchor="ctr">
            <a:normAutofit/>
          </a:bodyPr>
          <a:lstStyle>
            <a:lvl1pPr marL="0" indent="0" algn="r">
              <a:buNone/>
              <a:defRPr sz="2400" b="1" baseline="0">
                <a:solidFill>
                  <a:schemeClr val="tx1">
                    <a:lumMod val="85000"/>
                    <a:lumOff val="1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Bold, Arial 24 </a:t>
            </a:r>
            <a:r>
              <a:rPr lang="en-US" dirty="0" err="1"/>
              <a:t>pt</a:t>
            </a:r>
            <a:r>
              <a:rPr lang="en-US" dirty="0"/>
              <a:t> – Right Align</a:t>
            </a:r>
          </a:p>
        </p:txBody>
      </p:sp>
      <p:sp>
        <p:nvSpPr>
          <p:cNvPr id="6" name="Text Placeholder 9"/>
          <p:cNvSpPr>
            <a:spLocks noGrp="1"/>
          </p:cNvSpPr>
          <p:nvPr>
            <p:ph type="body" sz="quarter" idx="10" hasCustomPrompt="1"/>
          </p:nvPr>
        </p:nvSpPr>
        <p:spPr>
          <a:xfrm>
            <a:off x="6872338" y="5460429"/>
            <a:ext cx="4947627" cy="351491"/>
          </a:xfrm>
          <a:prstGeom prst="rect">
            <a:avLst/>
          </a:prstGeom>
        </p:spPr>
        <p:txBody>
          <a:bodyPr lIns="0" tIns="0" rIns="0" bIns="0" anchor="ctr">
            <a:normAutofit/>
          </a:bodyPr>
          <a:lstStyle>
            <a:lvl1pPr marL="0" indent="0" algn="r">
              <a:buNone/>
              <a:defRPr sz="2000" b="0">
                <a:solidFill>
                  <a:schemeClr val="tx1">
                    <a:lumMod val="75000"/>
                    <a:lumOff val="25000"/>
                  </a:schemeClr>
                </a:solidFill>
                <a:latin typeface="+mn-lt"/>
              </a:defRPr>
            </a:lvl1pPr>
          </a:lstStyle>
          <a:p>
            <a:pPr lvl="0"/>
            <a:r>
              <a:rPr lang="en-US" dirty="0"/>
              <a:t>Click to edit Master sub title text 20 </a:t>
            </a:r>
            <a:r>
              <a:rPr lang="en-US" dirty="0" err="1"/>
              <a:t>pt</a:t>
            </a:r>
            <a:endParaRPr lang="en-US" dirty="0"/>
          </a:p>
        </p:txBody>
      </p:sp>
      <p:sp>
        <p:nvSpPr>
          <p:cNvPr id="8" name="Footer Placeholder 2"/>
          <p:cNvSpPr txBox="1">
            <a:spLocks/>
          </p:cNvSpPr>
          <p:nvPr userDrawn="1"/>
        </p:nvSpPr>
        <p:spPr>
          <a:xfrm>
            <a:off x="3288030" y="6488430"/>
            <a:ext cx="5615940" cy="36621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lumMod val="75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Arial Narrow" panose="020B0606020202030204" pitchFamily="34" charset="0"/>
                <a:ea typeface="+mn-ea"/>
                <a:cs typeface="+mn-cs"/>
              </a:rPr>
              <a:t>© 2019 Watts Water Technologies, Inc.  |  Business Proprietary &amp; Confidential Information</a:t>
            </a:r>
          </a:p>
        </p:txBody>
      </p:sp>
      <p:sp>
        <p:nvSpPr>
          <p:cNvPr id="2" name="Rectangle 1"/>
          <p:cNvSpPr/>
          <p:nvPr userDrawn="1"/>
        </p:nvSpPr>
        <p:spPr>
          <a:xfrm>
            <a:off x="162046" y="5811920"/>
            <a:ext cx="3044141" cy="774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1000" y="5811920"/>
            <a:ext cx="3596923" cy="789524"/>
          </a:xfrm>
          <a:prstGeom prst="rect">
            <a:avLst/>
          </a:prstGeom>
        </p:spPr>
      </p:pic>
    </p:spTree>
    <p:custDataLst>
      <p:tags r:id="rId1"/>
    </p:custDataLst>
    <p:extLst>
      <p:ext uri="{BB962C8B-B14F-4D97-AF65-F5344CB8AC3E}">
        <p14:creationId xmlns:p14="http://schemas.microsoft.com/office/powerpoint/2010/main" val="884392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8952" cy="1023872"/>
          </a:xfrm>
          <a:prstGeom prst="rect">
            <a:avLst/>
          </a:prstGeom>
        </p:spPr>
      </p:pic>
      <p:sp>
        <p:nvSpPr>
          <p:cNvPr id="21" name="Text Placeholder 20"/>
          <p:cNvSpPr>
            <a:spLocks noGrp="1"/>
          </p:cNvSpPr>
          <p:nvPr>
            <p:ph type="body" sz="quarter" idx="10" hasCustomPrompt="1"/>
          </p:nvPr>
        </p:nvSpPr>
        <p:spPr>
          <a:xfrm>
            <a:off x="391160" y="5080"/>
            <a:ext cx="10175875" cy="756920"/>
          </a:xfrm>
          <a:prstGeom prst="rect">
            <a:avLst/>
          </a:prstGeom>
        </p:spPr>
        <p:txBody>
          <a:bodyPr lIns="0" tIns="0" rIns="0" bIns="0" anchor="ctr"/>
          <a:lstStyle>
            <a:lvl1pPr marL="0" indent="0">
              <a:buNone/>
              <a:defRPr sz="3200" b="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20053" y="6532623"/>
            <a:ext cx="1157245" cy="254015"/>
          </a:xfrm>
          <a:prstGeom prst="rect">
            <a:avLst/>
          </a:prstGeom>
        </p:spPr>
      </p:pic>
    </p:spTree>
    <p:custDataLst>
      <p:tags r:id="rId1"/>
    </p:custDataLst>
    <p:extLst>
      <p:ext uri="{BB962C8B-B14F-4D97-AF65-F5344CB8AC3E}">
        <p14:creationId xmlns:p14="http://schemas.microsoft.com/office/powerpoint/2010/main" val="283490247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88952" cy="1023872"/>
          </a:xfrm>
          <a:prstGeom prst="rect">
            <a:avLst/>
          </a:prstGeom>
        </p:spPr>
      </p:pic>
      <p:sp>
        <p:nvSpPr>
          <p:cNvPr id="2" name="Rectangle 1"/>
          <p:cNvSpPr/>
          <p:nvPr userDrawn="1"/>
        </p:nvSpPr>
        <p:spPr>
          <a:xfrm>
            <a:off x="0" y="5913120"/>
            <a:ext cx="12192000" cy="53848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0"/>
          <p:cNvSpPr>
            <a:spLocks noGrp="1"/>
          </p:cNvSpPr>
          <p:nvPr>
            <p:ph type="body" sz="quarter" idx="10" hasCustomPrompt="1"/>
          </p:nvPr>
        </p:nvSpPr>
        <p:spPr>
          <a:xfrm>
            <a:off x="391160" y="5080"/>
            <a:ext cx="10175875" cy="756920"/>
          </a:xfrm>
          <a:prstGeom prst="rect">
            <a:avLst/>
          </a:prstGeom>
        </p:spPr>
        <p:txBody>
          <a:bodyPr lIns="0" tIns="0" rIns="0" bIns="0" anchor="ctr"/>
          <a:lstStyle>
            <a:lvl1pPr marL="0" indent="0">
              <a:buNone/>
              <a:defRPr sz="3200" b="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4" name="Text Placeholder 20"/>
          <p:cNvSpPr>
            <a:spLocks noGrp="1"/>
          </p:cNvSpPr>
          <p:nvPr>
            <p:ph type="body" sz="quarter" idx="11" hasCustomPrompt="1"/>
          </p:nvPr>
        </p:nvSpPr>
        <p:spPr>
          <a:xfrm>
            <a:off x="10160" y="5913120"/>
            <a:ext cx="12188952" cy="538480"/>
          </a:xfrm>
          <a:prstGeom prst="rect">
            <a:avLst/>
          </a:prstGeom>
        </p:spPr>
        <p:txBody>
          <a:bodyPr lIns="0" tIns="0" rIns="0" bIns="0" anchor="ctr"/>
          <a:lstStyle>
            <a:lvl1pPr marL="0" indent="0" algn="ctr">
              <a:buNone/>
              <a:defRPr sz="2800" b="1" i="1">
                <a:solidFill>
                  <a:schemeClr val="bg2">
                    <a:lumMod val="25000"/>
                  </a:schemeClr>
                </a:solidFill>
                <a:latin typeface="+mn-lt"/>
                <a:cs typeface="Arial" panose="020B0604020202020204" pitchFamily="34" charset="0"/>
              </a:defRPr>
            </a:lvl1pPr>
          </a:lstStyle>
          <a:p>
            <a:pPr lvl="0"/>
            <a:r>
              <a:rPr lang="en-US" dirty="0"/>
              <a:t>Edit Master Text Styles</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20053" y="6532623"/>
            <a:ext cx="1157245" cy="254015"/>
          </a:xfrm>
          <a:prstGeom prst="rect">
            <a:avLst/>
          </a:prstGeom>
        </p:spPr>
      </p:pic>
    </p:spTree>
    <p:custDataLst>
      <p:tags r:id="rId1"/>
    </p:custDataLst>
    <p:extLst>
      <p:ext uri="{BB962C8B-B14F-4D97-AF65-F5344CB8AC3E}">
        <p14:creationId xmlns:p14="http://schemas.microsoft.com/office/powerpoint/2010/main" val="393106372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val="0"/>
              </a:ext>
            </a:extLst>
          </a:blip>
          <a:srcRect r="4045"/>
          <a:stretch/>
        </p:blipFill>
        <p:spPr>
          <a:xfrm>
            <a:off x="1154230" y="386895"/>
            <a:ext cx="11037770" cy="6471105"/>
          </a:xfrm>
          <a:prstGeom prst="rect">
            <a:avLst/>
          </a:prstGeom>
        </p:spPr>
      </p:pic>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31336432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16" imgH="216" progId="TCLayout.ActiveDocument.1">
                  <p:embed/>
                </p:oleObj>
              </mc:Choice>
              <mc:Fallback>
                <p:oleObj name="think-cell Slide" r:id="rId5" imgW="216" imgH="216" progId="TCLayout.ActiveDocument.1">
                  <p:embed/>
                  <p:pic>
                    <p:nvPicPr>
                      <p:cNvPr id="8" name="Object 7"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Rectangle 6"/>
          <p:cNvSpPr/>
          <p:nvPr userDrawn="1"/>
        </p:nvSpPr>
        <p:spPr>
          <a:xfrm>
            <a:off x="0" y="663388"/>
            <a:ext cx="12188952" cy="107574"/>
          </a:xfrm>
          <a:prstGeom prst="rect">
            <a:avLst/>
          </a:prstGeom>
          <a:solidFill>
            <a:schemeClr val="bg1">
              <a:lumMod val="95000"/>
            </a:schemeClr>
          </a:solidFill>
          <a:ln>
            <a:noFill/>
          </a:ln>
          <a:effectLst>
            <a:outerShdw blurRad="101600" dist="38100" dir="5400000" algn="t" rotWithShape="0">
              <a:schemeClr val="tx1">
                <a:lumMod val="50000"/>
                <a:lumOff val="50000"/>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rotWithShape="1">
          <a:blip r:embed="rId7" cstate="print">
            <a:extLst>
              <a:ext uri="{28A0092B-C50C-407E-A947-70E740481C1C}">
                <a14:useLocalDpi xmlns:a14="http://schemas.microsoft.com/office/drawing/2010/main" val="0"/>
              </a:ext>
            </a:extLst>
          </a:blip>
          <a:srcRect b="23826"/>
          <a:stretch/>
        </p:blipFill>
        <p:spPr>
          <a:xfrm>
            <a:off x="0" y="0"/>
            <a:ext cx="12188952" cy="779929"/>
          </a:xfrm>
          <a:prstGeom prst="rect">
            <a:avLst/>
          </a:prstGeom>
        </p:spPr>
      </p:pic>
      <p:sp>
        <p:nvSpPr>
          <p:cNvPr id="6" name="Text Placeholder 20"/>
          <p:cNvSpPr>
            <a:spLocks noGrp="1"/>
          </p:cNvSpPr>
          <p:nvPr>
            <p:ph type="body" sz="quarter" idx="10" hasCustomPrompt="1"/>
          </p:nvPr>
        </p:nvSpPr>
        <p:spPr>
          <a:xfrm>
            <a:off x="391160" y="5080"/>
            <a:ext cx="10175875" cy="756920"/>
          </a:xfrm>
          <a:prstGeom prst="rect">
            <a:avLst/>
          </a:prstGeom>
        </p:spPr>
        <p:txBody>
          <a:bodyPr lIns="0" tIns="0" rIns="0" bIns="0" anchor="ctr"/>
          <a:lstStyle>
            <a:lvl1pPr marL="0" indent="0">
              <a:buNone/>
              <a:defRPr sz="3200" b="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0" name="Date Placeholder 1"/>
          <p:cNvSpPr txBox="1">
            <a:spLocks/>
          </p:cNvSpPr>
          <p:nvPr userDrawn="1"/>
        </p:nvSpPr>
        <p:spPr>
          <a:xfrm>
            <a:off x="292556" y="648952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lumMod val="75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0D0ACB0-D41B-4742-8985-41B6FFE7013D}" type="datetime4">
              <a:rPr kumimoji="0" lang="en-US" sz="1050" b="0" i="0" u="none" strike="noStrike" kern="1200" cap="none" spc="0" normalizeH="0" baseline="0" noProof="0" smtClean="0">
                <a:ln>
                  <a:noFill/>
                </a:ln>
                <a:solidFill>
                  <a:prstClr val="white">
                    <a:lumMod val="75000"/>
                  </a:prstClr>
                </a:solidFill>
                <a:effectLst/>
                <a:uLnTx/>
                <a:uFillTx/>
                <a:latin typeface="Arial Narrow" panose="020B0606020202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21, 2024</a:t>
            </a:fld>
            <a:endParaRPr kumimoji="0" lang="en-US" sz="1050" b="0" i="0" u="none" strike="noStrike" kern="1200" cap="none" spc="0" normalizeH="0" baseline="0" noProof="0" dirty="0">
              <a:ln>
                <a:noFill/>
              </a:ln>
              <a:solidFill>
                <a:prstClr val="white">
                  <a:lumMod val="75000"/>
                </a:prstClr>
              </a:solidFill>
              <a:effectLst/>
              <a:uLnTx/>
              <a:uFillTx/>
              <a:latin typeface="Arial Narrow" panose="020B0606020202030204" pitchFamily="34" charset="0"/>
              <a:ea typeface="+mn-ea"/>
              <a:cs typeface="+mn-cs"/>
            </a:endParaRPr>
          </a:p>
        </p:txBody>
      </p:sp>
      <p:sp>
        <p:nvSpPr>
          <p:cNvPr id="11" name="Footer Placeholder 2"/>
          <p:cNvSpPr txBox="1">
            <a:spLocks/>
          </p:cNvSpPr>
          <p:nvPr userDrawn="1"/>
        </p:nvSpPr>
        <p:spPr>
          <a:xfrm>
            <a:off x="3288030" y="6488430"/>
            <a:ext cx="5615940" cy="36621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lumMod val="75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Arial Narrow" panose="020B0606020202030204" pitchFamily="34" charset="0"/>
                <a:ea typeface="+mn-ea"/>
                <a:cs typeface="+mn-cs"/>
              </a:rPr>
              <a:t>© 2019 Watts Water Technologies, Inc.  |  Business Proprietary &amp; Confidential Information</a:t>
            </a:r>
          </a:p>
        </p:txBody>
      </p:sp>
      <p:sp>
        <p:nvSpPr>
          <p:cNvPr id="12" name="Slide Number Placeholder 5"/>
          <p:cNvSpPr txBox="1">
            <a:spLocks/>
          </p:cNvSpPr>
          <p:nvPr userDrawn="1"/>
        </p:nvSpPr>
        <p:spPr>
          <a:xfrm>
            <a:off x="11205210" y="6492875"/>
            <a:ext cx="72263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lumMod val="75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77368C-8B0E-4F2E-9B60-69D9F9B239AF}" type="slidenum">
              <a:rPr kumimoji="0" lang="en-US" sz="1050" b="0" i="0" u="none" strike="noStrike" kern="1200" cap="none" spc="0" normalizeH="0" baseline="0" noProof="0" smtClean="0">
                <a:ln>
                  <a:noFill/>
                </a:ln>
                <a:solidFill>
                  <a:prstClr val="white">
                    <a:lumMod val="75000"/>
                  </a:prst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lumMod val="75000"/>
                </a:prstClr>
              </a:solidFill>
              <a:effectLst/>
              <a:uLnTx/>
              <a:uFillTx/>
              <a:latin typeface="Arial Narrow" panose="020B0606020202030204" pitchFamily="34" charset="0"/>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20053" y="6532623"/>
            <a:ext cx="1157245" cy="254015"/>
          </a:xfrm>
          <a:prstGeom prst="rect">
            <a:avLst/>
          </a:prstGeom>
        </p:spPr>
      </p:pic>
    </p:spTree>
    <p:custDataLst>
      <p:tags r:id="rId1"/>
    </p:custDataLst>
    <p:extLst>
      <p:ext uri="{BB962C8B-B14F-4D97-AF65-F5344CB8AC3E}">
        <p14:creationId xmlns:p14="http://schemas.microsoft.com/office/powerpoint/2010/main" val="1891905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8" y="0"/>
            <a:ext cx="12191391" cy="6858342"/>
          </a:xfrm>
          <a:prstGeom prst="rect">
            <a:avLst/>
          </a:prstGeom>
        </p:spPr>
      </p:pic>
    </p:spTree>
    <p:custDataLst>
      <p:tags r:id="rId1"/>
    </p:custDataLst>
    <p:extLst>
      <p:ext uri="{BB962C8B-B14F-4D97-AF65-F5344CB8AC3E}">
        <p14:creationId xmlns:p14="http://schemas.microsoft.com/office/powerpoint/2010/main" val="4043538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lue Header Blank 2020">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8952" cy="1023872"/>
          </a:xfrm>
          <a:prstGeom prst="rect">
            <a:avLst/>
          </a:prstGeom>
        </p:spPr>
      </p:pic>
      <p:sp>
        <p:nvSpPr>
          <p:cNvPr id="21" name="Text Placeholder 20"/>
          <p:cNvSpPr>
            <a:spLocks noGrp="1"/>
          </p:cNvSpPr>
          <p:nvPr>
            <p:ph type="body" sz="quarter" idx="10" hasCustomPrompt="1"/>
          </p:nvPr>
        </p:nvSpPr>
        <p:spPr>
          <a:xfrm>
            <a:off x="391160" y="5080"/>
            <a:ext cx="10175875" cy="756920"/>
          </a:xfrm>
          <a:prstGeom prst="rect">
            <a:avLst/>
          </a:prstGeom>
        </p:spPr>
        <p:txBody>
          <a:bodyPr lIns="0" tIns="0" rIns="0" bIns="0" anchor="ctr"/>
          <a:lstStyle>
            <a:lvl1pPr marL="0" indent="0">
              <a:buNone/>
              <a:defRPr sz="3200" b="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4652352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AC0D4-76F4-462F-95A1-AF952F0A727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5972" b="4052"/>
          <a:stretch/>
        </p:blipFill>
        <p:spPr>
          <a:xfrm rot="10800000">
            <a:off x="0" y="-1"/>
            <a:ext cx="12192000" cy="6527259"/>
          </a:xfrm>
          <a:prstGeom prst="rect">
            <a:avLst/>
          </a:prstGeom>
        </p:spPr>
      </p:pic>
      <p:sp>
        <p:nvSpPr>
          <p:cNvPr id="2" name="Title 1">
            <a:extLst>
              <a:ext uri="{FF2B5EF4-FFF2-40B4-BE49-F238E27FC236}">
                <a16:creationId xmlns:a16="http://schemas.microsoft.com/office/drawing/2014/main" id="{FB63FD89-A715-4756-8438-BBEF89AAAE6A}"/>
              </a:ext>
            </a:extLst>
          </p:cNvPr>
          <p:cNvSpPr>
            <a:spLocks noGrp="1"/>
          </p:cNvSpPr>
          <p:nvPr>
            <p:ph type="title"/>
          </p:nvPr>
        </p:nvSpPr>
        <p:spPr>
          <a:xfrm>
            <a:off x="228600" y="5496128"/>
            <a:ext cx="11854775" cy="1133272"/>
          </a:xfrm>
          <a:prstGeom prst="rect">
            <a:avLst/>
          </a:prstGeom>
        </p:spPr>
        <p:txBody>
          <a:bodyPr/>
          <a:lstStyle>
            <a:lvl1pPr algn="r">
              <a:defRPr/>
            </a:lvl1pPr>
          </a:lstStyle>
          <a:p>
            <a:r>
              <a:rPr lang="en-US"/>
              <a:t>Click to edit Master title style</a:t>
            </a:r>
          </a:p>
        </p:txBody>
      </p:sp>
      <p:pic>
        <p:nvPicPr>
          <p:cNvPr id="6" name="Picture 5">
            <a:extLst>
              <a:ext uri="{FF2B5EF4-FFF2-40B4-BE49-F238E27FC236}">
                <a16:creationId xmlns:a16="http://schemas.microsoft.com/office/drawing/2014/main" id="{02FB0D5D-90B3-49F8-A48B-3282AEF387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23012" y="97274"/>
            <a:ext cx="5009517" cy="1225687"/>
          </a:xfrm>
          <a:prstGeom prst="rect">
            <a:avLst/>
          </a:prstGeom>
        </p:spPr>
      </p:pic>
    </p:spTree>
    <p:custDataLst>
      <p:tags r:id="rId1"/>
    </p:custDataLst>
    <p:extLst>
      <p:ext uri="{BB962C8B-B14F-4D97-AF65-F5344CB8AC3E}">
        <p14:creationId xmlns:p14="http://schemas.microsoft.com/office/powerpoint/2010/main" val="237545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ransition 3">
    <p:spTree>
      <p:nvGrpSpPr>
        <p:cNvPr id="1" name=""/>
        <p:cNvGrpSpPr/>
        <p:nvPr/>
      </p:nvGrpSpPr>
      <p:grpSpPr>
        <a:xfrm>
          <a:off x="0" y="0"/>
          <a:ext cx="0" cy="0"/>
          <a:chOff x="0" y="0"/>
          <a:chExt cx="0" cy="0"/>
        </a:xfrm>
      </p:grpSpPr>
      <p:sp>
        <p:nvSpPr>
          <p:cNvPr id="7" name="Rectangle 6"/>
          <p:cNvSpPr/>
          <p:nvPr userDrawn="1"/>
        </p:nvSpPr>
        <p:spPr>
          <a:xfrm>
            <a:off x="0" y="1796779"/>
            <a:ext cx="12192000" cy="357472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solidFill>
                <a:schemeClr val="tx1"/>
              </a:solidFill>
            </a:endParaRPr>
          </a:p>
        </p:txBody>
      </p:sp>
      <p:sp>
        <p:nvSpPr>
          <p:cNvPr id="10" name="Text Placeholder 13"/>
          <p:cNvSpPr>
            <a:spLocks noGrp="1"/>
          </p:cNvSpPr>
          <p:nvPr>
            <p:ph type="body" sz="quarter" idx="10" hasCustomPrompt="1"/>
          </p:nvPr>
        </p:nvSpPr>
        <p:spPr>
          <a:xfrm>
            <a:off x="568960" y="2804414"/>
            <a:ext cx="3884931" cy="1560322"/>
          </a:xfrm>
        </p:spPr>
        <p:txBody>
          <a:bodyPr>
            <a:normAutofit/>
          </a:bodyPr>
          <a:lstStyle>
            <a:lvl1pPr marL="0" indent="0">
              <a:buNone/>
              <a:defRPr sz="1800" b="0" i="0" baseline="0">
                <a:solidFill>
                  <a:schemeClr val="bg1"/>
                </a:solidFill>
                <a:latin typeface="Gotham Light" charset="0"/>
                <a:ea typeface="Gotham Light" charset="0"/>
                <a:cs typeface="Gotham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This slide is to </a:t>
            </a:r>
            <a:r>
              <a:rPr lang="en-US"/>
              <a:t>be used as a transition </a:t>
            </a:r>
            <a:r>
              <a:rPr lang="en-US" dirty="0"/>
              <a:t>slide. Insert a quote or callout with important information.</a:t>
            </a:r>
          </a:p>
        </p:txBody>
      </p:sp>
      <p:pic>
        <p:nvPicPr>
          <p:cNvPr id="8" name="Picture 7">
            <a:extLst>
              <a:ext uri="{FF2B5EF4-FFF2-40B4-BE49-F238E27FC236}">
                <a16:creationId xmlns:a16="http://schemas.microsoft.com/office/drawing/2014/main" id="{77B46781-BE2B-4127-87D5-3ECC08232F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40" y="13381"/>
            <a:ext cx="3011435" cy="643591"/>
          </a:xfrm>
          <a:prstGeom prst="rect">
            <a:avLst/>
          </a:prstGeom>
        </p:spPr>
      </p:pic>
    </p:spTree>
    <p:extLst>
      <p:ext uri="{BB962C8B-B14F-4D97-AF65-F5344CB8AC3E}">
        <p14:creationId xmlns:p14="http://schemas.microsoft.com/office/powerpoint/2010/main" val="2336736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DD08-6D6A-43EA-47F6-92961EC55D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02E1E-ACFC-6696-938D-A1FE927CB3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5643E-CDC3-DEF6-6ACE-FD049C2B5A6A}"/>
              </a:ext>
            </a:extLst>
          </p:cNvPr>
          <p:cNvSpPr>
            <a:spLocks noGrp="1"/>
          </p:cNvSpPr>
          <p:nvPr>
            <p:ph type="dt" sz="half" idx="10"/>
          </p:nvPr>
        </p:nvSpPr>
        <p:spPr/>
        <p:txBody>
          <a:bodyPr/>
          <a:lstStyle/>
          <a:p>
            <a:fld id="{48901C37-EA43-4BCE-8340-3B57907CB1A6}" type="datetimeFigureOut">
              <a:rPr lang="en-US" smtClean="0"/>
              <a:t>2/21/24</a:t>
            </a:fld>
            <a:endParaRPr lang="en-US"/>
          </a:p>
        </p:txBody>
      </p:sp>
      <p:sp>
        <p:nvSpPr>
          <p:cNvPr id="5" name="Footer Placeholder 4">
            <a:extLst>
              <a:ext uri="{FF2B5EF4-FFF2-40B4-BE49-F238E27FC236}">
                <a16:creationId xmlns:a16="http://schemas.microsoft.com/office/drawing/2014/main" id="{FCF51168-EFF9-B93D-A5B1-71F617C0E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8D9D3-CEA4-AAC8-6123-D006D8E3C62B}"/>
              </a:ext>
            </a:extLst>
          </p:cNvPr>
          <p:cNvSpPr>
            <a:spLocks noGrp="1"/>
          </p:cNvSpPr>
          <p:nvPr>
            <p:ph type="sldNum" sz="quarter" idx="12"/>
          </p:nvPr>
        </p:nvSpPr>
        <p:spPr/>
        <p:txBody>
          <a:bodyPr/>
          <a:lstStyle/>
          <a:p>
            <a:fld id="{4800E001-6748-4FE7-B6ED-2DA89F3C3B48}" type="slidenum">
              <a:rPr lang="en-US" smtClean="0"/>
              <a:t>‹#›</a:t>
            </a:fld>
            <a:endParaRPr lang="en-US"/>
          </a:p>
        </p:txBody>
      </p:sp>
    </p:spTree>
    <p:extLst>
      <p:ext uri="{BB962C8B-B14F-4D97-AF65-F5344CB8AC3E}">
        <p14:creationId xmlns:p14="http://schemas.microsoft.com/office/powerpoint/2010/main" val="644576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AE28-D6A7-47A2-164D-8C272E9E09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4BF3F6-7CAB-6EAE-F4C7-7603F7EF59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E62231-1927-91C0-9C5D-11C859729676}"/>
              </a:ext>
            </a:extLst>
          </p:cNvPr>
          <p:cNvSpPr>
            <a:spLocks noGrp="1"/>
          </p:cNvSpPr>
          <p:nvPr>
            <p:ph type="dt" sz="half" idx="10"/>
          </p:nvPr>
        </p:nvSpPr>
        <p:spPr/>
        <p:txBody>
          <a:bodyPr/>
          <a:lstStyle/>
          <a:p>
            <a:fld id="{48901C37-EA43-4BCE-8340-3B57907CB1A6}" type="datetimeFigureOut">
              <a:rPr lang="en-US" smtClean="0"/>
              <a:t>2/21/24</a:t>
            </a:fld>
            <a:endParaRPr lang="en-US"/>
          </a:p>
        </p:txBody>
      </p:sp>
      <p:sp>
        <p:nvSpPr>
          <p:cNvPr id="5" name="Footer Placeholder 4">
            <a:extLst>
              <a:ext uri="{FF2B5EF4-FFF2-40B4-BE49-F238E27FC236}">
                <a16:creationId xmlns:a16="http://schemas.microsoft.com/office/drawing/2014/main" id="{74C78DE1-2344-383B-B0D6-17DA442BF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25094-35EE-D0D5-3519-A0412C24AE9B}"/>
              </a:ext>
            </a:extLst>
          </p:cNvPr>
          <p:cNvSpPr>
            <a:spLocks noGrp="1"/>
          </p:cNvSpPr>
          <p:nvPr>
            <p:ph type="sldNum" sz="quarter" idx="12"/>
          </p:nvPr>
        </p:nvSpPr>
        <p:spPr/>
        <p:txBody>
          <a:bodyPr/>
          <a:lstStyle/>
          <a:p>
            <a:fld id="{4800E001-6748-4FE7-B6ED-2DA89F3C3B48}" type="slidenum">
              <a:rPr lang="en-US" smtClean="0"/>
              <a:t>‹#›</a:t>
            </a:fld>
            <a:endParaRPr lang="en-US"/>
          </a:p>
        </p:txBody>
      </p:sp>
    </p:spTree>
    <p:extLst>
      <p:ext uri="{BB962C8B-B14F-4D97-AF65-F5344CB8AC3E}">
        <p14:creationId xmlns:p14="http://schemas.microsoft.com/office/powerpoint/2010/main" val="300053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93EC5-588F-E7C2-3DFE-CA9037B689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29F7D0-E275-1D83-DB4C-1FE4A218F0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6149BB-829C-E48B-3CD5-FF2568E0ED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6DEED4-912E-F9EF-D48C-4471807C0FEC}"/>
              </a:ext>
            </a:extLst>
          </p:cNvPr>
          <p:cNvSpPr>
            <a:spLocks noGrp="1"/>
          </p:cNvSpPr>
          <p:nvPr>
            <p:ph type="dt" sz="half" idx="10"/>
          </p:nvPr>
        </p:nvSpPr>
        <p:spPr/>
        <p:txBody>
          <a:bodyPr/>
          <a:lstStyle/>
          <a:p>
            <a:fld id="{48901C37-EA43-4BCE-8340-3B57907CB1A6}" type="datetimeFigureOut">
              <a:rPr lang="en-US" smtClean="0"/>
              <a:t>2/21/24</a:t>
            </a:fld>
            <a:endParaRPr lang="en-US"/>
          </a:p>
        </p:txBody>
      </p:sp>
      <p:sp>
        <p:nvSpPr>
          <p:cNvPr id="6" name="Footer Placeholder 5">
            <a:extLst>
              <a:ext uri="{FF2B5EF4-FFF2-40B4-BE49-F238E27FC236}">
                <a16:creationId xmlns:a16="http://schemas.microsoft.com/office/drawing/2014/main" id="{1274EAEF-00B2-D459-0C84-16DB6B3F96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9B30B1-8A61-515C-C7E6-AB0BC50739AE}"/>
              </a:ext>
            </a:extLst>
          </p:cNvPr>
          <p:cNvSpPr>
            <a:spLocks noGrp="1"/>
          </p:cNvSpPr>
          <p:nvPr>
            <p:ph type="sldNum" sz="quarter" idx="12"/>
          </p:nvPr>
        </p:nvSpPr>
        <p:spPr/>
        <p:txBody>
          <a:bodyPr/>
          <a:lstStyle/>
          <a:p>
            <a:fld id="{4800E001-6748-4FE7-B6ED-2DA89F3C3B48}" type="slidenum">
              <a:rPr lang="en-US" smtClean="0"/>
              <a:t>‹#›</a:t>
            </a:fld>
            <a:endParaRPr lang="en-US"/>
          </a:p>
        </p:txBody>
      </p:sp>
    </p:spTree>
    <p:extLst>
      <p:ext uri="{BB962C8B-B14F-4D97-AF65-F5344CB8AC3E}">
        <p14:creationId xmlns:p14="http://schemas.microsoft.com/office/powerpoint/2010/main" val="3170079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E0B4A-6F91-1B01-D23B-D7F193BB19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121125-2136-F0BB-3F04-D9B6F8C568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EC9C3-456F-520B-D6C0-A815FCCAC2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9638F6-0812-3072-5258-780123BB9C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F449C3-E040-F5B0-B5A7-4DFA7EE93F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CDB828-B858-5BA4-6F49-58519F6F3EB4}"/>
              </a:ext>
            </a:extLst>
          </p:cNvPr>
          <p:cNvSpPr>
            <a:spLocks noGrp="1"/>
          </p:cNvSpPr>
          <p:nvPr>
            <p:ph type="dt" sz="half" idx="10"/>
          </p:nvPr>
        </p:nvSpPr>
        <p:spPr/>
        <p:txBody>
          <a:bodyPr/>
          <a:lstStyle/>
          <a:p>
            <a:fld id="{48901C37-EA43-4BCE-8340-3B57907CB1A6}" type="datetimeFigureOut">
              <a:rPr lang="en-US" smtClean="0"/>
              <a:t>2/21/24</a:t>
            </a:fld>
            <a:endParaRPr lang="en-US"/>
          </a:p>
        </p:txBody>
      </p:sp>
      <p:sp>
        <p:nvSpPr>
          <p:cNvPr id="8" name="Footer Placeholder 7">
            <a:extLst>
              <a:ext uri="{FF2B5EF4-FFF2-40B4-BE49-F238E27FC236}">
                <a16:creationId xmlns:a16="http://schemas.microsoft.com/office/drawing/2014/main" id="{A0C1E6E5-B023-AA1C-C8D4-5B73BE7B0B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5683B3-A2CD-4E42-D07A-BA151F70E436}"/>
              </a:ext>
            </a:extLst>
          </p:cNvPr>
          <p:cNvSpPr>
            <a:spLocks noGrp="1"/>
          </p:cNvSpPr>
          <p:nvPr>
            <p:ph type="sldNum" sz="quarter" idx="12"/>
          </p:nvPr>
        </p:nvSpPr>
        <p:spPr/>
        <p:txBody>
          <a:bodyPr/>
          <a:lstStyle/>
          <a:p>
            <a:fld id="{4800E001-6748-4FE7-B6ED-2DA89F3C3B48}" type="slidenum">
              <a:rPr lang="en-US" smtClean="0"/>
              <a:t>‹#›</a:t>
            </a:fld>
            <a:endParaRPr lang="en-US"/>
          </a:p>
        </p:txBody>
      </p:sp>
    </p:spTree>
    <p:extLst>
      <p:ext uri="{BB962C8B-B14F-4D97-AF65-F5344CB8AC3E}">
        <p14:creationId xmlns:p14="http://schemas.microsoft.com/office/powerpoint/2010/main" val="3372378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A211E-53CE-D190-1CD6-67753BE1C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27D21F-7BBB-5E63-E10E-CEDC745C22B0}"/>
              </a:ext>
            </a:extLst>
          </p:cNvPr>
          <p:cNvSpPr>
            <a:spLocks noGrp="1"/>
          </p:cNvSpPr>
          <p:nvPr>
            <p:ph type="dt" sz="half" idx="10"/>
          </p:nvPr>
        </p:nvSpPr>
        <p:spPr/>
        <p:txBody>
          <a:bodyPr/>
          <a:lstStyle/>
          <a:p>
            <a:fld id="{48901C37-EA43-4BCE-8340-3B57907CB1A6}" type="datetimeFigureOut">
              <a:rPr lang="en-US" smtClean="0"/>
              <a:t>2/21/24</a:t>
            </a:fld>
            <a:endParaRPr lang="en-US"/>
          </a:p>
        </p:txBody>
      </p:sp>
      <p:sp>
        <p:nvSpPr>
          <p:cNvPr id="4" name="Footer Placeholder 3">
            <a:extLst>
              <a:ext uri="{FF2B5EF4-FFF2-40B4-BE49-F238E27FC236}">
                <a16:creationId xmlns:a16="http://schemas.microsoft.com/office/drawing/2014/main" id="{CA1755EA-08D9-5349-0C7F-E4F990F4F8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D37ACD-4BCA-A876-1245-124A5EE09325}"/>
              </a:ext>
            </a:extLst>
          </p:cNvPr>
          <p:cNvSpPr>
            <a:spLocks noGrp="1"/>
          </p:cNvSpPr>
          <p:nvPr>
            <p:ph type="sldNum" sz="quarter" idx="12"/>
          </p:nvPr>
        </p:nvSpPr>
        <p:spPr/>
        <p:txBody>
          <a:bodyPr/>
          <a:lstStyle/>
          <a:p>
            <a:fld id="{4800E001-6748-4FE7-B6ED-2DA89F3C3B48}" type="slidenum">
              <a:rPr lang="en-US" smtClean="0"/>
              <a:t>‹#›</a:t>
            </a:fld>
            <a:endParaRPr lang="en-US"/>
          </a:p>
        </p:txBody>
      </p:sp>
    </p:spTree>
    <p:extLst>
      <p:ext uri="{BB962C8B-B14F-4D97-AF65-F5344CB8AC3E}">
        <p14:creationId xmlns:p14="http://schemas.microsoft.com/office/powerpoint/2010/main" val="4135707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F795FB-A929-47BD-DF58-EBFCB6A55121}"/>
              </a:ext>
            </a:extLst>
          </p:cNvPr>
          <p:cNvSpPr>
            <a:spLocks noGrp="1"/>
          </p:cNvSpPr>
          <p:nvPr>
            <p:ph type="dt" sz="half" idx="10"/>
          </p:nvPr>
        </p:nvSpPr>
        <p:spPr/>
        <p:txBody>
          <a:bodyPr/>
          <a:lstStyle/>
          <a:p>
            <a:fld id="{48901C37-EA43-4BCE-8340-3B57907CB1A6}" type="datetimeFigureOut">
              <a:rPr lang="en-US" smtClean="0"/>
              <a:t>2/21/24</a:t>
            </a:fld>
            <a:endParaRPr lang="en-US"/>
          </a:p>
        </p:txBody>
      </p:sp>
      <p:sp>
        <p:nvSpPr>
          <p:cNvPr id="3" name="Footer Placeholder 2">
            <a:extLst>
              <a:ext uri="{FF2B5EF4-FFF2-40B4-BE49-F238E27FC236}">
                <a16:creationId xmlns:a16="http://schemas.microsoft.com/office/drawing/2014/main" id="{D2F534A2-9412-BD3F-7645-A9CBEC2782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1651AF-62AB-CE83-6D4D-92C5C6046726}"/>
              </a:ext>
            </a:extLst>
          </p:cNvPr>
          <p:cNvSpPr>
            <a:spLocks noGrp="1"/>
          </p:cNvSpPr>
          <p:nvPr>
            <p:ph type="sldNum" sz="quarter" idx="12"/>
          </p:nvPr>
        </p:nvSpPr>
        <p:spPr/>
        <p:txBody>
          <a:bodyPr/>
          <a:lstStyle/>
          <a:p>
            <a:fld id="{4800E001-6748-4FE7-B6ED-2DA89F3C3B48}" type="slidenum">
              <a:rPr lang="en-US" smtClean="0"/>
              <a:t>‹#›</a:t>
            </a:fld>
            <a:endParaRPr lang="en-US"/>
          </a:p>
        </p:txBody>
      </p:sp>
    </p:spTree>
    <p:extLst>
      <p:ext uri="{BB962C8B-B14F-4D97-AF65-F5344CB8AC3E}">
        <p14:creationId xmlns:p14="http://schemas.microsoft.com/office/powerpoint/2010/main" val="1545865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E6C04-547B-A9FE-5A2E-7A86884C29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9ED1D7-2558-0B7B-DB4A-D234A73CAA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078AF-036B-3C82-497E-3FA2B7D438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07668-EA65-58FA-04E7-E7C88C11A297}"/>
              </a:ext>
            </a:extLst>
          </p:cNvPr>
          <p:cNvSpPr>
            <a:spLocks noGrp="1"/>
          </p:cNvSpPr>
          <p:nvPr>
            <p:ph type="dt" sz="half" idx="10"/>
          </p:nvPr>
        </p:nvSpPr>
        <p:spPr/>
        <p:txBody>
          <a:bodyPr/>
          <a:lstStyle/>
          <a:p>
            <a:fld id="{48901C37-EA43-4BCE-8340-3B57907CB1A6}" type="datetimeFigureOut">
              <a:rPr lang="en-US" smtClean="0"/>
              <a:t>2/21/24</a:t>
            </a:fld>
            <a:endParaRPr lang="en-US"/>
          </a:p>
        </p:txBody>
      </p:sp>
      <p:sp>
        <p:nvSpPr>
          <p:cNvPr id="6" name="Footer Placeholder 5">
            <a:extLst>
              <a:ext uri="{FF2B5EF4-FFF2-40B4-BE49-F238E27FC236}">
                <a16:creationId xmlns:a16="http://schemas.microsoft.com/office/drawing/2014/main" id="{C2A678AD-83DF-0BF2-5AF4-CBBD3EA60F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ACFDF2-EBAB-E437-D512-3C7506324AA9}"/>
              </a:ext>
            </a:extLst>
          </p:cNvPr>
          <p:cNvSpPr>
            <a:spLocks noGrp="1"/>
          </p:cNvSpPr>
          <p:nvPr>
            <p:ph type="sldNum" sz="quarter" idx="12"/>
          </p:nvPr>
        </p:nvSpPr>
        <p:spPr/>
        <p:txBody>
          <a:bodyPr/>
          <a:lstStyle/>
          <a:p>
            <a:fld id="{4800E001-6748-4FE7-B6ED-2DA89F3C3B48}" type="slidenum">
              <a:rPr lang="en-US" smtClean="0"/>
              <a:t>‹#›</a:t>
            </a:fld>
            <a:endParaRPr lang="en-US"/>
          </a:p>
        </p:txBody>
      </p:sp>
    </p:spTree>
    <p:extLst>
      <p:ext uri="{BB962C8B-B14F-4D97-AF65-F5344CB8AC3E}">
        <p14:creationId xmlns:p14="http://schemas.microsoft.com/office/powerpoint/2010/main" val="24835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711DE-701E-974B-2D22-414CD0F5AE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0C3B80-3137-A4F3-53DF-0899BE0763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CAC00D-7F0C-35B8-FBFA-34B4148DE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2648F0-DCB6-5B35-9B2F-7BF0D226E388}"/>
              </a:ext>
            </a:extLst>
          </p:cNvPr>
          <p:cNvSpPr>
            <a:spLocks noGrp="1"/>
          </p:cNvSpPr>
          <p:nvPr>
            <p:ph type="dt" sz="half" idx="10"/>
          </p:nvPr>
        </p:nvSpPr>
        <p:spPr/>
        <p:txBody>
          <a:bodyPr/>
          <a:lstStyle/>
          <a:p>
            <a:fld id="{48901C37-EA43-4BCE-8340-3B57907CB1A6}" type="datetimeFigureOut">
              <a:rPr lang="en-US" smtClean="0"/>
              <a:t>2/21/24</a:t>
            </a:fld>
            <a:endParaRPr lang="en-US"/>
          </a:p>
        </p:txBody>
      </p:sp>
      <p:sp>
        <p:nvSpPr>
          <p:cNvPr id="6" name="Footer Placeholder 5">
            <a:extLst>
              <a:ext uri="{FF2B5EF4-FFF2-40B4-BE49-F238E27FC236}">
                <a16:creationId xmlns:a16="http://schemas.microsoft.com/office/drawing/2014/main" id="{AC214BC7-AE35-3F3B-B3B0-33FCCA62EB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6E4294-4831-A9D3-1AE1-3FFF0CE3322B}"/>
              </a:ext>
            </a:extLst>
          </p:cNvPr>
          <p:cNvSpPr>
            <a:spLocks noGrp="1"/>
          </p:cNvSpPr>
          <p:nvPr>
            <p:ph type="sldNum" sz="quarter" idx="12"/>
          </p:nvPr>
        </p:nvSpPr>
        <p:spPr/>
        <p:txBody>
          <a:bodyPr/>
          <a:lstStyle/>
          <a:p>
            <a:fld id="{4800E001-6748-4FE7-B6ED-2DA89F3C3B48}" type="slidenum">
              <a:rPr lang="en-US" smtClean="0"/>
              <a:t>‹#›</a:t>
            </a:fld>
            <a:endParaRPr lang="en-US"/>
          </a:p>
        </p:txBody>
      </p:sp>
    </p:spTree>
    <p:extLst>
      <p:ext uri="{BB962C8B-B14F-4D97-AF65-F5344CB8AC3E}">
        <p14:creationId xmlns:p14="http://schemas.microsoft.com/office/powerpoint/2010/main" val="3702196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770011-E4A5-95AB-3CF7-F011E1EA3C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E47103-2BD9-2BBB-9456-3B26D7BABF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AA3E5-B526-B998-EB07-543B20635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901C37-EA43-4BCE-8340-3B57907CB1A6}" type="datetimeFigureOut">
              <a:rPr lang="en-US" smtClean="0"/>
              <a:t>2/21/24</a:t>
            </a:fld>
            <a:endParaRPr lang="en-US"/>
          </a:p>
        </p:txBody>
      </p:sp>
      <p:sp>
        <p:nvSpPr>
          <p:cNvPr id="5" name="Footer Placeholder 4">
            <a:extLst>
              <a:ext uri="{FF2B5EF4-FFF2-40B4-BE49-F238E27FC236}">
                <a16:creationId xmlns:a16="http://schemas.microsoft.com/office/drawing/2014/main" id="{70BBD82C-2CD4-F909-8359-4B3466DAE4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224D63-1712-C0DA-4B68-D78CC390E1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0E001-6748-4FE7-B6ED-2DA89F3C3B48}" type="slidenum">
              <a:rPr lang="en-US" smtClean="0"/>
              <a:t>‹#›</a:t>
            </a:fld>
            <a:endParaRPr lang="en-US"/>
          </a:p>
        </p:txBody>
      </p:sp>
    </p:spTree>
    <p:extLst>
      <p:ext uri="{BB962C8B-B14F-4D97-AF65-F5344CB8AC3E}">
        <p14:creationId xmlns:p14="http://schemas.microsoft.com/office/powerpoint/2010/main" val="4052673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hyperlink" Target="https://www.watts.com/floodprotectionsystem" TargetMode="External"/><Relationship Id="rId7"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slideLayout" Target="../slideLayouts/slideLayout15.xml"/><Relationship Id="rId1" Type="http://schemas.openxmlformats.org/officeDocument/2006/relationships/tags" Target="../tags/tag2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ideo" Target="file:///C:/My%20Documents/Power%20Points/2003%20PP's/2003%20Power%20Points/3-11-04%20Completed%20PPP's/1.5DrainTest(2-04).mpeg" TargetMode="External"/><Relationship Id="rId5" Type="http://schemas.openxmlformats.org/officeDocument/2006/relationships/image" Target="../media/image68.pn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2.xml"/><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slideLayout" Target="../slideLayouts/slideLayout16.xml"/><Relationship Id="rId1" Type="http://schemas.openxmlformats.org/officeDocument/2006/relationships/tags" Target="../tags/tag1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13.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3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6.xml"/><Relationship Id="rId5" Type="http://schemas.openxmlformats.org/officeDocument/2006/relationships/slideLayout" Target="../slideLayouts/slideLayout13.xml"/><Relationship Id="rId4" Type="http://schemas.openxmlformats.org/officeDocument/2006/relationships/tags" Target="../tags/tag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0444" y="4501953"/>
            <a:ext cx="9923023" cy="1673708"/>
          </a:xfrm>
        </p:spPr>
        <p:txBody>
          <a:bodyPr lIns="91440" tIns="45720" rIns="91440" bIns="45720" anchor="t">
            <a:normAutofit/>
          </a:bodyPr>
          <a:lstStyle/>
          <a:p>
            <a:pPr>
              <a:lnSpc>
                <a:spcPct val="100000"/>
              </a:lnSpc>
              <a:spcBef>
                <a:spcPts val="0"/>
              </a:spcBef>
            </a:pPr>
            <a:br>
              <a:rPr lang="en-US" sz="2400" b="1" dirty="0">
                <a:cs typeface="Arial"/>
              </a:rPr>
            </a:br>
            <a:r>
              <a:rPr lang="en-US" sz="3600" i="1" dirty="0"/>
              <a:t>IoT - Connect, Control, Conserve</a:t>
            </a:r>
            <a:br>
              <a:rPr lang="en-US" sz="2400" b="1" dirty="0">
                <a:cs typeface="Arial"/>
              </a:rPr>
            </a:br>
            <a:br>
              <a:rPr lang="en-US" sz="1800" i="1" dirty="0"/>
            </a:br>
            <a:endParaRPr lang="en-US" sz="1800" i="1" dirty="0">
              <a:cs typeface="Arial"/>
            </a:endParaRPr>
          </a:p>
        </p:txBody>
      </p:sp>
    </p:spTree>
    <p:custDataLst>
      <p:tags r:id="rId1"/>
    </p:custDataLst>
    <p:extLst>
      <p:ext uri="{BB962C8B-B14F-4D97-AF65-F5344CB8AC3E}">
        <p14:creationId xmlns:p14="http://schemas.microsoft.com/office/powerpoint/2010/main" val="113262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 PVS-7000 Flood Protection Valve Station</a:t>
            </a:r>
          </a:p>
        </p:txBody>
      </p:sp>
      <p:sp>
        <p:nvSpPr>
          <p:cNvPr id="4" name="Text Placeholder 3"/>
          <p:cNvSpPr txBox="1">
            <a:spLocks/>
          </p:cNvSpPr>
          <p:nvPr/>
        </p:nvSpPr>
        <p:spPr>
          <a:xfrm>
            <a:off x="219747" y="1585498"/>
            <a:ext cx="5111378" cy="4059599"/>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bg1">
                    <a:lumMod val="65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chemeClr val="tx1">
                    <a:lumMod val="75000"/>
                    <a:lumOff val="25000"/>
                  </a:schemeClr>
                </a:solidFill>
                <a:cs typeface="Arial" panose="020B0604020202020204" pitchFamily="34" charset="0"/>
              </a:rPr>
              <a:t>A range of pre-configured, price listed valve stations, Backflow, and ACV ranging from 2 ½” to 10” line size.</a:t>
            </a:r>
          </a:p>
          <a:p>
            <a:endParaRPr lang="en-US" sz="1200" dirty="0">
              <a:solidFill>
                <a:schemeClr val="tx1">
                  <a:lumMod val="75000"/>
                  <a:lumOff val="25000"/>
                </a:schemeClr>
              </a:solidFill>
              <a:cs typeface="Arial" panose="020B0604020202020204" pitchFamily="34" charset="0"/>
            </a:endParaRPr>
          </a:p>
          <a:p>
            <a:r>
              <a:rPr lang="en-US" sz="1800" b="1" dirty="0">
                <a:solidFill>
                  <a:schemeClr val="tx1">
                    <a:lumMod val="75000"/>
                    <a:lumOff val="25000"/>
                  </a:schemeClr>
                </a:solidFill>
                <a:cs typeface="Arial" panose="020B0604020202020204" pitchFamily="34" charset="0"/>
              </a:rPr>
              <a:t>BMS Connectivity + Full wireless capability</a:t>
            </a:r>
            <a:r>
              <a:rPr lang="en-US" sz="1800" dirty="0">
                <a:solidFill>
                  <a:schemeClr val="tx1">
                    <a:lumMod val="75000"/>
                    <a:lumOff val="25000"/>
                  </a:schemeClr>
                </a:solidFill>
                <a:cs typeface="Arial" panose="020B0604020202020204" pitchFamily="34" charset="0"/>
              </a:rPr>
              <a:t>, Connects the device with you, and/ or your service professional in one simple system, sending YOU and alert when continuous relief valve discharge through the drain pipe is sensed by the Flow Sensor</a:t>
            </a:r>
          </a:p>
          <a:p>
            <a:endParaRPr lang="en-US" sz="1200" dirty="0">
              <a:solidFill>
                <a:schemeClr val="tx1">
                  <a:lumMod val="75000"/>
                  <a:lumOff val="25000"/>
                </a:schemeClr>
              </a:solidFill>
              <a:cs typeface="Arial" panose="020B0604020202020204" pitchFamily="34" charset="0"/>
            </a:endParaRPr>
          </a:p>
          <a:p>
            <a:r>
              <a:rPr lang="en-US" sz="1800" dirty="0">
                <a:solidFill>
                  <a:schemeClr val="tx1">
                    <a:lumMod val="75000"/>
                    <a:lumOff val="25000"/>
                  </a:schemeClr>
                </a:solidFill>
                <a:cs typeface="Arial" panose="020B0604020202020204" pitchFamily="34" charset="0"/>
              </a:rPr>
              <a:t>RPZ Backflow preventer to protect the potable water supply from contamination that can occur from Back Syphonage or Backflow Pressure events</a:t>
            </a:r>
          </a:p>
          <a:p>
            <a:endParaRPr lang="en-US" sz="1200" dirty="0">
              <a:solidFill>
                <a:schemeClr val="tx1">
                  <a:lumMod val="75000"/>
                  <a:lumOff val="25000"/>
                </a:schemeClr>
              </a:solidFill>
              <a:cs typeface="Arial" panose="020B0604020202020204" pitchFamily="34" charset="0"/>
            </a:endParaRPr>
          </a:p>
          <a:p>
            <a:r>
              <a:rPr lang="en-US" sz="1800" dirty="0">
                <a:solidFill>
                  <a:schemeClr val="tx1">
                    <a:lumMod val="75000"/>
                    <a:lumOff val="25000"/>
                  </a:schemeClr>
                </a:solidFill>
                <a:cs typeface="Arial" panose="020B0604020202020204" pitchFamily="34" charset="0"/>
              </a:rPr>
              <a:t>A Sophisticated Water shut-off ACV, specifically designed to shut off the incoming water supply should an RPZ discharge event occur</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1515645"/>
            <a:ext cx="5934614" cy="319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nvGraphicFramePr>
        <p:xfrm>
          <a:off x="6038850" y="4987369"/>
          <a:ext cx="5639766" cy="944880"/>
        </p:xfrm>
        <a:graphic>
          <a:graphicData uri="http://schemas.openxmlformats.org/drawingml/2006/table">
            <a:tbl>
              <a:tblPr firstRow="1" bandRow="1">
                <a:tableStyleId>{5C22544A-7EE6-4342-B048-85BDC9FD1C3A}</a:tableStyleId>
              </a:tblPr>
              <a:tblGrid>
                <a:gridCol w="939961">
                  <a:extLst>
                    <a:ext uri="{9D8B030D-6E8A-4147-A177-3AD203B41FA5}">
                      <a16:colId xmlns:a16="http://schemas.microsoft.com/office/drawing/2014/main" val="20000"/>
                    </a:ext>
                  </a:extLst>
                </a:gridCol>
                <a:gridCol w="939961">
                  <a:extLst>
                    <a:ext uri="{9D8B030D-6E8A-4147-A177-3AD203B41FA5}">
                      <a16:colId xmlns:a16="http://schemas.microsoft.com/office/drawing/2014/main" val="20001"/>
                    </a:ext>
                  </a:extLst>
                </a:gridCol>
                <a:gridCol w="939961">
                  <a:extLst>
                    <a:ext uri="{9D8B030D-6E8A-4147-A177-3AD203B41FA5}">
                      <a16:colId xmlns:a16="http://schemas.microsoft.com/office/drawing/2014/main" val="20002"/>
                    </a:ext>
                  </a:extLst>
                </a:gridCol>
                <a:gridCol w="939961">
                  <a:extLst>
                    <a:ext uri="{9D8B030D-6E8A-4147-A177-3AD203B41FA5}">
                      <a16:colId xmlns:a16="http://schemas.microsoft.com/office/drawing/2014/main" val="20003"/>
                    </a:ext>
                  </a:extLst>
                </a:gridCol>
                <a:gridCol w="939961">
                  <a:extLst>
                    <a:ext uri="{9D8B030D-6E8A-4147-A177-3AD203B41FA5}">
                      <a16:colId xmlns:a16="http://schemas.microsoft.com/office/drawing/2014/main" val="20004"/>
                    </a:ext>
                  </a:extLst>
                </a:gridCol>
                <a:gridCol w="939961">
                  <a:extLst>
                    <a:ext uri="{9D8B030D-6E8A-4147-A177-3AD203B41FA5}">
                      <a16:colId xmlns:a16="http://schemas.microsoft.com/office/drawing/2014/main" val="20005"/>
                    </a:ext>
                  </a:extLst>
                </a:gridCol>
              </a:tblGrid>
              <a:tr h="243739">
                <a:tc gridSpan="6">
                  <a:txBody>
                    <a:bodyPr/>
                    <a:lstStyle/>
                    <a:p>
                      <a:pPr algn="ctr"/>
                      <a:r>
                        <a:rPr lang="en-US" sz="1100" b="0" dirty="0"/>
                        <a:t>PVS-7000 Valve Station Configuration Options</a:t>
                      </a:r>
                    </a:p>
                  </a:txBody>
                  <a:tcPr anchor="ctr">
                    <a:solidFill>
                      <a:srgbClr val="002060"/>
                    </a:solidFill>
                  </a:tcPr>
                </a:tc>
                <a:tc hMerge="1">
                  <a:txBody>
                    <a:bodyPr/>
                    <a:lstStyle/>
                    <a:p>
                      <a:pPr algn="ctr"/>
                      <a:endParaRPr lang="en-US" sz="1100" dirty="0"/>
                    </a:p>
                  </a:txBody>
                  <a:tcPr anchor="ctr">
                    <a:solidFill>
                      <a:srgbClr val="002060"/>
                    </a:solidFill>
                  </a:tcPr>
                </a:tc>
                <a:tc hMerge="1">
                  <a:txBody>
                    <a:bodyPr/>
                    <a:lstStyle/>
                    <a:p>
                      <a:pPr algn="ctr"/>
                      <a:endParaRPr lang="en-US" sz="1100" dirty="0"/>
                    </a:p>
                  </a:txBody>
                  <a:tcPr anchor="ctr">
                    <a:solidFill>
                      <a:srgbClr val="002060"/>
                    </a:solidFill>
                  </a:tcPr>
                </a:tc>
                <a:tc hMerge="1">
                  <a:txBody>
                    <a:bodyPr/>
                    <a:lstStyle/>
                    <a:p>
                      <a:pPr algn="ctr"/>
                      <a:endParaRPr lang="en-US" sz="1100" dirty="0"/>
                    </a:p>
                  </a:txBody>
                  <a:tcPr anchor="ctr">
                    <a:solidFill>
                      <a:srgbClr val="002060"/>
                    </a:solidFill>
                  </a:tcPr>
                </a:tc>
                <a:tc hMerge="1">
                  <a:txBody>
                    <a:bodyPr/>
                    <a:lstStyle/>
                    <a:p>
                      <a:pPr marL="0" algn="ctr" defTabSz="914400" rtl="0" eaLnBrk="1" latinLnBrk="0" hangingPunct="1"/>
                      <a:endParaRPr lang="en-US" sz="1100" b="1" kern="1200" dirty="0">
                        <a:solidFill>
                          <a:schemeClr val="lt1"/>
                        </a:solidFill>
                        <a:latin typeface="+mn-lt"/>
                        <a:ea typeface="+mn-ea"/>
                        <a:cs typeface="+mn-cs"/>
                      </a:endParaRPr>
                    </a:p>
                  </a:txBody>
                  <a:tcPr anchor="ctr">
                    <a:solidFill>
                      <a:srgbClr val="002060"/>
                    </a:solidFill>
                  </a:tcPr>
                </a:tc>
                <a:tc hMerge="1">
                  <a:txBody>
                    <a:bodyPr/>
                    <a:lstStyle/>
                    <a:p>
                      <a:pPr marL="0" algn="ctr" defTabSz="914400" rtl="0" eaLnBrk="1" latinLnBrk="0" hangingPunct="1"/>
                      <a:endParaRPr lang="en-US" sz="1100" b="1" kern="1200" dirty="0">
                        <a:solidFill>
                          <a:schemeClr val="lt1"/>
                        </a:solidFill>
                        <a:latin typeface="+mn-lt"/>
                        <a:ea typeface="+mn-ea"/>
                        <a:cs typeface="+mn-cs"/>
                      </a:endParaRPr>
                    </a:p>
                  </a:txBody>
                  <a:tcPr anchor="ctr">
                    <a:solidFill>
                      <a:srgbClr val="002060"/>
                    </a:solidFill>
                  </a:tcPr>
                </a:tc>
                <a:extLst>
                  <a:ext uri="{0D108BD9-81ED-4DB2-BD59-A6C34878D82A}">
                    <a16:rowId xmlns:a16="http://schemas.microsoft.com/office/drawing/2014/main" val="10000"/>
                  </a:ext>
                </a:extLst>
              </a:tr>
              <a:tr h="243739">
                <a:tc>
                  <a:txBody>
                    <a:bodyPr/>
                    <a:lstStyle/>
                    <a:p>
                      <a:pPr algn="ctr"/>
                      <a:r>
                        <a:rPr lang="en-US" sz="1100" b="1" dirty="0">
                          <a:solidFill>
                            <a:schemeClr val="bg1"/>
                          </a:solidFill>
                        </a:rPr>
                        <a:t>PVS-7110</a:t>
                      </a:r>
                    </a:p>
                  </a:txBody>
                  <a:tcPr anchor="ctr">
                    <a:solidFill>
                      <a:srgbClr val="002060"/>
                    </a:solidFill>
                  </a:tcPr>
                </a:tc>
                <a:tc>
                  <a:txBody>
                    <a:bodyPr/>
                    <a:lstStyle/>
                    <a:p>
                      <a:pPr algn="ctr"/>
                      <a:r>
                        <a:rPr lang="en-US" sz="1100" b="1" dirty="0">
                          <a:solidFill>
                            <a:schemeClr val="bg1"/>
                          </a:solidFill>
                        </a:rPr>
                        <a:t>PVS-7120</a:t>
                      </a:r>
                    </a:p>
                  </a:txBody>
                  <a:tcPr anchor="ctr">
                    <a:solidFill>
                      <a:srgbClr val="002060"/>
                    </a:solidFill>
                  </a:tcPr>
                </a:tc>
                <a:tc>
                  <a:txBody>
                    <a:bodyPr/>
                    <a:lstStyle/>
                    <a:p>
                      <a:pPr algn="ctr"/>
                      <a:r>
                        <a:rPr lang="en-US" sz="1100" b="1" dirty="0">
                          <a:solidFill>
                            <a:schemeClr val="bg1"/>
                          </a:solidFill>
                        </a:rPr>
                        <a:t>PVS-7210</a:t>
                      </a:r>
                    </a:p>
                  </a:txBody>
                  <a:tcPr anchor="ctr">
                    <a:solidFill>
                      <a:srgbClr val="002060"/>
                    </a:solidFill>
                  </a:tcPr>
                </a:tc>
                <a:tc>
                  <a:txBody>
                    <a:bodyPr/>
                    <a:lstStyle/>
                    <a:p>
                      <a:pPr algn="ctr"/>
                      <a:r>
                        <a:rPr lang="en-US" sz="1100" b="1" dirty="0">
                          <a:solidFill>
                            <a:schemeClr val="bg1"/>
                          </a:solidFill>
                        </a:rPr>
                        <a:t>PVS-7220</a:t>
                      </a:r>
                    </a:p>
                  </a:txBody>
                  <a:tcPr anchor="ctr">
                    <a:solidFill>
                      <a:srgbClr val="002060"/>
                    </a:solidFill>
                  </a:tcPr>
                </a:tc>
                <a:tc>
                  <a:txBody>
                    <a:bodyPr/>
                    <a:lstStyle/>
                    <a:p>
                      <a:pPr marL="0" algn="ctr" defTabSz="914400" rtl="0" eaLnBrk="1" latinLnBrk="0" hangingPunct="1"/>
                      <a:r>
                        <a:rPr lang="en-US" sz="1100" b="1" kern="1200" dirty="0">
                          <a:solidFill>
                            <a:schemeClr val="bg1"/>
                          </a:solidFill>
                          <a:latin typeface="+mn-lt"/>
                          <a:ea typeface="+mn-ea"/>
                          <a:cs typeface="+mn-cs"/>
                        </a:rPr>
                        <a:t>PVS-7310</a:t>
                      </a:r>
                    </a:p>
                  </a:txBody>
                  <a:tcPr anchor="ctr">
                    <a:solidFill>
                      <a:srgbClr val="002060"/>
                    </a:solidFill>
                  </a:tcPr>
                </a:tc>
                <a:tc>
                  <a:txBody>
                    <a:bodyPr/>
                    <a:lstStyle/>
                    <a:p>
                      <a:pPr marL="0" algn="ctr" defTabSz="914400" rtl="0" eaLnBrk="1" latinLnBrk="0" hangingPunct="1"/>
                      <a:r>
                        <a:rPr lang="en-US" sz="1100" b="1" kern="1200" dirty="0">
                          <a:solidFill>
                            <a:schemeClr val="lt1"/>
                          </a:solidFill>
                          <a:latin typeface="+mn-lt"/>
                          <a:ea typeface="+mn-ea"/>
                          <a:cs typeface="+mn-cs"/>
                        </a:rPr>
                        <a:t>PVS-7320</a:t>
                      </a:r>
                    </a:p>
                  </a:txBody>
                  <a:tcPr anchor="ctr">
                    <a:solidFill>
                      <a:srgbClr val="002060"/>
                    </a:solidFill>
                  </a:tcPr>
                </a:tc>
                <a:extLst>
                  <a:ext uri="{0D108BD9-81ED-4DB2-BD59-A6C34878D82A}">
                    <a16:rowId xmlns:a16="http://schemas.microsoft.com/office/drawing/2014/main" val="10001"/>
                  </a:ext>
                </a:extLst>
              </a:tr>
              <a:tr h="342039">
                <a:tc>
                  <a:txBody>
                    <a:bodyPr/>
                    <a:lstStyle/>
                    <a:p>
                      <a:pPr algn="ctr"/>
                      <a:r>
                        <a:rPr lang="en-US" sz="1100" dirty="0"/>
                        <a:t>PVS-7000</a:t>
                      </a:r>
                      <a:r>
                        <a:rPr lang="en-US" sz="1100" baseline="0" dirty="0"/>
                        <a:t> w/ </a:t>
                      </a:r>
                      <a:r>
                        <a:rPr lang="en-US" sz="1100" b="1" baseline="0" dirty="0"/>
                        <a:t>957</a:t>
                      </a:r>
                      <a:r>
                        <a:rPr lang="en-US" sz="1100" baseline="0" dirty="0"/>
                        <a:t>-NRS</a:t>
                      </a:r>
                      <a:endParaRPr lang="en-US" sz="1100" dirty="0"/>
                    </a:p>
                  </a:txBody>
                  <a:tcPr/>
                </a:tc>
                <a:tc>
                  <a:txBody>
                    <a:bodyPr/>
                    <a:lstStyle/>
                    <a:p>
                      <a:pPr algn="ctr"/>
                      <a:r>
                        <a:rPr lang="en-US" sz="1100" dirty="0"/>
                        <a:t>PVS-7000</a:t>
                      </a:r>
                      <a:r>
                        <a:rPr lang="en-US" sz="1100" baseline="0" dirty="0"/>
                        <a:t> w/ </a:t>
                      </a:r>
                      <a:r>
                        <a:rPr lang="en-US" sz="1100" b="1" baseline="0" dirty="0"/>
                        <a:t>957</a:t>
                      </a:r>
                      <a:r>
                        <a:rPr lang="en-US" sz="1100" baseline="0" dirty="0"/>
                        <a:t>-OSY</a:t>
                      </a:r>
                      <a:endParaRPr lang="en-US" sz="1100" dirty="0"/>
                    </a:p>
                  </a:txBody>
                  <a:tcPr/>
                </a:tc>
                <a:tc>
                  <a:txBody>
                    <a:bodyPr/>
                    <a:lstStyle/>
                    <a:p>
                      <a:pPr algn="ctr"/>
                      <a:r>
                        <a:rPr lang="en-US" sz="1100" dirty="0"/>
                        <a:t>PVS-7000</a:t>
                      </a:r>
                      <a:r>
                        <a:rPr lang="en-US" sz="1100" baseline="0" dirty="0"/>
                        <a:t> w/ </a:t>
                      </a:r>
                      <a:r>
                        <a:rPr lang="en-US" sz="1100" b="1" baseline="0" dirty="0"/>
                        <a:t>LF909</a:t>
                      </a:r>
                      <a:r>
                        <a:rPr lang="en-US" sz="1100" baseline="0" dirty="0"/>
                        <a:t>-NRS</a:t>
                      </a:r>
                      <a:endParaRPr lang="en-US" sz="1100" dirty="0"/>
                    </a:p>
                  </a:txBody>
                  <a:tcPr/>
                </a:tc>
                <a:tc>
                  <a:txBody>
                    <a:bodyPr/>
                    <a:lstStyle/>
                    <a:p>
                      <a:pPr algn="ctr"/>
                      <a:r>
                        <a:rPr lang="en-US" sz="1100" dirty="0"/>
                        <a:t>PVS-7000</a:t>
                      </a:r>
                      <a:r>
                        <a:rPr lang="en-US" sz="1100" baseline="0" dirty="0"/>
                        <a:t> w/ </a:t>
                      </a:r>
                      <a:r>
                        <a:rPr lang="en-US" sz="1100" b="1" baseline="0" dirty="0"/>
                        <a:t>LF909</a:t>
                      </a:r>
                      <a:r>
                        <a:rPr lang="en-US" sz="1100" baseline="0" dirty="0"/>
                        <a:t>-OSY</a:t>
                      </a:r>
                      <a:endParaRPr lang="en-US" sz="1100" dirty="0"/>
                    </a:p>
                  </a:txBody>
                  <a:tcPr/>
                </a:tc>
                <a:tc>
                  <a:txBody>
                    <a:bodyPr/>
                    <a:lstStyle/>
                    <a:p>
                      <a:pPr algn="ctr"/>
                      <a:r>
                        <a:rPr lang="en-US" sz="1100" dirty="0"/>
                        <a:t>PVS-7000</a:t>
                      </a:r>
                      <a:r>
                        <a:rPr lang="en-US" sz="1100" baseline="0" dirty="0"/>
                        <a:t> w/ </a:t>
                      </a:r>
                      <a:r>
                        <a:rPr lang="en-US" sz="1100" b="1" baseline="0" dirty="0"/>
                        <a:t>LF860</a:t>
                      </a:r>
                      <a:r>
                        <a:rPr lang="en-US" sz="1100" baseline="0" dirty="0"/>
                        <a:t>-DNRS</a:t>
                      </a:r>
                      <a:endParaRPr lang="en-US" sz="1100" dirty="0"/>
                    </a:p>
                  </a:txBody>
                  <a:tcPr/>
                </a:tc>
                <a:tc>
                  <a:txBody>
                    <a:bodyPr/>
                    <a:lstStyle/>
                    <a:p>
                      <a:pPr algn="ctr"/>
                      <a:r>
                        <a:rPr lang="en-US" sz="1100" dirty="0"/>
                        <a:t>PVS-7000</a:t>
                      </a:r>
                      <a:r>
                        <a:rPr lang="en-US" sz="1100" baseline="0" dirty="0"/>
                        <a:t> w/ </a:t>
                      </a:r>
                      <a:r>
                        <a:rPr lang="en-US" sz="1100" b="1" baseline="0" dirty="0"/>
                        <a:t>LF860</a:t>
                      </a:r>
                      <a:r>
                        <a:rPr lang="en-US" sz="1100" baseline="0" dirty="0"/>
                        <a:t>-DOSY</a:t>
                      </a:r>
                      <a:endParaRPr lang="en-US" sz="1100" dirty="0"/>
                    </a:p>
                  </a:txBody>
                  <a:tcPr/>
                </a:tc>
                <a:extLst>
                  <a:ext uri="{0D108BD9-81ED-4DB2-BD59-A6C34878D82A}">
                    <a16:rowId xmlns:a16="http://schemas.microsoft.com/office/drawing/2014/main" val="10002"/>
                  </a:ext>
                </a:extLst>
              </a:tr>
            </a:tbl>
          </a:graphicData>
        </a:graphic>
      </p:graphicFrame>
      <p:sp>
        <p:nvSpPr>
          <p:cNvPr id="8" name="TextBox 7"/>
          <p:cNvSpPr txBox="1"/>
          <p:nvPr/>
        </p:nvSpPr>
        <p:spPr>
          <a:xfrm>
            <a:off x="158457" y="6318377"/>
            <a:ext cx="4049507" cy="246221"/>
          </a:xfrm>
          <a:prstGeom prst="rect">
            <a:avLst/>
          </a:prstGeom>
          <a:noFill/>
        </p:spPr>
        <p:txBody>
          <a:bodyPr wrap="none" rtlCol="0">
            <a:spAutoFit/>
          </a:bodyPr>
          <a:lstStyle/>
          <a:p>
            <a:r>
              <a:rPr lang="en-US" sz="1000" dirty="0">
                <a:solidFill>
                  <a:srgbClr val="C00000"/>
                </a:solidFill>
              </a:rPr>
              <a:t>Note: Wireless node not shown to scale – size increased for purpose of presentation</a:t>
            </a:r>
          </a:p>
        </p:txBody>
      </p:sp>
    </p:spTree>
    <p:extLst>
      <p:ext uri="{BB962C8B-B14F-4D97-AF65-F5344CB8AC3E}">
        <p14:creationId xmlns:p14="http://schemas.microsoft.com/office/powerpoint/2010/main" val="1496842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3" name="Group 22"/>
          <p:cNvGrpSpPr/>
          <p:nvPr/>
        </p:nvGrpSpPr>
        <p:grpSpPr>
          <a:xfrm>
            <a:off x="6031729" y="2071802"/>
            <a:ext cx="6116058" cy="3264658"/>
            <a:chOff x="1392153" y="4027186"/>
            <a:chExt cx="3794324" cy="2025352"/>
          </a:xfrm>
        </p:grpSpPr>
        <p:pic>
          <p:nvPicPr>
            <p:cNvPr id="2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73"/>
            <a:stretch/>
          </p:blipFill>
          <p:spPr bwMode="auto">
            <a:xfrm>
              <a:off x="1392153" y="4027186"/>
              <a:ext cx="3762562" cy="2025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3334510" y="4285622"/>
              <a:ext cx="1527884" cy="919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301515" y="4769190"/>
              <a:ext cx="524786" cy="38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110820" y="5154285"/>
              <a:ext cx="1075657" cy="367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ate Placeholder 1"/>
          <p:cNvSpPr>
            <a:spLocks noGrp="1"/>
          </p:cNvSpPr>
          <p:nvPr>
            <p:ph type="dt" sz="half" idx="10"/>
          </p:nvPr>
        </p:nvSpPr>
        <p:spPr/>
        <p:txBody>
          <a:bodyPr/>
          <a:lstStyle/>
          <a:p>
            <a:fld id="{25A364D1-D469-4F64-84A3-ED9556C42B40}" type="datetime1">
              <a:rPr lang="en-US">
                <a:solidFill>
                  <a:prstClr val="white">
                    <a:lumMod val="65000"/>
                  </a:prstClr>
                </a:solidFill>
              </a:rPr>
              <a:pPr/>
              <a:t>2/21/24</a:t>
            </a:fld>
            <a:endParaRPr lang="en-US">
              <a:solidFill>
                <a:prstClr val="white">
                  <a:lumMod val="65000"/>
                </a:prstClr>
              </a:solidFill>
            </a:endParaRPr>
          </a:p>
        </p:txBody>
      </p:sp>
      <p:sp>
        <p:nvSpPr>
          <p:cNvPr id="3" name="Footer Placeholder 2"/>
          <p:cNvSpPr>
            <a:spLocks noGrp="1"/>
          </p:cNvSpPr>
          <p:nvPr>
            <p:ph type="ftr" sz="quarter" idx="11"/>
          </p:nvPr>
        </p:nvSpPr>
        <p:spPr/>
        <p:txBody>
          <a:bodyPr/>
          <a:lstStyle/>
          <a:p>
            <a:r>
              <a:rPr lang="en-US" dirty="0">
                <a:solidFill>
                  <a:prstClr val="white">
                    <a:lumMod val="65000"/>
                  </a:prstClr>
                </a:solidFill>
              </a:rPr>
              <a:t>© 2016 Watts Water Technologies, Inc. | Confidential &amp; Proprietary</a:t>
            </a:r>
          </a:p>
        </p:txBody>
      </p:sp>
      <p:sp>
        <p:nvSpPr>
          <p:cNvPr id="4" name="Slide Number Placeholder 3"/>
          <p:cNvSpPr>
            <a:spLocks noGrp="1"/>
          </p:cNvSpPr>
          <p:nvPr>
            <p:ph type="sldNum" sz="quarter" idx="12"/>
          </p:nvPr>
        </p:nvSpPr>
        <p:spPr/>
        <p:txBody>
          <a:bodyPr/>
          <a:lstStyle/>
          <a:p>
            <a:fld id="{F777368C-8B0E-4F2E-9B60-69D9F9B239AF}" type="slidenum">
              <a:rPr lang="en-US">
                <a:solidFill>
                  <a:prstClr val="white">
                    <a:lumMod val="65000"/>
                  </a:prstClr>
                </a:solidFill>
              </a:rPr>
              <a:pPr/>
              <a:t>11</a:t>
            </a:fld>
            <a:endParaRPr lang="en-US">
              <a:solidFill>
                <a:prstClr val="white">
                  <a:lumMod val="65000"/>
                </a:prstClr>
              </a:solidFill>
            </a:endParaRPr>
          </a:p>
        </p:txBody>
      </p:sp>
      <p:sp>
        <p:nvSpPr>
          <p:cNvPr id="6" name="Rectangle 5"/>
          <p:cNvSpPr/>
          <p:nvPr/>
        </p:nvSpPr>
        <p:spPr>
          <a:xfrm>
            <a:off x="9246186" y="2204514"/>
            <a:ext cx="2686613" cy="182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7" name="Rectangle 6"/>
          <p:cNvSpPr/>
          <p:nvPr/>
        </p:nvSpPr>
        <p:spPr>
          <a:xfrm>
            <a:off x="9177887" y="3204386"/>
            <a:ext cx="134486" cy="744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8" name="Rectangle 7"/>
          <p:cNvSpPr/>
          <p:nvPr/>
        </p:nvSpPr>
        <p:spPr>
          <a:xfrm>
            <a:off x="10490894" y="4338025"/>
            <a:ext cx="1259921" cy="179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9" name="TextBox 8"/>
          <p:cNvSpPr txBox="1"/>
          <p:nvPr/>
        </p:nvSpPr>
        <p:spPr>
          <a:xfrm>
            <a:off x="48445" y="79319"/>
            <a:ext cx="9397480" cy="584775"/>
          </a:xfrm>
          <a:prstGeom prst="rect">
            <a:avLst/>
          </a:prstGeom>
          <a:noFill/>
        </p:spPr>
        <p:txBody>
          <a:bodyPr wrap="square" rtlCol="0">
            <a:spAutoFit/>
          </a:bodyPr>
          <a:lstStyle/>
          <a:p>
            <a:r>
              <a:rPr lang="en-US" sz="3200" b="1" dirty="0">
                <a:solidFill>
                  <a:schemeClr val="bg1"/>
                </a:solidFill>
                <a:latin typeface="Arial"/>
              </a:rPr>
              <a:t>LFF113FP Universal Flood Protection ACV </a:t>
            </a:r>
          </a:p>
        </p:txBody>
      </p:sp>
      <p:sp>
        <p:nvSpPr>
          <p:cNvPr id="12" name="TextBox 11"/>
          <p:cNvSpPr txBox="1"/>
          <p:nvPr/>
        </p:nvSpPr>
        <p:spPr>
          <a:xfrm>
            <a:off x="158456" y="1772149"/>
            <a:ext cx="5669529" cy="3416320"/>
          </a:xfrm>
          <a:prstGeom prst="rect">
            <a:avLst/>
          </a:prstGeom>
          <a:noFill/>
        </p:spPr>
        <p:txBody>
          <a:bodyPr wrap="square" rtlCol="0">
            <a:spAutoFit/>
          </a:bodyPr>
          <a:lstStyle/>
          <a:p>
            <a:r>
              <a:rPr lang="en-US" dirty="0">
                <a:solidFill>
                  <a:schemeClr val="tx1">
                    <a:lumMod val="75000"/>
                    <a:lumOff val="25000"/>
                  </a:schemeClr>
                </a:solidFill>
                <a:latin typeface="Arial Narrow" panose="020B0606020202030204" pitchFamily="34" charset="0"/>
                <a:cs typeface="Arial" panose="020B0604020202020204" pitchFamily="34" charset="0"/>
              </a:rPr>
              <a:t>LFF113FP Flood Protection Shutdown ACV is a normally open valve designed to be installed upstream of a Reduced Pressure Zone (RPZ) Backflow Prevention device of any manufacturer. </a:t>
            </a:r>
          </a:p>
          <a:p>
            <a:endParaRPr lang="en-US" sz="1200" dirty="0">
              <a:solidFill>
                <a:schemeClr val="tx1">
                  <a:lumMod val="75000"/>
                  <a:lumOff val="25000"/>
                </a:schemeClr>
              </a:solidFill>
              <a:latin typeface="Arial Narrow" panose="020B0606020202030204" pitchFamily="34" charset="0"/>
              <a:cs typeface="Arial" panose="020B0604020202020204" pitchFamily="34" charset="0"/>
            </a:endParaRPr>
          </a:p>
          <a:p>
            <a:r>
              <a:rPr lang="en-US" dirty="0">
                <a:solidFill>
                  <a:schemeClr val="tx1">
                    <a:lumMod val="75000"/>
                    <a:lumOff val="25000"/>
                  </a:schemeClr>
                </a:solidFill>
                <a:latin typeface="Arial Narrow" panose="020B0606020202030204" pitchFamily="34" charset="0"/>
                <a:cs typeface="Arial" panose="020B0604020202020204" pitchFamily="34" charset="0"/>
              </a:rPr>
              <a:t>This normally open ACV, closes when continuous relief valve discharge through the drain pipe is sensed by the Flow Sensor, energizing the Solenoid Pilot. </a:t>
            </a:r>
          </a:p>
          <a:p>
            <a:endParaRPr lang="en-US" sz="1200" dirty="0">
              <a:solidFill>
                <a:schemeClr val="tx1">
                  <a:lumMod val="75000"/>
                  <a:lumOff val="25000"/>
                </a:schemeClr>
              </a:solidFill>
              <a:latin typeface="Arial Narrow" panose="020B0606020202030204" pitchFamily="34" charset="0"/>
              <a:cs typeface="Arial" panose="020B0604020202020204" pitchFamily="34" charset="0"/>
            </a:endParaRPr>
          </a:p>
          <a:p>
            <a:r>
              <a:rPr lang="en-US" b="1" dirty="0">
                <a:solidFill>
                  <a:schemeClr val="tx1">
                    <a:lumMod val="75000"/>
                    <a:lumOff val="25000"/>
                  </a:schemeClr>
                </a:solidFill>
                <a:latin typeface="Arial Narrow" panose="020B0606020202030204" pitchFamily="34" charset="0"/>
                <a:cs typeface="Arial" panose="020B0604020202020204" pitchFamily="34" charset="0"/>
              </a:rPr>
              <a:t>SCADA Connectivity + Full wireless capability</a:t>
            </a:r>
            <a:r>
              <a:rPr lang="en-US" dirty="0">
                <a:solidFill>
                  <a:schemeClr val="tx1">
                    <a:lumMod val="75000"/>
                    <a:lumOff val="25000"/>
                  </a:schemeClr>
                </a:solidFill>
                <a:latin typeface="Arial Narrow" panose="020B0606020202030204" pitchFamily="34" charset="0"/>
                <a:cs typeface="Arial" panose="020B0604020202020204" pitchFamily="34" charset="0"/>
              </a:rPr>
              <a:t>, connects the device with you, and/ or your service professional alerting him of the failure and also taking fail-safe action. </a:t>
            </a:r>
          </a:p>
          <a:p>
            <a:endParaRPr lang="en-US" sz="1200" dirty="0">
              <a:solidFill>
                <a:schemeClr val="tx1">
                  <a:lumMod val="75000"/>
                  <a:lumOff val="25000"/>
                </a:schemeClr>
              </a:solidFill>
              <a:latin typeface="Arial Narrow" panose="020B0606020202030204" pitchFamily="34" charset="0"/>
              <a:cs typeface="Arial" panose="020B0604020202020204" pitchFamily="34" charset="0"/>
            </a:endParaRPr>
          </a:p>
          <a:p>
            <a:r>
              <a:rPr lang="en-US" dirty="0">
                <a:solidFill>
                  <a:schemeClr val="tx1">
                    <a:lumMod val="75000"/>
                    <a:lumOff val="25000"/>
                  </a:schemeClr>
                </a:solidFill>
                <a:latin typeface="Arial Narrow" panose="020B0606020202030204" pitchFamily="34" charset="0"/>
                <a:cs typeface="Arial" panose="020B0604020202020204" pitchFamily="34" charset="0"/>
              </a:rPr>
              <a:t>These universal ACV assemblies range from 1-¼” to 10” line size.</a:t>
            </a:r>
          </a:p>
        </p:txBody>
      </p:sp>
      <p:sp>
        <p:nvSpPr>
          <p:cNvPr id="15" name="TextBox 14"/>
          <p:cNvSpPr txBox="1"/>
          <p:nvPr/>
        </p:nvSpPr>
        <p:spPr>
          <a:xfrm>
            <a:off x="9878360" y="2799049"/>
            <a:ext cx="1935015" cy="1169551"/>
          </a:xfrm>
          <a:prstGeom prst="rect">
            <a:avLst/>
          </a:prstGeom>
          <a:noFill/>
        </p:spPr>
        <p:txBody>
          <a:bodyPr wrap="square" rtlCol="0">
            <a:spAutoFit/>
          </a:bodyPr>
          <a:lstStyle/>
          <a:p>
            <a:r>
              <a:rPr lang="en-US" sz="1400" dirty="0">
                <a:solidFill>
                  <a:schemeClr val="tx1">
                    <a:lumMod val="75000"/>
                    <a:lumOff val="25000"/>
                  </a:schemeClr>
                </a:solidFill>
                <a:latin typeface="Arial"/>
              </a:rPr>
              <a:t>Can be connected to any RPZ Backflow OR in-line on any pipeline application w/ attached drain-line </a:t>
            </a:r>
          </a:p>
        </p:txBody>
      </p:sp>
      <p:sp>
        <p:nvSpPr>
          <p:cNvPr id="16" name="Right Arrow 15"/>
          <p:cNvSpPr/>
          <p:nvPr/>
        </p:nvSpPr>
        <p:spPr>
          <a:xfrm>
            <a:off x="9287546" y="3480309"/>
            <a:ext cx="522515" cy="1926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5" name="TextBox 4"/>
          <p:cNvSpPr txBox="1"/>
          <p:nvPr/>
        </p:nvSpPr>
        <p:spPr>
          <a:xfrm>
            <a:off x="158457" y="6318377"/>
            <a:ext cx="4902304" cy="246221"/>
          </a:xfrm>
          <a:prstGeom prst="rect">
            <a:avLst/>
          </a:prstGeom>
          <a:noFill/>
        </p:spPr>
        <p:txBody>
          <a:bodyPr wrap="none" rtlCol="0">
            <a:spAutoFit/>
          </a:bodyPr>
          <a:lstStyle/>
          <a:p>
            <a:r>
              <a:rPr lang="en-US" sz="1000" dirty="0">
                <a:solidFill>
                  <a:srgbClr val="C00000"/>
                </a:solidFill>
              </a:rPr>
              <a:t>Note: Wireless node not shown to scale – size increased for purpose of presentation</a:t>
            </a:r>
          </a:p>
        </p:txBody>
      </p:sp>
    </p:spTree>
    <p:extLst>
      <p:ext uri="{BB962C8B-B14F-4D97-AF65-F5344CB8AC3E}">
        <p14:creationId xmlns:p14="http://schemas.microsoft.com/office/powerpoint/2010/main" val="3540857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A364D1-D469-4F64-84A3-ED9556C42B40}" type="datetime1">
              <a:rPr lang="en-US">
                <a:solidFill>
                  <a:prstClr val="white">
                    <a:lumMod val="65000"/>
                  </a:prstClr>
                </a:solidFill>
              </a:rPr>
              <a:pPr/>
              <a:t>2/21/24</a:t>
            </a:fld>
            <a:endParaRPr lang="en-US">
              <a:solidFill>
                <a:prstClr val="white">
                  <a:lumMod val="65000"/>
                </a:prstClr>
              </a:solidFill>
            </a:endParaRPr>
          </a:p>
        </p:txBody>
      </p:sp>
      <p:sp>
        <p:nvSpPr>
          <p:cNvPr id="3" name="Footer Placeholder 2"/>
          <p:cNvSpPr>
            <a:spLocks noGrp="1"/>
          </p:cNvSpPr>
          <p:nvPr>
            <p:ph type="ftr" sz="quarter" idx="11"/>
          </p:nvPr>
        </p:nvSpPr>
        <p:spPr/>
        <p:txBody>
          <a:bodyPr/>
          <a:lstStyle/>
          <a:p>
            <a:r>
              <a:rPr lang="en-US" dirty="0">
                <a:solidFill>
                  <a:prstClr val="white">
                    <a:lumMod val="65000"/>
                  </a:prstClr>
                </a:solidFill>
              </a:rPr>
              <a:t>© 2016 Watts Water Technologies, Inc. | Confidential &amp; Proprietary</a:t>
            </a:r>
          </a:p>
        </p:txBody>
      </p:sp>
      <p:sp>
        <p:nvSpPr>
          <p:cNvPr id="4" name="Slide Number Placeholder 3"/>
          <p:cNvSpPr>
            <a:spLocks noGrp="1"/>
          </p:cNvSpPr>
          <p:nvPr>
            <p:ph type="sldNum" sz="quarter" idx="12"/>
          </p:nvPr>
        </p:nvSpPr>
        <p:spPr/>
        <p:txBody>
          <a:bodyPr/>
          <a:lstStyle/>
          <a:p>
            <a:fld id="{F777368C-8B0E-4F2E-9B60-69D9F9B239AF}" type="slidenum">
              <a:rPr lang="en-US">
                <a:solidFill>
                  <a:prstClr val="white">
                    <a:lumMod val="65000"/>
                  </a:prstClr>
                </a:solidFill>
              </a:rPr>
              <a:pPr/>
              <a:t>12</a:t>
            </a:fld>
            <a:endParaRPr lang="en-US">
              <a:solidFill>
                <a:prstClr val="white">
                  <a:lumMod val="65000"/>
                </a:prstClr>
              </a:solidFill>
            </a:endParaRPr>
          </a:p>
        </p:txBody>
      </p:sp>
      <p:sp>
        <p:nvSpPr>
          <p:cNvPr id="9" name="TextBox 8"/>
          <p:cNvSpPr txBox="1"/>
          <p:nvPr/>
        </p:nvSpPr>
        <p:spPr>
          <a:xfrm>
            <a:off x="78829" y="147145"/>
            <a:ext cx="7415626" cy="584775"/>
          </a:xfrm>
          <a:prstGeom prst="rect">
            <a:avLst/>
          </a:prstGeom>
          <a:noFill/>
        </p:spPr>
        <p:txBody>
          <a:bodyPr wrap="square" rtlCol="0">
            <a:spAutoFit/>
          </a:bodyPr>
          <a:lstStyle/>
          <a:p>
            <a:r>
              <a:rPr lang="en-US" sz="3200" b="1" dirty="0">
                <a:solidFill>
                  <a:schemeClr val="bg1"/>
                </a:solidFill>
                <a:latin typeface="Arial"/>
              </a:rPr>
              <a:t>Flood Detection System</a:t>
            </a:r>
          </a:p>
        </p:txBody>
      </p:sp>
      <p:sp>
        <p:nvSpPr>
          <p:cNvPr id="12" name="TextBox 11"/>
          <p:cNvSpPr txBox="1"/>
          <p:nvPr/>
        </p:nvSpPr>
        <p:spPr>
          <a:xfrm>
            <a:off x="78829" y="1607859"/>
            <a:ext cx="4734711" cy="3693319"/>
          </a:xfrm>
          <a:prstGeom prst="rect">
            <a:avLst/>
          </a:prstGeom>
          <a:noFill/>
        </p:spPr>
        <p:txBody>
          <a:bodyPr wrap="square" rtlCol="0">
            <a:spAutoFit/>
          </a:bodyPr>
          <a:lstStyle/>
          <a:p>
            <a:r>
              <a:rPr lang="en-US" dirty="0">
                <a:solidFill>
                  <a:schemeClr val="tx1">
                    <a:lumMod val="75000"/>
                    <a:lumOff val="25000"/>
                  </a:schemeClr>
                </a:solidFill>
                <a:latin typeface="Arial Narrow" panose="020B0606020202030204" pitchFamily="34" charset="0"/>
                <a:cs typeface="Arial" panose="020B0604020202020204" pitchFamily="34" charset="0"/>
              </a:rPr>
              <a:t>IoT enabled Flood Detection system, sends you an alert when continuous relief valve discharge through the drain pipe is sensed by the Flow Sensor. </a:t>
            </a:r>
          </a:p>
          <a:p>
            <a:endParaRPr lang="en-US" sz="1200" dirty="0">
              <a:solidFill>
                <a:schemeClr val="tx1">
                  <a:lumMod val="75000"/>
                  <a:lumOff val="25000"/>
                </a:schemeClr>
              </a:solidFill>
              <a:latin typeface="Arial Narrow" panose="020B0606020202030204" pitchFamily="34" charset="0"/>
              <a:cs typeface="Arial" panose="020B0604020202020204" pitchFamily="34" charset="0"/>
            </a:endParaRPr>
          </a:p>
          <a:p>
            <a:r>
              <a:rPr lang="en-US" dirty="0">
                <a:solidFill>
                  <a:schemeClr val="tx1">
                    <a:lumMod val="75000"/>
                    <a:lumOff val="25000"/>
                  </a:schemeClr>
                </a:solidFill>
                <a:latin typeface="Arial Narrow" panose="020B0606020202030204" pitchFamily="34" charset="0"/>
                <a:cs typeface="Arial" panose="020B0604020202020204" pitchFamily="34" charset="0"/>
              </a:rPr>
              <a:t>RPZ Backflow preventer protects the water supply from contamination that can occur from Back Syphonage or Backflow Pressure events</a:t>
            </a:r>
          </a:p>
          <a:p>
            <a:endParaRPr lang="en-US" sz="1200" dirty="0">
              <a:solidFill>
                <a:schemeClr val="tx1">
                  <a:lumMod val="75000"/>
                  <a:lumOff val="25000"/>
                </a:schemeClr>
              </a:solidFill>
              <a:latin typeface="Arial Narrow" panose="020B0606020202030204" pitchFamily="34" charset="0"/>
              <a:cs typeface="Arial" panose="020B0604020202020204" pitchFamily="34" charset="0"/>
            </a:endParaRPr>
          </a:p>
          <a:p>
            <a:r>
              <a:rPr lang="en-US" b="1" dirty="0">
                <a:solidFill>
                  <a:schemeClr val="tx1">
                    <a:lumMod val="75000"/>
                    <a:lumOff val="25000"/>
                  </a:schemeClr>
                </a:solidFill>
                <a:latin typeface="Arial Narrow" panose="020B0606020202030204" pitchFamily="34" charset="0"/>
                <a:cs typeface="Arial" panose="020B0604020202020204" pitchFamily="34" charset="0"/>
              </a:rPr>
              <a:t>BMS Connectivity + Full wireless capability</a:t>
            </a:r>
            <a:r>
              <a:rPr lang="en-US" dirty="0">
                <a:solidFill>
                  <a:schemeClr val="tx1">
                    <a:lumMod val="75000"/>
                    <a:lumOff val="25000"/>
                  </a:schemeClr>
                </a:solidFill>
                <a:latin typeface="Arial Narrow" panose="020B0606020202030204" pitchFamily="34" charset="0"/>
                <a:cs typeface="Arial" panose="020B0604020202020204" pitchFamily="34" charset="0"/>
              </a:rPr>
              <a:t>, connects the device with you, and/ or your service professional(s) alerting of a possible flood condition. </a:t>
            </a:r>
          </a:p>
          <a:p>
            <a:endParaRPr lang="en-US" sz="1200" dirty="0">
              <a:solidFill>
                <a:schemeClr val="tx1">
                  <a:lumMod val="75000"/>
                  <a:lumOff val="25000"/>
                </a:schemeClr>
              </a:solidFill>
              <a:latin typeface="Arial Narrow" panose="020B0606020202030204" pitchFamily="34" charset="0"/>
              <a:cs typeface="Arial" panose="020B0604020202020204" pitchFamily="34" charset="0"/>
            </a:endParaRPr>
          </a:p>
          <a:p>
            <a:r>
              <a:rPr lang="en-US" dirty="0">
                <a:solidFill>
                  <a:schemeClr val="tx1">
                    <a:lumMod val="75000"/>
                    <a:lumOff val="25000"/>
                  </a:schemeClr>
                </a:solidFill>
                <a:latin typeface="Arial Narrow" panose="020B0606020202030204" pitchFamily="34" charset="0"/>
                <a:cs typeface="Arial" panose="020B0604020202020204" pitchFamily="34" charset="0"/>
              </a:rPr>
              <a:t>Flood detection assemblies range from 2 ½” to 10” line size.</a:t>
            </a:r>
          </a:p>
        </p:txBody>
      </p:sp>
      <p:grpSp>
        <p:nvGrpSpPr>
          <p:cNvPr id="6" name="Group 5"/>
          <p:cNvGrpSpPr/>
          <p:nvPr/>
        </p:nvGrpSpPr>
        <p:grpSpPr>
          <a:xfrm>
            <a:off x="5118617" y="1341171"/>
            <a:ext cx="6609927" cy="3558062"/>
            <a:chOff x="5069717" y="1742634"/>
            <a:chExt cx="6609927" cy="3558062"/>
          </a:xfrm>
        </p:grpSpPr>
        <p:grpSp>
          <p:nvGrpSpPr>
            <p:cNvPr id="15" name="Group 14"/>
            <p:cNvGrpSpPr/>
            <p:nvPr/>
          </p:nvGrpSpPr>
          <p:grpSpPr>
            <a:xfrm>
              <a:off x="5069717" y="1742634"/>
              <a:ext cx="6609927" cy="3558062"/>
              <a:chOff x="6968183" y="1246851"/>
              <a:chExt cx="3762562" cy="2025352"/>
            </a:xfrm>
          </p:grpSpPr>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73"/>
              <a:stretch/>
            </p:blipFill>
            <p:spPr bwMode="auto">
              <a:xfrm>
                <a:off x="6968183" y="1246851"/>
                <a:ext cx="3762562" cy="2025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8018457" y="1729740"/>
                <a:ext cx="858843" cy="72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630478" y="1703028"/>
                <a:ext cx="278973" cy="28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97306" y="1501938"/>
                <a:ext cx="212146" cy="249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8658861" y="1698138"/>
                <a:ext cx="0" cy="83791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9842740" y="3962400"/>
              <a:ext cx="1815860" cy="480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2" name="Table 21"/>
          <p:cNvGraphicFramePr>
            <a:graphicFrameLocks noGrp="1"/>
          </p:cNvGraphicFramePr>
          <p:nvPr/>
        </p:nvGraphicFramePr>
        <p:xfrm>
          <a:off x="5469145" y="5086394"/>
          <a:ext cx="6409428" cy="685800"/>
        </p:xfrm>
        <a:graphic>
          <a:graphicData uri="http://schemas.openxmlformats.org/drawingml/2006/table">
            <a:tbl>
              <a:tblPr firstRow="1" bandRow="1">
                <a:tableStyleId>{5C22544A-7EE6-4342-B048-85BDC9FD1C3A}</a:tableStyleId>
              </a:tblPr>
              <a:tblGrid>
                <a:gridCol w="1068238">
                  <a:extLst>
                    <a:ext uri="{9D8B030D-6E8A-4147-A177-3AD203B41FA5}">
                      <a16:colId xmlns:a16="http://schemas.microsoft.com/office/drawing/2014/main" val="20000"/>
                    </a:ext>
                  </a:extLst>
                </a:gridCol>
                <a:gridCol w="1068238">
                  <a:extLst>
                    <a:ext uri="{9D8B030D-6E8A-4147-A177-3AD203B41FA5}">
                      <a16:colId xmlns:a16="http://schemas.microsoft.com/office/drawing/2014/main" val="20001"/>
                    </a:ext>
                  </a:extLst>
                </a:gridCol>
                <a:gridCol w="1068238">
                  <a:extLst>
                    <a:ext uri="{9D8B030D-6E8A-4147-A177-3AD203B41FA5}">
                      <a16:colId xmlns:a16="http://schemas.microsoft.com/office/drawing/2014/main" val="20002"/>
                    </a:ext>
                  </a:extLst>
                </a:gridCol>
                <a:gridCol w="1068238">
                  <a:extLst>
                    <a:ext uri="{9D8B030D-6E8A-4147-A177-3AD203B41FA5}">
                      <a16:colId xmlns:a16="http://schemas.microsoft.com/office/drawing/2014/main" val="20003"/>
                    </a:ext>
                  </a:extLst>
                </a:gridCol>
                <a:gridCol w="1068238">
                  <a:extLst>
                    <a:ext uri="{9D8B030D-6E8A-4147-A177-3AD203B41FA5}">
                      <a16:colId xmlns:a16="http://schemas.microsoft.com/office/drawing/2014/main" val="20004"/>
                    </a:ext>
                  </a:extLst>
                </a:gridCol>
                <a:gridCol w="1068238">
                  <a:extLst>
                    <a:ext uri="{9D8B030D-6E8A-4147-A177-3AD203B41FA5}">
                      <a16:colId xmlns:a16="http://schemas.microsoft.com/office/drawing/2014/main" val="20005"/>
                    </a:ext>
                  </a:extLst>
                </a:gridCol>
              </a:tblGrid>
              <a:tr h="243739">
                <a:tc gridSpan="6">
                  <a:txBody>
                    <a:bodyPr/>
                    <a:lstStyle/>
                    <a:p>
                      <a:pPr algn="ctr"/>
                      <a:r>
                        <a:rPr lang="en-US" sz="1100" b="0" dirty="0"/>
                        <a:t>Flood Detection</a:t>
                      </a:r>
                      <a:r>
                        <a:rPr lang="en-US" sz="1100" b="0" baseline="0" dirty="0"/>
                        <a:t> Backflow </a:t>
                      </a:r>
                      <a:r>
                        <a:rPr lang="en-US" sz="1100" b="0" dirty="0"/>
                        <a:t>Configuration Options</a:t>
                      </a:r>
                    </a:p>
                  </a:txBody>
                  <a:tcPr anchor="ctr">
                    <a:solidFill>
                      <a:srgbClr val="002060"/>
                    </a:solidFill>
                  </a:tcPr>
                </a:tc>
                <a:tc hMerge="1">
                  <a:txBody>
                    <a:bodyPr/>
                    <a:lstStyle/>
                    <a:p>
                      <a:pPr algn="ctr"/>
                      <a:endParaRPr lang="en-US" sz="1100" dirty="0"/>
                    </a:p>
                  </a:txBody>
                  <a:tcPr anchor="ctr">
                    <a:solidFill>
                      <a:srgbClr val="002060"/>
                    </a:solidFill>
                  </a:tcPr>
                </a:tc>
                <a:tc hMerge="1">
                  <a:txBody>
                    <a:bodyPr/>
                    <a:lstStyle/>
                    <a:p>
                      <a:pPr algn="ctr"/>
                      <a:endParaRPr lang="en-US" sz="1100" dirty="0"/>
                    </a:p>
                  </a:txBody>
                  <a:tcPr anchor="ctr">
                    <a:solidFill>
                      <a:srgbClr val="002060"/>
                    </a:solidFill>
                  </a:tcPr>
                </a:tc>
                <a:tc hMerge="1">
                  <a:txBody>
                    <a:bodyPr/>
                    <a:lstStyle/>
                    <a:p>
                      <a:pPr algn="ctr"/>
                      <a:endParaRPr lang="en-US" sz="1100" dirty="0"/>
                    </a:p>
                  </a:txBody>
                  <a:tcPr anchor="ctr">
                    <a:solidFill>
                      <a:srgbClr val="002060"/>
                    </a:solidFill>
                  </a:tcPr>
                </a:tc>
                <a:tc hMerge="1">
                  <a:txBody>
                    <a:bodyPr/>
                    <a:lstStyle/>
                    <a:p>
                      <a:pPr marL="0" algn="ctr" defTabSz="914400" rtl="0" eaLnBrk="1" latinLnBrk="0" hangingPunct="1"/>
                      <a:endParaRPr lang="en-US" sz="1100" b="1" kern="1200" dirty="0">
                        <a:solidFill>
                          <a:schemeClr val="lt1"/>
                        </a:solidFill>
                        <a:latin typeface="+mn-lt"/>
                        <a:ea typeface="+mn-ea"/>
                        <a:cs typeface="+mn-cs"/>
                      </a:endParaRPr>
                    </a:p>
                  </a:txBody>
                  <a:tcPr anchor="ctr">
                    <a:solidFill>
                      <a:srgbClr val="002060"/>
                    </a:solidFill>
                  </a:tcPr>
                </a:tc>
                <a:tc hMerge="1">
                  <a:txBody>
                    <a:bodyPr/>
                    <a:lstStyle/>
                    <a:p>
                      <a:pPr marL="0" algn="ctr" defTabSz="914400" rtl="0" eaLnBrk="1" latinLnBrk="0" hangingPunct="1"/>
                      <a:endParaRPr lang="en-US" sz="1100" b="1" kern="1200" dirty="0">
                        <a:solidFill>
                          <a:schemeClr val="lt1"/>
                        </a:solidFill>
                        <a:latin typeface="+mn-lt"/>
                        <a:ea typeface="+mn-ea"/>
                        <a:cs typeface="+mn-cs"/>
                      </a:endParaRPr>
                    </a:p>
                  </a:txBody>
                  <a:tcPr anchor="ctr">
                    <a:solidFill>
                      <a:srgbClr val="002060"/>
                    </a:solidFill>
                  </a:tcPr>
                </a:tc>
                <a:extLst>
                  <a:ext uri="{0D108BD9-81ED-4DB2-BD59-A6C34878D82A}">
                    <a16:rowId xmlns:a16="http://schemas.microsoft.com/office/drawing/2014/main" val="10000"/>
                  </a:ext>
                </a:extLst>
              </a:tr>
              <a:tr h="342039">
                <a:tc>
                  <a:txBody>
                    <a:bodyPr/>
                    <a:lstStyle/>
                    <a:p>
                      <a:pPr algn="ctr"/>
                      <a:r>
                        <a:rPr lang="en-US" sz="1100" b="1" baseline="0" dirty="0">
                          <a:latin typeface="Arial Narrow" panose="020B0606020202030204" pitchFamily="34" charset="0"/>
                        </a:rPr>
                        <a:t>957</a:t>
                      </a:r>
                      <a:r>
                        <a:rPr lang="en-US" sz="1100" baseline="0" dirty="0">
                          <a:latin typeface="Arial Narrow" panose="020B0606020202030204" pitchFamily="34" charset="0"/>
                        </a:rPr>
                        <a:t>-NRS</a:t>
                      </a:r>
                    </a:p>
                    <a:p>
                      <a:pPr algn="ctr"/>
                      <a:r>
                        <a:rPr lang="en-US" sz="1100" baseline="0" dirty="0">
                          <a:latin typeface="Arial Narrow" panose="020B0606020202030204" pitchFamily="34" charset="0"/>
                        </a:rPr>
                        <a:t>ALERT</a:t>
                      </a:r>
                      <a:endParaRPr lang="en-US" sz="1100" dirty="0">
                        <a:latin typeface="Arial Narrow" panose="020B0606020202030204" pitchFamily="34" charset="0"/>
                      </a:endParaRPr>
                    </a:p>
                  </a:txBody>
                  <a:tcPr/>
                </a:tc>
                <a:tc>
                  <a:txBody>
                    <a:bodyPr/>
                    <a:lstStyle/>
                    <a:p>
                      <a:pPr algn="ctr"/>
                      <a:r>
                        <a:rPr lang="en-US" sz="1100" b="1" baseline="0" dirty="0">
                          <a:latin typeface="Arial Narrow" panose="020B0606020202030204" pitchFamily="34" charset="0"/>
                        </a:rPr>
                        <a:t>957</a:t>
                      </a:r>
                      <a:r>
                        <a:rPr lang="en-US" sz="1100" baseline="0" dirty="0">
                          <a:latin typeface="Arial Narrow" panose="020B0606020202030204" pitchFamily="34" charset="0"/>
                        </a:rPr>
                        <a:t>-OSY</a:t>
                      </a:r>
                    </a:p>
                    <a:p>
                      <a:pPr algn="ctr"/>
                      <a:r>
                        <a:rPr lang="en-US" sz="1100" baseline="0" dirty="0">
                          <a:latin typeface="Arial Narrow" panose="020B0606020202030204" pitchFamily="34" charset="0"/>
                        </a:rPr>
                        <a:t> ALERT</a:t>
                      </a:r>
                      <a:endParaRPr lang="en-US" sz="1100" dirty="0">
                        <a:latin typeface="Arial Narrow" panose="020B0606020202030204" pitchFamily="34" charset="0"/>
                      </a:endParaRPr>
                    </a:p>
                  </a:txBody>
                  <a:tcPr/>
                </a:tc>
                <a:tc>
                  <a:txBody>
                    <a:bodyPr/>
                    <a:lstStyle/>
                    <a:p>
                      <a:pPr algn="ctr"/>
                      <a:r>
                        <a:rPr lang="en-US" sz="1100" b="1" baseline="0" dirty="0">
                          <a:latin typeface="Arial Narrow" panose="020B0606020202030204" pitchFamily="34" charset="0"/>
                        </a:rPr>
                        <a:t>LF909</a:t>
                      </a:r>
                      <a:r>
                        <a:rPr lang="en-US" sz="1100" baseline="0" dirty="0">
                          <a:latin typeface="Arial Narrow" panose="020B0606020202030204" pitchFamily="34" charset="0"/>
                        </a:rPr>
                        <a:t>-NRS ALTER</a:t>
                      </a:r>
                      <a:endParaRPr lang="en-US" sz="1100" dirty="0">
                        <a:latin typeface="Arial Narrow" panose="020B0606020202030204" pitchFamily="34" charset="0"/>
                      </a:endParaRPr>
                    </a:p>
                  </a:txBody>
                  <a:tcPr/>
                </a:tc>
                <a:tc>
                  <a:txBody>
                    <a:bodyPr/>
                    <a:lstStyle/>
                    <a:p>
                      <a:pPr algn="ctr"/>
                      <a:r>
                        <a:rPr lang="en-US" sz="1100" b="1" baseline="0" dirty="0">
                          <a:latin typeface="Arial Narrow" panose="020B0606020202030204" pitchFamily="34" charset="0"/>
                        </a:rPr>
                        <a:t>LF909</a:t>
                      </a:r>
                      <a:r>
                        <a:rPr lang="en-US" sz="1100" baseline="0" dirty="0">
                          <a:latin typeface="Arial Narrow" panose="020B0606020202030204" pitchFamily="34" charset="0"/>
                        </a:rPr>
                        <a:t>-OSY ALERT</a:t>
                      </a:r>
                      <a:endParaRPr lang="en-US" sz="1100" dirty="0">
                        <a:latin typeface="Arial Narrow" panose="020B0606020202030204" pitchFamily="34" charset="0"/>
                      </a:endParaRPr>
                    </a:p>
                  </a:txBody>
                  <a:tcPr/>
                </a:tc>
                <a:tc>
                  <a:txBody>
                    <a:bodyPr/>
                    <a:lstStyle/>
                    <a:p>
                      <a:pPr algn="ctr"/>
                      <a:r>
                        <a:rPr lang="en-US" sz="1100" b="1" baseline="0" dirty="0">
                          <a:latin typeface="Arial Narrow" panose="020B0606020202030204" pitchFamily="34" charset="0"/>
                        </a:rPr>
                        <a:t>LF860</a:t>
                      </a:r>
                      <a:r>
                        <a:rPr lang="en-US" sz="1100" baseline="0" dirty="0">
                          <a:latin typeface="Arial Narrow" panose="020B0606020202030204" pitchFamily="34" charset="0"/>
                        </a:rPr>
                        <a:t>-DNRS ALERT</a:t>
                      </a:r>
                      <a:endParaRPr lang="en-US" sz="1100" dirty="0">
                        <a:latin typeface="Arial Narrow" panose="020B0606020202030204" pitchFamily="34" charset="0"/>
                      </a:endParaRPr>
                    </a:p>
                  </a:txBody>
                  <a:tcPr/>
                </a:tc>
                <a:tc>
                  <a:txBody>
                    <a:bodyPr/>
                    <a:lstStyle/>
                    <a:p>
                      <a:pPr algn="ctr"/>
                      <a:r>
                        <a:rPr lang="en-US" sz="1100" b="1" baseline="0" dirty="0">
                          <a:latin typeface="Arial Narrow" panose="020B0606020202030204" pitchFamily="34" charset="0"/>
                        </a:rPr>
                        <a:t>LF860</a:t>
                      </a:r>
                      <a:r>
                        <a:rPr lang="en-US" sz="1100" baseline="0" dirty="0">
                          <a:latin typeface="Arial Narrow" panose="020B0606020202030204" pitchFamily="34" charset="0"/>
                        </a:rPr>
                        <a:t>-DOSY ALERT</a:t>
                      </a:r>
                      <a:endParaRPr lang="en-US" sz="1100" dirty="0">
                        <a:latin typeface="Arial Narrow" panose="020B0606020202030204" pitchFamily="34" charset="0"/>
                      </a:endParaRPr>
                    </a:p>
                  </a:txBody>
                  <a:tcPr/>
                </a:tc>
                <a:extLst>
                  <a:ext uri="{0D108BD9-81ED-4DB2-BD59-A6C34878D82A}">
                    <a16:rowId xmlns:a16="http://schemas.microsoft.com/office/drawing/2014/main" val="10001"/>
                  </a:ext>
                </a:extLst>
              </a:tr>
            </a:tbl>
          </a:graphicData>
        </a:graphic>
      </p:graphicFrame>
      <p:sp>
        <p:nvSpPr>
          <p:cNvPr id="23" name="TextBox 22"/>
          <p:cNvSpPr txBox="1"/>
          <p:nvPr/>
        </p:nvSpPr>
        <p:spPr>
          <a:xfrm>
            <a:off x="158457" y="6318377"/>
            <a:ext cx="4902304" cy="246221"/>
          </a:xfrm>
          <a:prstGeom prst="rect">
            <a:avLst/>
          </a:prstGeom>
          <a:noFill/>
        </p:spPr>
        <p:txBody>
          <a:bodyPr wrap="none" rtlCol="0">
            <a:spAutoFit/>
          </a:bodyPr>
          <a:lstStyle/>
          <a:p>
            <a:r>
              <a:rPr lang="en-US" sz="1000" dirty="0">
                <a:solidFill>
                  <a:srgbClr val="C00000"/>
                </a:solidFill>
              </a:rPr>
              <a:t>Note: Wireless node not shown to scale – size increased for purpose of presentation</a:t>
            </a:r>
          </a:p>
        </p:txBody>
      </p:sp>
    </p:spTree>
    <p:extLst>
      <p:ext uri="{BB962C8B-B14F-4D97-AF65-F5344CB8AC3E}">
        <p14:creationId xmlns:p14="http://schemas.microsoft.com/office/powerpoint/2010/main" val="817317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A364D1-D469-4F64-84A3-ED9556C42B40}" type="datetime1">
              <a:rPr lang="en-US">
                <a:solidFill>
                  <a:prstClr val="white">
                    <a:lumMod val="65000"/>
                  </a:prstClr>
                </a:solidFill>
              </a:rPr>
              <a:pPr/>
              <a:t>2/21/24</a:t>
            </a:fld>
            <a:endParaRPr lang="en-US">
              <a:solidFill>
                <a:prstClr val="white">
                  <a:lumMod val="65000"/>
                </a:prstClr>
              </a:solidFill>
            </a:endParaRPr>
          </a:p>
        </p:txBody>
      </p:sp>
      <p:sp>
        <p:nvSpPr>
          <p:cNvPr id="3" name="Footer Placeholder 2"/>
          <p:cNvSpPr>
            <a:spLocks noGrp="1"/>
          </p:cNvSpPr>
          <p:nvPr>
            <p:ph type="ftr" sz="quarter" idx="11"/>
          </p:nvPr>
        </p:nvSpPr>
        <p:spPr/>
        <p:txBody>
          <a:bodyPr/>
          <a:lstStyle/>
          <a:p>
            <a:r>
              <a:rPr lang="en-US" dirty="0">
                <a:solidFill>
                  <a:prstClr val="white">
                    <a:lumMod val="65000"/>
                  </a:prstClr>
                </a:solidFill>
              </a:rPr>
              <a:t>© 2016 Watts Water Technologies, Inc. | Confidential &amp; Proprietary</a:t>
            </a:r>
          </a:p>
        </p:txBody>
      </p:sp>
      <p:sp>
        <p:nvSpPr>
          <p:cNvPr id="4" name="Slide Number Placeholder 3"/>
          <p:cNvSpPr>
            <a:spLocks noGrp="1"/>
          </p:cNvSpPr>
          <p:nvPr>
            <p:ph type="sldNum" sz="quarter" idx="12"/>
          </p:nvPr>
        </p:nvSpPr>
        <p:spPr/>
        <p:txBody>
          <a:bodyPr/>
          <a:lstStyle/>
          <a:p>
            <a:fld id="{F777368C-8B0E-4F2E-9B60-69D9F9B239AF}" type="slidenum">
              <a:rPr lang="en-US">
                <a:solidFill>
                  <a:prstClr val="white">
                    <a:lumMod val="65000"/>
                  </a:prstClr>
                </a:solidFill>
              </a:rPr>
              <a:pPr/>
              <a:t>13</a:t>
            </a:fld>
            <a:endParaRPr lang="en-US">
              <a:solidFill>
                <a:prstClr val="white">
                  <a:lumMod val="65000"/>
                </a:prstClr>
              </a:solidFill>
            </a:endParaRPr>
          </a:p>
        </p:txBody>
      </p:sp>
      <p:sp>
        <p:nvSpPr>
          <p:cNvPr id="9" name="TextBox 8"/>
          <p:cNvSpPr txBox="1"/>
          <p:nvPr/>
        </p:nvSpPr>
        <p:spPr>
          <a:xfrm>
            <a:off x="78829" y="147145"/>
            <a:ext cx="7415626" cy="584775"/>
          </a:xfrm>
          <a:prstGeom prst="rect">
            <a:avLst/>
          </a:prstGeom>
          <a:noFill/>
        </p:spPr>
        <p:txBody>
          <a:bodyPr wrap="square" rtlCol="0">
            <a:spAutoFit/>
          </a:bodyPr>
          <a:lstStyle/>
          <a:p>
            <a:r>
              <a:rPr lang="en-US" sz="3200" b="1" dirty="0">
                <a:solidFill>
                  <a:schemeClr val="bg1"/>
                </a:solidFill>
                <a:latin typeface="Arial"/>
              </a:rPr>
              <a:t>Universal Upgrade Kit</a:t>
            </a:r>
          </a:p>
        </p:txBody>
      </p:sp>
      <p:sp>
        <p:nvSpPr>
          <p:cNvPr id="12" name="TextBox 11"/>
          <p:cNvSpPr txBox="1"/>
          <p:nvPr/>
        </p:nvSpPr>
        <p:spPr>
          <a:xfrm>
            <a:off x="218106" y="2052320"/>
            <a:ext cx="4953399" cy="3046988"/>
          </a:xfrm>
          <a:prstGeom prst="rect">
            <a:avLst/>
          </a:prstGeom>
          <a:noFill/>
        </p:spPr>
        <p:txBody>
          <a:bodyPr wrap="square" rtlCol="0">
            <a:spAutoFit/>
          </a:bodyPr>
          <a:lstStyle/>
          <a:p>
            <a:r>
              <a:rPr lang="en-US" dirty="0">
                <a:solidFill>
                  <a:schemeClr val="tx1">
                    <a:lumMod val="75000"/>
                    <a:lumOff val="25000"/>
                  </a:schemeClr>
                </a:solidFill>
                <a:latin typeface="Arial Narrow" panose="020B0606020202030204" pitchFamily="34" charset="0"/>
                <a:cs typeface="Arial" panose="020B0604020202020204" pitchFamily="34" charset="0"/>
              </a:rPr>
              <a:t>Universal upgrade Kit retrofits existing Flood Protection ACV or RPZ Backflow installations and is backwards compatible.</a:t>
            </a:r>
          </a:p>
          <a:p>
            <a:endParaRPr lang="en-US" sz="1200" dirty="0">
              <a:solidFill>
                <a:schemeClr val="tx1">
                  <a:lumMod val="75000"/>
                  <a:lumOff val="25000"/>
                </a:schemeClr>
              </a:solidFill>
              <a:latin typeface="Arial Narrow" panose="020B0606020202030204" pitchFamily="34" charset="0"/>
              <a:cs typeface="Arial" panose="020B0604020202020204" pitchFamily="34" charset="0"/>
            </a:endParaRPr>
          </a:p>
          <a:p>
            <a:r>
              <a:rPr lang="en-US" b="1" dirty="0">
                <a:solidFill>
                  <a:schemeClr val="tx1">
                    <a:lumMod val="75000"/>
                    <a:lumOff val="25000"/>
                  </a:schemeClr>
                </a:solidFill>
                <a:latin typeface="Arial Narrow" panose="020B0606020202030204" pitchFamily="34" charset="0"/>
                <a:cs typeface="Arial" panose="020B0604020202020204" pitchFamily="34" charset="0"/>
              </a:rPr>
              <a:t>BMS Connectivity + Full wireless capability</a:t>
            </a:r>
            <a:r>
              <a:rPr lang="en-US" dirty="0">
                <a:solidFill>
                  <a:schemeClr val="tx1">
                    <a:lumMod val="75000"/>
                    <a:lumOff val="25000"/>
                  </a:schemeClr>
                </a:solidFill>
                <a:latin typeface="Arial Narrow" panose="020B0606020202030204" pitchFamily="34" charset="0"/>
                <a:cs typeface="Arial" panose="020B0604020202020204" pitchFamily="34" charset="0"/>
              </a:rPr>
              <a:t>, connects the device with you, and/ or your service professional(s) alerting of a possible flood condition and also taking Fail-Safe action when ACV is installed. </a:t>
            </a:r>
          </a:p>
          <a:p>
            <a:endParaRPr lang="en-US" sz="1200" dirty="0">
              <a:solidFill>
                <a:schemeClr val="tx1">
                  <a:lumMod val="75000"/>
                  <a:lumOff val="25000"/>
                </a:schemeClr>
              </a:solidFill>
              <a:latin typeface="Arial Narrow" panose="020B0606020202030204" pitchFamily="34" charset="0"/>
              <a:cs typeface="Arial" panose="020B0604020202020204" pitchFamily="34" charset="0"/>
            </a:endParaRPr>
          </a:p>
          <a:p>
            <a:r>
              <a:rPr lang="en-US" dirty="0">
                <a:solidFill>
                  <a:schemeClr val="tx1">
                    <a:lumMod val="75000"/>
                    <a:lumOff val="25000"/>
                  </a:schemeClr>
                </a:solidFill>
                <a:latin typeface="Arial Narrow" panose="020B0606020202030204" pitchFamily="34" charset="0"/>
                <a:cs typeface="Arial" panose="020B0604020202020204" pitchFamily="34" charset="0"/>
              </a:rPr>
              <a:t>This upgrade is possible without removing the Valves/ Backflow from the line, saving customer time and money</a:t>
            </a:r>
          </a:p>
        </p:txBody>
      </p:sp>
      <p:grpSp>
        <p:nvGrpSpPr>
          <p:cNvPr id="7" name="Group 6"/>
          <p:cNvGrpSpPr/>
          <p:nvPr/>
        </p:nvGrpSpPr>
        <p:grpSpPr>
          <a:xfrm>
            <a:off x="5579458" y="1029643"/>
            <a:ext cx="7317385" cy="3938880"/>
            <a:chOff x="5369916" y="2097530"/>
            <a:chExt cx="6104813" cy="3286163"/>
          </a:xfrm>
        </p:grpSpPr>
        <p:grpSp>
          <p:nvGrpSpPr>
            <p:cNvPr id="5" name="Group 4"/>
            <p:cNvGrpSpPr/>
            <p:nvPr/>
          </p:nvGrpSpPr>
          <p:grpSpPr>
            <a:xfrm>
              <a:off x="5369916" y="2097530"/>
              <a:ext cx="6104813" cy="3286163"/>
              <a:chOff x="7513757" y="4009635"/>
              <a:chExt cx="3762562" cy="2025352"/>
            </a:xfrm>
          </p:grpSpPr>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73"/>
              <a:stretch/>
            </p:blipFill>
            <p:spPr bwMode="auto">
              <a:xfrm>
                <a:off x="7513757" y="4009635"/>
                <a:ext cx="3762562" cy="2025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8545956" y="4485327"/>
                <a:ext cx="2503044" cy="69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248726" y="4240629"/>
                <a:ext cx="1667733" cy="42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9203480" y="4463340"/>
                <a:ext cx="0" cy="83791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9747849" y="3868947"/>
              <a:ext cx="1726878" cy="923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158457" y="6318377"/>
            <a:ext cx="4902304" cy="246221"/>
          </a:xfrm>
          <a:prstGeom prst="rect">
            <a:avLst/>
          </a:prstGeom>
          <a:noFill/>
        </p:spPr>
        <p:txBody>
          <a:bodyPr wrap="none" rtlCol="0">
            <a:spAutoFit/>
          </a:bodyPr>
          <a:lstStyle/>
          <a:p>
            <a:r>
              <a:rPr lang="en-US" sz="1000" dirty="0">
                <a:solidFill>
                  <a:srgbClr val="C00000"/>
                </a:solidFill>
              </a:rPr>
              <a:t>Note: Wireless node not shown to scale – size increased for purpose of presentation</a:t>
            </a:r>
          </a:p>
        </p:txBody>
      </p:sp>
      <p:graphicFrame>
        <p:nvGraphicFramePr>
          <p:cNvPr id="19" name="Table 18"/>
          <p:cNvGraphicFramePr>
            <a:graphicFrameLocks noGrp="1"/>
          </p:cNvGraphicFramePr>
          <p:nvPr/>
        </p:nvGraphicFramePr>
        <p:xfrm>
          <a:off x="6114185" y="5293125"/>
          <a:ext cx="5502852" cy="1025252"/>
        </p:xfrm>
        <a:graphic>
          <a:graphicData uri="http://schemas.openxmlformats.org/drawingml/2006/table">
            <a:tbl>
              <a:tblPr firstRow="1" bandRow="1">
                <a:tableStyleId>{5C22544A-7EE6-4342-B048-85BDC9FD1C3A}</a:tableStyleId>
              </a:tblPr>
              <a:tblGrid>
                <a:gridCol w="2751426">
                  <a:extLst>
                    <a:ext uri="{9D8B030D-6E8A-4147-A177-3AD203B41FA5}">
                      <a16:colId xmlns:a16="http://schemas.microsoft.com/office/drawing/2014/main" val="20000"/>
                    </a:ext>
                  </a:extLst>
                </a:gridCol>
                <a:gridCol w="2751426">
                  <a:extLst>
                    <a:ext uri="{9D8B030D-6E8A-4147-A177-3AD203B41FA5}">
                      <a16:colId xmlns:a16="http://schemas.microsoft.com/office/drawing/2014/main" val="20001"/>
                    </a:ext>
                  </a:extLst>
                </a:gridCol>
              </a:tblGrid>
              <a:tr h="243739">
                <a:tc gridSpan="2">
                  <a:txBody>
                    <a:bodyPr/>
                    <a:lstStyle/>
                    <a:p>
                      <a:pPr algn="ctr"/>
                      <a:r>
                        <a:rPr lang="en-US" sz="1100" b="0" dirty="0"/>
                        <a:t>Flood Detection</a:t>
                      </a:r>
                      <a:r>
                        <a:rPr lang="en-US" sz="1100" b="0" baseline="0" dirty="0"/>
                        <a:t> Upgrade Kit Options</a:t>
                      </a:r>
                      <a:endParaRPr lang="en-US" sz="1100" b="0" dirty="0"/>
                    </a:p>
                  </a:txBody>
                  <a:tcPr anchor="ctr">
                    <a:solidFill>
                      <a:srgbClr val="002060"/>
                    </a:solidFill>
                  </a:tcPr>
                </a:tc>
                <a:tc hMerge="1">
                  <a:txBody>
                    <a:bodyPr/>
                    <a:lstStyle/>
                    <a:p>
                      <a:pPr algn="ctr"/>
                      <a:endParaRPr lang="en-US" sz="1100" dirty="0"/>
                    </a:p>
                  </a:txBody>
                  <a:tcPr anchor="ctr">
                    <a:solidFill>
                      <a:srgbClr val="002060"/>
                    </a:solidFill>
                  </a:tcPr>
                </a:tc>
                <a:extLst>
                  <a:ext uri="{0D108BD9-81ED-4DB2-BD59-A6C34878D82A}">
                    <a16:rowId xmlns:a16="http://schemas.microsoft.com/office/drawing/2014/main" val="10000"/>
                  </a:ext>
                </a:extLst>
              </a:tr>
              <a:tr h="342039">
                <a:tc>
                  <a:txBody>
                    <a:bodyPr/>
                    <a:lstStyle/>
                    <a:p>
                      <a:pPr algn="ctr"/>
                      <a:r>
                        <a:rPr lang="en-US" sz="1100" dirty="0">
                          <a:latin typeface="Arial Narrow" panose="020B0606020202030204" pitchFamily="34" charset="0"/>
                        </a:rPr>
                        <a:t>SentryPlus Alert™ Upgrade Kit for Existing RPZ Backflow Installation</a:t>
                      </a:r>
                    </a:p>
                  </a:txBody>
                  <a:tcPr/>
                </a:tc>
                <a:tc>
                  <a:txBody>
                    <a:bodyPr/>
                    <a:lstStyle/>
                    <a:p>
                      <a:pPr algn="ctr"/>
                      <a:r>
                        <a:rPr lang="en-US" sz="1100" dirty="0">
                          <a:latin typeface="Arial Narrow" panose="020B0606020202030204" pitchFamily="34" charset="0"/>
                        </a:rPr>
                        <a:t>SentryPlus Alert™ Wireless Upgrade Kit for Existing Watts LFF113FP ACV</a:t>
                      </a:r>
                    </a:p>
                  </a:txBody>
                  <a:tcPr/>
                </a:tc>
                <a:extLst>
                  <a:ext uri="{0D108BD9-81ED-4DB2-BD59-A6C34878D82A}">
                    <a16:rowId xmlns:a16="http://schemas.microsoft.com/office/drawing/2014/main" val="10001"/>
                  </a:ext>
                </a:extLst>
              </a:tr>
              <a:tr h="339452">
                <a:tc>
                  <a:txBody>
                    <a:bodyPr/>
                    <a:lstStyle/>
                    <a:p>
                      <a:pPr algn="ctr"/>
                      <a:r>
                        <a:rPr lang="en-US" sz="1100" b="1" baseline="0" dirty="0">
                          <a:latin typeface="Arial Narrow" panose="020B0606020202030204" pitchFamily="34" charset="0"/>
                        </a:rPr>
                        <a:t>FP-RFK-BF</a:t>
                      </a:r>
                      <a:endParaRPr lang="en-US" sz="1100" dirty="0">
                        <a:latin typeface="Arial Narrow" panose="020B0606020202030204" pitchFamily="34" charset="0"/>
                      </a:endParaRPr>
                    </a:p>
                  </a:txBody>
                  <a:tcPr anchor="ctr"/>
                </a:tc>
                <a:tc>
                  <a:txBody>
                    <a:bodyPr/>
                    <a:lstStyle/>
                    <a:p>
                      <a:pPr algn="ctr"/>
                      <a:r>
                        <a:rPr lang="en-US" sz="1100" b="1" baseline="0" dirty="0">
                          <a:latin typeface="Arial Narrow" panose="020B0606020202030204" pitchFamily="34" charset="0"/>
                        </a:rPr>
                        <a:t>FP-RFK-ACV</a:t>
                      </a:r>
                      <a:endParaRPr lang="en-US" sz="1100" dirty="0">
                        <a:latin typeface="Arial Narrow" panose="020B0606020202030204" pitchFamily="34" charset="0"/>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62187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Watts</a:t>
            </a:r>
          </a:p>
        </p:txBody>
      </p:sp>
      <p:sp>
        <p:nvSpPr>
          <p:cNvPr id="12" name="Rectangle 11"/>
          <p:cNvSpPr/>
          <p:nvPr/>
        </p:nvSpPr>
        <p:spPr>
          <a:xfrm rot="16200000">
            <a:off x="-1019454" y="3496083"/>
            <a:ext cx="4726037" cy="369332"/>
          </a:xfrm>
          <a:prstGeom prst="rect">
            <a:avLst/>
          </a:prstGeom>
        </p:spPr>
        <p:txBody>
          <a:bodyPr wrap="none">
            <a:spAutoFit/>
          </a:bodyPr>
          <a:lstStyle/>
          <a:p>
            <a:pPr algn="ctr"/>
            <a:r>
              <a:rPr lang="en-US" b="1" dirty="0">
                <a:solidFill>
                  <a:schemeClr val="tx1">
                    <a:lumMod val="75000"/>
                    <a:lumOff val="25000"/>
                  </a:schemeClr>
                </a:solidFill>
              </a:rPr>
              <a:t>ONE TECHNOLOGY – 4 APPLICATION SOLUTIONS</a:t>
            </a:r>
          </a:p>
        </p:txBody>
      </p:sp>
      <p:sp>
        <p:nvSpPr>
          <p:cNvPr id="15" name="Rectangle 14"/>
          <p:cNvSpPr/>
          <p:nvPr/>
        </p:nvSpPr>
        <p:spPr>
          <a:xfrm>
            <a:off x="1909822" y="1241363"/>
            <a:ext cx="4835261" cy="2286000"/>
          </a:xfrm>
          <a:prstGeom prst="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9822" y="3757768"/>
            <a:ext cx="4835261" cy="2286000"/>
          </a:xfrm>
          <a:prstGeom prst="rect">
            <a:avLst/>
          </a:prstGeom>
          <a:solidFill>
            <a:srgbClr val="005A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975739" y="1241363"/>
            <a:ext cx="4835261" cy="2286000"/>
          </a:xfrm>
          <a:prstGeom prst="rect">
            <a:avLst/>
          </a:prstGeom>
          <a:solidFill>
            <a:srgbClr val="005A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985416" y="3757768"/>
            <a:ext cx="4835261" cy="2286000"/>
          </a:xfrm>
          <a:prstGeom prst="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09822" y="1722643"/>
            <a:ext cx="4835261" cy="1323439"/>
          </a:xfrm>
          <a:prstGeom prst="rect">
            <a:avLst/>
          </a:prstGeom>
        </p:spPr>
        <p:txBody>
          <a:bodyPr wrap="square">
            <a:spAutoFit/>
          </a:bodyPr>
          <a:lstStyle/>
          <a:p>
            <a:pPr algn="ctr"/>
            <a:r>
              <a:rPr lang="en-US" sz="2000" dirty="0">
                <a:solidFill>
                  <a:schemeClr val="bg1"/>
                </a:solidFill>
              </a:rPr>
              <a:t>Watts Flood Protection ACV system with </a:t>
            </a:r>
            <a:r>
              <a:rPr lang="en-US" sz="2000" b="1" dirty="0">
                <a:solidFill>
                  <a:schemeClr val="bg1"/>
                </a:solidFill>
              </a:rPr>
              <a:t>Sentry</a:t>
            </a:r>
            <a:r>
              <a:rPr lang="en-US" sz="2000" dirty="0">
                <a:solidFill>
                  <a:schemeClr val="bg1"/>
                </a:solidFill>
              </a:rPr>
              <a:t>Plus Alert</a:t>
            </a:r>
            <a:r>
              <a:rPr lang="en-US" sz="1600" baseline="42000" dirty="0">
                <a:solidFill>
                  <a:schemeClr val="bg1"/>
                </a:solidFill>
              </a:rPr>
              <a:t>™</a:t>
            </a:r>
            <a:r>
              <a:rPr lang="en-US" sz="2000" dirty="0">
                <a:solidFill>
                  <a:schemeClr val="bg1"/>
                </a:solidFill>
              </a:rPr>
              <a:t> Technology can be</a:t>
            </a:r>
          </a:p>
          <a:p>
            <a:pPr algn="ctr"/>
            <a:r>
              <a:rPr lang="en-US" sz="2000" dirty="0">
                <a:solidFill>
                  <a:schemeClr val="bg1"/>
                </a:solidFill>
              </a:rPr>
              <a:t>integrated with any manufacturer’s</a:t>
            </a:r>
          </a:p>
          <a:p>
            <a:pPr algn="ctr"/>
            <a:r>
              <a:rPr lang="en-US" sz="2000" dirty="0" err="1">
                <a:solidFill>
                  <a:schemeClr val="bg1"/>
                </a:solidFill>
              </a:rPr>
              <a:t>RPZ</a:t>
            </a:r>
            <a:r>
              <a:rPr lang="en-US" sz="2000" dirty="0">
                <a:solidFill>
                  <a:schemeClr val="bg1"/>
                </a:solidFill>
              </a:rPr>
              <a:t> Backflow installations</a:t>
            </a:r>
          </a:p>
        </p:txBody>
      </p:sp>
      <p:sp>
        <p:nvSpPr>
          <p:cNvPr id="19" name="Rectangle 18"/>
          <p:cNvSpPr/>
          <p:nvPr/>
        </p:nvSpPr>
        <p:spPr>
          <a:xfrm>
            <a:off x="1909822" y="4239048"/>
            <a:ext cx="4835261" cy="1323439"/>
          </a:xfrm>
          <a:prstGeom prst="rect">
            <a:avLst/>
          </a:prstGeom>
        </p:spPr>
        <p:txBody>
          <a:bodyPr wrap="square">
            <a:spAutoFit/>
          </a:bodyPr>
          <a:lstStyle/>
          <a:p>
            <a:pPr algn="ctr"/>
            <a:r>
              <a:rPr lang="en-US" sz="2000" b="1" dirty="0">
                <a:solidFill>
                  <a:schemeClr val="bg1"/>
                </a:solidFill>
              </a:rPr>
              <a:t>Sentry</a:t>
            </a:r>
            <a:r>
              <a:rPr lang="en-US" sz="2000" dirty="0">
                <a:solidFill>
                  <a:schemeClr val="bg1"/>
                </a:solidFill>
              </a:rPr>
              <a:t>Plus Alert</a:t>
            </a:r>
            <a:r>
              <a:rPr lang="en-US" sz="1600" baseline="42000" dirty="0">
                <a:solidFill>
                  <a:schemeClr val="bg1"/>
                </a:solidFill>
              </a:rPr>
              <a:t>™</a:t>
            </a:r>
            <a:r>
              <a:rPr lang="en-US" sz="2000" dirty="0">
                <a:solidFill>
                  <a:schemeClr val="bg1"/>
                </a:solidFill>
              </a:rPr>
              <a:t> Technology</a:t>
            </a:r>
          </a:p>
          <a:p>
            <a:pPr algn="ctr"/>
            <a:r>
              <a:rPr lang="en-US" sz="2000" dirty="0">
                <a:solidFill>
                  <a:schemeClr val="bg1"/>
                </a:solidFill>
              </a:rPr>
              <a:t> is backwards compatible with existing</a:t>
            </a:r>
          </a:p>
          <a:p>
            <a:pPr algn="ctr"/>
            <a:r>
              <a:rPr lang="en-US" sz="2000" dirty="0">
                <a:solidFill>
                  <a:schemeClr val="bg1"/>
                </a:solidFill>
              </a:rPr>
              <a:t>Watts RPZ Backflow installations and/or </a:t>
            </a:r>
          </a:p>
          <a:p>
            <a:pPr algn="ctr"/>
            <a:r>
              <a:rPr lang="en-US" sz="2000" dirty="0">
                <a:solidFill>
                  <a:schemeClr val="bg1"/>
                </a:solidFill>
              </a:rPr>
              <a:t>Flood Protection ACVs (Model LFF113FP)</a:t>
            </a:r>
          </a:p>
        </p:txBody>
      </p:sp>
      <p:sp>
        <p:nvSpPr>
          <p:cNvPr id="20" name="Rectangle 19"/>
          <p:cNvSpPr/>
          <p:nvPr/>
        </p:nvSpPr>
        <p:spPr>
          <a:xfrm>
            <a:off x="6985416" y="1476421"/>
            <a:ext cx="4835261" cy="1815882"/>
          </a:xfrm>
          <a:prstGeom prst="rect">
            <a:avLst/>
          </a:prstGeom>
        </p:spPr>
        <p:txBody>
          <a:bodyPr wrap="square">
            <a:spAutoFit/>
          </a:bodyPr>
          <a:lstStyle/>
          <a:p>
            <a:pPr algn="ctr"/>
            <a:r>
              <a:rPr lang="en-US" sz="2000" b="1" dirty="0">
                <a:solidFill>
                  <a:schemeClr val="bg1"/>
                </a:solidFill>
              </a:rPr>
              <a:t>Sentry</a:t>
            </a:r>
            <a:r>
              <a:rPr lang="en-US" sz="2000" dirty="0">
                <a:solidFill>
                  <a:schemeClr val="bg1"/>
                </a:solidFill>
              </a:rPr>
              <a:t>Plus Alert</a:t>
            </a:r>
            <a:r>
              <a:rPr lang="en-US" sz="1600" baseline="42000" dirty="0">
                <a:solidFill>
                  <a:schemeClr val="bg1"/>
                </a:solidFill>
              </a:rPr>
              <a:t>™</a:t>
            </a:r>
            <a:r>
              <a:rPr lang="en-US" sz="2000" dirty="0">
                <a:solidFill>
                  <a:schemeClr val="bg1"/>
                </a:solidFill>
              </a:rPr>
              <a:t> Technology</a:t>
            </a:r>
          </a:p>
          <a:p>
            <a:pPr algn="ctr"/>
            <a:r>
              <a:rPr lang="en-US" sz="2000" dirty="0">
                <a:solidFill>
                  <a:schemeClr val="bg1"/>
                </a:solidFill>
              </a:rPr>
              <a:t> is compatible with any</a:t>
            </a:r>
          </a:p>
          <a:p>
            <a:pPr algn="ctr"/>
            <a:r>
              <a:rPr lang="en-US" sz="2000" dirty="0">
                <a:solidFill>
                  <a:schemeClr val="bg1"/>
                </a:solidFill>
              </a:rPr>
              <a:t>backflow manufacturers existing</a:t>
            </a:r>
          </a:p>
          <a:p>
            <a:pPr algn="ctr"/>
            <a:r>
              <a:rPr lang="en-US" sz="2000" dirty="0">
                <a:solidFill>
                  <a:schemeClr val="bg1"/>
                </a:solidFill>
              </a:rPr>
              <a:t>RPZ Backflow installations</a:t>
            </a:r>
          </a:p>
          <a:p>
            <a:pPr algn="ctr"/>
            <a:r>
              <a:rPr lang="en-US" sz="1600" i="1" dirty="0">
                <a:solidFill>
                  <a:schemeClr val="bg1"/>
                </a:solidFill>
              </a:rPr>
              <a:t>Meaning existing installations can be upgraded to IoT Smart  technology without removing the existing in line hardware</a:t>
            </a:r>
          </a:p>
        </p:txBody>
      </p:sp>
      <p:sp>
        <p:nvSpPr>
          <p:cNvPr id="21" name="Rectangle 20"/>
          <p:cNvSpPr/>
          <p:nvPr/>
        </p:nvSpPr>
        <p:spPr>
          <a:xfrm>
            <a:off x="6985416" y="4085160"/>
            <a:ext cx="4825583" cy="1631216"/>
          </a:xfrm>
          <a:prstGeom prst="rect">
            <a:avLst/>
          </a:prstGeom>
        </p:spPr>
        <p:txBody>
          <a:bodyPr wrap="square">
            <a:spAutoFit/>
          </a:bodyPr>
          <a:lstStyle/>
          <a:p>
            <a:pPr algn="ctr"/>
            <a:r>
              <a:rPr lang="en-US" sz="2000" dirty="0">
                <a:solidFill>
                  <a:schemeClr val="bg1"/>
                </a:solidFill>
              </a:rPr>
              <a:t>If Flood Protection ACV is installed</a:t>
            </a:r>
          </a:p>
          <a:p>
            <a:pPr algn="ctr"/>
            <a:r>
              <a:rPr lang="en-US" sz="2000" dirty="0">
                <a:solidFill>
                  <a:schemeClr val="bg1"/>
                </a:solidFill>
              </a:rPr>
              <a:t>upstream of a Backflow </a:t>
            </a:r>
            <a:r>
              <a:rPr lang="en-US" sz="2000" dirty="0" err="1">
                <a:solidFill>
                  <a:schemeClr val="bg1"/>
                </a:solidFill>
              </a:rPr>
              <a:t>RPZ</a:t>
            </a:r>
            <a:r>
              <a:rPr lang="en-US" sz="2000" dirty="0">
                <a:solidFill>
                  <a:schemeClr val="bg1"/>
                </a:solidFill>
              </a:rPr>
              <a:t> application</a:t>
            </a:r>
          </a:p>
          <a:p>
            <a:pPr algn="ctr"/>
            <a:r>
              <a:rPr lang="en-US" sz="2000" dirty="0">
                <a:solidFill>
                  <a:schemeClr val="bg1"/>
                </a:solidFill>
              </a:rPr>
              <a:t>it shuts off the incoming water supply</a:t>
            </a:r>
          </a:p>
          <a:p>
            <a:pPr algn="ctr"/>
            <a:r>
              <a:rPr lang="en-US" sz="2000" dirty="0">
                <a:solidFill>
                  <a:schemeClr val="bg1"/>
                </a:solidFill>
              </a:rPr>
              <a:t>preventing property damage</a:t>
            </a:r>
          </a:p>
          <a:p>
            <a:pPr algn="ctr"/>
            <a:r>
              <a:rPr lang="en-US" sz="2000" dirty="0">
                <a:solidFill>
                  <a:schemeClr val="bg1"/>
                </a:solidFill>
              </a:rPr>
              <a:t>and water wastage.</a:t>
            </a:r>
          </a:p>
        </p:txBody>
      </p:sp>
      <p:sp>
        <p:nvSpPr>
          <p:cNvPr id="22" name="Oval 21"/>
          <p:cNvSpPr/>
          <p:nvPr/>
        </p:nvSpPr>
        <p:spPr>
          <a:xfrm>
            <a:off x="1758887" y="1143000"/>
            <a:ext cx="579643" cy="579643"/>
          </a:xfrm>
          <a:prstGeom prst="ellipse">
            <a:avLst/>
          </a:prstGeom>
          <a:solidFill>
            <a:schemeClr val="bg2">
              <a:lumMod val="25000"/>
            </a:schemeClr>
          </a:solidFill>
          <a:ln w="22225">
            <a:solidFill>
              <a:schemeClr val="bg1"/>
            </a:solidFill>
          </a:ln>
          <a:effectLst>
            <a:outerShdw blurRad="88900" dist="38100" dir="2700000" sx="101000" sy="101000" algn="tl"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sp>
        <p:nvSpPr>
          <p:cNvPr id="23" name="Oval 22"/>
          <p:cNvSpPr/>
          <p:nvPr/>
        </p:nvSpPr>
        <p:spPr>
          <a:xfrm>
            <a:off x="1758887" y="3657600"/>
            <a:ext cx="579643" cy="579643"/>
          </a:xfrm>
          <a:prstGeom prst="ellipse">
            <a:avLst/>
          </a:prstGeom>
          <a:solidFill>
            <a:srgbClr val="005AA7"/>
          </a:solidFill>
          <a:ln w="22225">
            <a:solidFill>
              <a:schemeClr val="bg1"/>
            </a:solidFill>
          </a:ln>
          <a:effectLst>
            <a:outerShdw blurRad="88900" dist="38100" dir="2700000" sx="101000" sy="101000" algn="tl"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sp>
        <p:nvSpPr>
          <p:cNvPr id="24" name="Oval 23"/>
          <p:cNvSpPr/>
          <p:nvPr/>
        </p:nvSpPr>
        <p:spPr>
          <a:xfrm>
            <a:off x="6896018" y="1143000"/>
            <a:ext cx="579643" cy="579643"/>
          </a:xfrm>
          <a:prstGeom prst="ellipse">
            <a:avLst/>
          </a:prstGeom>
          <a:solidFill>
            <a:srgbClr val="005AA7"/>
          </a:solidFill>
          <a:ln w="22225">
            <a:solidFill>
              <a:schemeClr val="bg1"/>
            </a:solidFill>
          </a:ln>
          <a:effectLst>
            <a:outerShdw blurRad="88900" dist="38100" dir="2700000" sx="101000" sy="101000" algn="tl"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3</a:t>
            </a:r>
          </a:p>
        </p:txBody>
      </p:sp>
      <p:sp>
        <p:nvSpPr>
          <p:cNvPr id="25" name="Oval 24"/>
          <p:cNvSpPr/>
          <p:nvPr/>
        </p:nvSpPr>
        <p:spPr>
          <a:xfrm>
            <a:off x="6896018" y="3657599"/>
            <a:ext cx="579643" cy="579643"/>
          </a:xfrm>
          <a:prstGeom prst="ellipse">
            <a:avLst/>
          </a:prstGeom>
          <a:solidFill>
            <a:schemeClr val="bg2">
              <a:lumMod val="25000"/>
            </a:schemeClr>
          </a:solidFill>
          <a:ln w="22225">
            <a:solidFill>
              <a:schemeClr val="bg1"/>
            </a:solidFill>
          </a:ln>
          <a:effectLst>
            <a:outerShdw blurRad="88900" dist="38100" dir="2700000" sx="101000" sy="101000" algn="tl"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4</a:t>
            </a: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3850" y="5243421"/>
            <a:ext cx="698634" cy="638132"/>
          </a:xfrm>
          <a:prstGeom prst="rect">
            <a:avLst/>
          </a:prstGeom>
        </p:spPr>
      </p:pic>
      <p:sp>
        <p:nvSpPr>
          <p:cNvPr id="28" name="Multiply 27"/>
          <p:cNvSpPr/>
          <p:nvPr/>
        </p:nvSpPr>
        <p:spPr>
          <a:xfrm>
            <a:off x="11095980" y="5361604"/>
            <a:ext cx="477041" cy="477041"/>
          </a:xfrm>
          <a:prstGeom prst="mathMultiply">
            <a:avLst>
              <a:gd name="adj1" fmla="val 9786"/>
            </a:avLst>
          </a:prstGeom>
          <a:solidFill>
            <a:srgbClr val="2F8F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9361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Rectangle 34"/>
          <p:cNvSpPr/>
          <p:nvPr/>
        </p:nvSpPr>
        <p:spPr>
          <a:xfrm>
            <a:off x="4866228" y="3823491"/>
            <a:ext cx="3618007" cy="381240"/>
          </a:xfrm>
          <a:prstGeom prst="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95728" y="1184978"/>
            <a:ext cx="3618007" cy="381240"/>
          </a:xfrm>
          <a:prstGeom prst="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a:t>How It Works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034" r="1" b="931"/>
          <a:stretch/>
        </p:blipFill>
        <p:spPr>
          <a:xfrm flipH="1">
            <a:off x="8979420" y="3010619"/>
            <a:ext cx="3212579" cy="3859496"/>
          </a:xfrm>
          <a:prstGeom prst="rect">
            <a:avLst/>
          </a:prstGeom>
        </p:spPr>
      </p:pic>
      <p:grpSp>
        <p:nvGrpSpPr>
          <p:cNvPr id="5" name="Group 4"/>
          <p:cNvGrpSpPr/>
          <p:nvPr/>
        </p:nvGrpSpPr>
        <p:grpSpPr>
          <a:xfrm>
            <a:off x="456135" y="1186921"/>
            <a:ext cx="3738200" cy="2472012"/>
            <a:chOff x="8072800" y="3573249"/>
            <a:chExt cx="3738200" cy="2472012"/>
          </a:xfrm>
        </p:grpSpPr>
        <p:sp>
          <p:nvSpPr>
            <p:cNvPr id="10" name="Rectangle 9"/>
            <p:cNvSpPr/>
            <p:nvPr/>
          </p:nvSpPr>
          <p:spPr>
            <a:xfrm>
              <a:off x="8153400" y="4013936"/>
              <a:ext cx="3657600" cy="2031325"/>
            </a:xfrm>
            <a:prstGeom prst="rect">
              <a:avLst/>
            </a:prstGeom>
          </p:spPr>
          <p:txBody>
            <a:bodyPr wrap="square">
              <a:spAutoFit/>
            </a:bodyPr>
            <a:lstStyle/>
            <a:p>
              <a:pPr algn="ctr"/>
              <a:r>
                <a:rPr lang="en-US" dirty="0">
                  <a:solidFill>
                    <a:schemeClr val="tx1">
                      <a:lumMod val="75000"/>
                      <a:lumOff val="25000"/>
                    </a:schemeClr>
                  </a:solidFill>
                </a:rPr>
                <a:t>The utility/contractor connects the </a:t>
              </a:r>
              <a:r>
                <a:rPr lang="en-US" b="1" dirty="0">
                  <a:solidFill>
                    <a:schemeClr val="tx1">
                      <a:lumMod val="75000"/>
                      <a:lumOff val="25000"/>
                    </a:schemeClr>
                  </a:solidFill>
                </a:rPr>
                <a:t>Sentry</a:t>
              </a:r>
              <a:r>
                <a:rPr lang="en-US" dirty="0">
                  <a:solidFill>
                    <a:schemeClr val="tx1">
                      <a:lumMod val="75000"/>
                      <a:lumOff val="25000"/>
                    </a:schemeClr>
                  </a:solidFill>
                </a:rPr>
                <a:t>Plus Alert™ node to the junction box, the facility engineer then registers the device using the added QR Label &amp; </a:t>
              </a:r>
              <a:r>
                <a:rPr lang="en-US" dirty="0" err="1">
                  <a:solidFill>
                    <a:schemeClr val="tx1">
                      <a:lumMod val="75000"/>
                      <a:lumOff val="25000"/>
                    </a:schemeClr>
                  </a:solidFill>
                </a:rPr>
                <a:t>Syncta</a:t>
              </a:r>
              <a:r>
                <a:rPr lang="en-US" dirty="0">
                  <a:solidFill>
                    <a:schemeClr val="tx1">
                      <a:lumMod val="75000"/>
                      <a:lumOff val="25000"/>
                    </a:schemeClr>
                  </a:solidFill>
                </a:rPr>
                <a:t>®   App; selecting by which method and to who alerts should be sent.</a:t>
              </a:r>
            </a:p>
          </p:txBody>
        </p:sp>
        <p:sp>
          <p:nvSpPr>
            <p:cNvPr id="7" name="Rectangle 6"/>
            <p:cNvSpPr/>
            <p:nvPr/>
          </p:nvSpPr>
          <p:spPr>
            <a:xfrm>
              <a:off x="8072800" y="3573249"/>
              <a:ext cx="3657600" cy="338554"/>
            </a:xfrm>
            <a:prstGeom prst="rect">
              <a:avLst/>
            </a:prstGeom>
            <a:noFill/>
          </p:spPr>
          <p:txBody>
            <a:bodyPr wrap="square" rtlCol="0">
              <a:spAutoFit/>
            </a:bodyPr>
            <a:lstStyle/>
            <a:p>
              <a:pPr algn="ctr"/>
              <a:r>
                <a:rPr lang="en-US" sz="1600" b="1" spc="50" dirty="0">
                  <a:solidFill>
                    <a:schemeClr val="bg1"/>
                  </a:solidFill>
                </a:rPr>
                <a:t>STEP 1.</a:t>
              </a:r>
            </a:p>
          </p:txBody>
        </p:sp>
      </p:grpSp>
      <p:grpSp>
        <p:nvGrpSpPr>
          <p:cNvPr id="12" name="Group 11"/>
          <p:cNvGrpSpPr/>
          <p:nvPr/>
        </p:nvGrpSpPr>
        <p:grpSpPr>
          <a:xfrm>
            <a:off x="4908648" y="1156143"/>
            <a:ext cx="3657600" cy="1692443"/>
            <a:chOff x="4267200" y="3521822"/>
            <a:chExt cx="3657600" cy="1692443"/>
          </a:xfrm>
        </p:grpSpPr>
        <p:grpSp>
          <p:nvGrpSpPr>
            <p:cNvPr id="13" name="Group 12"/>
            <p:cNvGrpSpPr/>
            <p:nvPr/>
          </p:nvGrpSpPr>
          <p:grpSpPr>
            <a:xfrm>
              <a:off x="4267200" y="3521822"/>
              <a:ext cx="3657600" cy="1692443"/>
              <a:chOff x="4267200" y="3521822"/>
              <a:chExt cx="3657600" cy="1692443"/>
            </a:xfrm>
          </p:grpSpPr>
          <p:sp>
            <p:nvSpPr>
              <p:cNvPr id="15" name="Rectangle 14"/>
              <p:cNvSpPr/>
              <p:nvPr/>
            </p:nvSpPr>
            <p:spPr>
              <a:xfrm>
                <a:off x="4267200" y="3521822"/>
                <a:ext cx="3657600" cy="400110"/>
              </a:xfrm>
              <a:prstGeom prst="rect">
                <a:avLst/>
              </a:prstGeom>
              <a:solidFill>
                <a:srgbClr val="2F8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267200" y="4013936"/>
                <a:ext cx="3657600" cy="1200329"/>
              </a:xfrm>
              <a:prstGeom prst="rect">
                <a:avLst/>
              </a:prstGeom>
            </p:spPr>
            <p:txBody>
              <a:bodyPr wrap="square">
                <a:spAutoFit/>
              </a:bodyPr>
              <a:lstStyle/>
              <a:p>
                <a:pPr algn="ctr"/>
                <a:r>
                  <a:rPr lang="en-US" dirty="0">
                    <a:solidFill>
                      <a:schemeClr val="tx1">
                        <a:lumMod val="75000"/>
                        <a:lumOff val="25000"/>
                      </a:schemeClr>
                    </a:solidFill>
                  </a:rPr>
                  <a:t>The Flow Sensor continuously monitors for excessive water discharge from the Backflow Preventer and sends a signal to the Smart Electronics Control unit. </a:t>
                </a:r>
              </a:p>
            </p:txBody>
          </p:sp>
        </p:grpSp>
        <p:sp>
          <p:nvSpPr>
            <p:cNvPr id="14" name="Rectangle 13"/>
            <p:cNvSpPr/>
            <p:nvPr/>
          </p:nvSpPr>
          <p:spPr>
            <a:xfrm>
              <a:off x="4366485" y="3550657"/>
              <a:ext cx="3476302" cy="338554"/>
            </a:xfrm>
            <a:prstGeom prst="rect">
              <a:avLst/>
            </a:prstGeom>
            <a:noFill/>
          </p:spPr>
          <p:txBody>
            <a:bodyPr wrap="square" rtlCol="0">
              <a:spAutoFit/>
            </a:bodyPr>
            <a:lstStyle/>
            <a:p>
              <a:pPr algn="ctr"/>
              <a:r>
                <a:rPr lang="en-US" sz="1600" b="1" spc="50" dirty="0">
                  <a:solidFill>
                    <a:schemeClr val="bg1"/>
                  </a:solidFill>
                </a:rPr>
                <a:t>STEP 2.</a:t>
              </a:r>
            </a:p>
          </p:txBody>
        </p:sp>
      </p:grpSp>
      <p:grpSp>
        <p:nvGrpSpPr>
          <p:cNvPr id="19" name="Group 18"/>
          <p:cNvGrpSpPr/>
          <p:nvPr/>
        </p:nvGrpSpPr>
        <p:grpSpPr>
          <a:xfrm>
            <a:off x="413715" y="3836876"/>
            <a:ext cx="3739613" cy="2227796"/>
            <a:chOff x="8071387" y="3540466"/>
            <a:chExt cx="3739613" cy="2227796"/>
          </a:xfrm>
        </p:grpSpPr>
        <p:grpSp>
          <p:nvGrpSpPr>
            <p:cNvPr id="20" name="Group 19"/>
            <p:cNvGrpSpPr/>
            <p:nvPr/>
          </p:nvGrpSpPr>
          <p:grpSpPr>
            <a:xfrm>
              <a:off x="8071387" y="3540466"/>
              <a:ext cx="3739613" cy="2227796"/>
              <a:chOff x="8071387" y="3540466"/>
              <a:chExt cx="3739613" cy="2227796"/>
            </a:xfrm>
          </p:grpSpPr>
          <p:sp>
            <p:nvSpPr>
              <p:cNvPr id="22" name="Rectangle 21"/>
              <p:cNvSpPr/>
              <p:nvPr/>
            </p:nvSpPr>
            <p:spPr>
              <a:xfrm>
                <a:off x="8071387" y="3540466"/>
                <a:ext cx="3657600" cy="367856"/>
              </a:xfrm>
              <a:prstGeom prst="rect">
                <a:avLst/>
              </a:prstGeom>
              <a:solidFill>
                <a:srgbClr val="007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153400" y="4013936"/>
                <a:ext cx="3657600" cy="1754326"/>
              </a:xfrm>
              <a:prstGeom prst="rect">
                <a:avLst/>
              </a:prstGeom>
            </p:spPr>
            <p:txBody>
              <a:bodyPr wrap="square">
                <a:spAutoFit/>
              </a:bodyPr>
              <a:lstStyle/>
              <a:p>
                <a:pPr algn="ctr"/>
                <a:r>
                  <a:rPr lang="en-US" dirty="0">
                    <a:solidFill>
                      <a:schemeClr val="tx1">
                        <a:lumMod val="75000"/>
                        <a:lumOff val="25000"/>
                      </a:schemeClr>
                    </a:solidFill>
                  </a:rPr>
                  <a:t>The Electronics unit analysis the discharge and in case of abnormality; shuts the water off (only if ACV is in loop) and Communicates thru </a:t>
                </a:r>
                <a:r>
                  <a:rPr lang="en-US" b="1" dirty="0">
                    <a:solidFill>
                      <a:schemeClr val="tx1">
                        <a:lumMod val="75000"/>
                        <a:lumOff val="25000"/>
                      </a:schemeClr>
                    </a:solidFill>
                  </a:rPr>
                  <a:t>Sentry</a:t>
                </a:r>
                <a:r>
                  <a:rPr lang="en-US" dirty="0">
                    <a:solidFill>
                      <a:schemeClr val="tx1">
                        <a:lumMod val="75000"/>
                        <a:lumOff val="25000"/>
                      </a:schemeClr>
                    </a:solidFill>
                  </a:rPr>
                  <a:t>Plus Alert™ Node to </a:t>
                </a:r>
                <a:r>
                  <a:rPr lang="en-US" dirty="0" err="1">
                    <a:solidFill>
                      <a:schemeClr val="tx1">
                        <a:lumMod val="75000"/>
                        <a:lumOff val="25000"/>
                      </a:schemeClr>
                    </a:solidFill>
                  </a:rPr>
                  <a:t>Syncta</a:t>
                </a:r>
                <a:r>
                  <a:rPr lang="en-US" dirty="0">
                    <a:solidFill>
                      <a:schemeClr val="tx1">
                        <a:lumMod val="75000"/>
                        <a:lumOff val="25000"/>
                      </a:schemeClr>
                    </a:solidFill>
                  </a:rPr>
                  <a:t>®    and/or to the SCADA/ PLC, if present.</a:t>
                </a:r>
              </a:p>
            </p:txBody>
          </p:sp>
        </p:grpSp>
        <p:sp>
          <p:nvSpPr>
            <p:cNvPr id="21" name="Rectangle 20"/>
            <p:cNvSpPr/>
            <p:nvPr/>
          </p:nvSpPr>
          <p:spPr>
            <a:xfrm>
              <a:off x="8073016" y="3542471"/>
              <a:ext cx="3657600" cy="338554"/>
            </a:xfrm>
            <a:prstGeom prst="rect">
              <a:avLst/>
            </a:prstGeom>
            <a:noFill/>
          </p:spPr>
          <p:txBody>
            <a:bodyPr wrap="square" rtlCol="0">
              <a:spAutoFit/>
            </a:bodyPr>
            <a:lstStyle/>
            <a:p>
              <a:pPr algn="ctr"/>
              <a:r>
                <a:rPr lang="en-US" sz="1600" b="1" spc="50" dirty="0">
                  <a:solidFill>
                    <a:schemeClr val="bg1"/>
                  </a:solidFill>
                </a:rPr>
                <a:t>STEP 3.</a:t>
              </a:r>
            </a:p>
          </p:txBody>
        </p:sp>
      </p:grpSp>
      <p:grpSp>
        <p:nvGrpSpPr>
          <p:cNvPr id="24" name="Group 23"/>
          <p:cNvGrpSpPr/>
          <p:nvPr/>
        </p:nvGrpSpPr>
        <p:grpSpPr>
          <a:xfrm>
            <a:off x="4826635" y="3823491"/>
            <a:ext cx="3739613" cy="1734253"/>
            <a:chOff x="8071387" y="3480012"/>
            <a:chExt cx="3739613" cy="1734253"/>
          </a:xfrm>
        </p:grpSpPr>
        <p:sp>
          <p:nvSpPr>
            <p:cNvPr id="28" name="Rectangle 27"/>
            <p:cNvSpPr/>
            <p:nvPr/>
          </p:nvSpPr>
          <p:spPr>
            <a:xfrm>
              <a:off x="8153400" y="4013936"/>
              <a:ext cx="3657600" cy="1200329"/>
            </a:xfrm>
            <a:prstGeom prst="rect">
              <a:avLst/>
            </a:prstGeom>
          </p:spPr>
          <p:txBody>
            <a:bodyPr wrap="square">
              <a:spAutoFit/>
            </a:bodyPr>
            <a:lstStyle/>
            <a:p>
              <a:pPr algn="ctr"/>
              <a:r>
                <a:rPr lang="en-US" dirty="0" err="1">
                  <a:solidFill>
                    <a:schemeClr val="tx1">
                      <a:lumMod val="75000"/>
                      <a:lumOff val="25000"/>
                    </a:schemeClr>
                  </a:solidFill>
                </a:rPr>
                <a:t>Syncta</a:t>
              </a:r>
              <a:r>
                <a:rPr lang="en-US" dirty="0">
                  <a:solidFill>
                    <a:schemeClr val="tx1">
                      <a:lumMod val="75000"/>
                      <a:lumOff val="25000"/>
                    </a:schemeClr>
                  </a:solidFill>
                </a:rPr>
                <a:t>® Sends a message to the user remotely via Text/ Email/ Phone alerting them of the possible abnormal condition and action taken/ to be taken.</a:t>
              </a:r>
            </a:p>
          </p:txBody>
        </p:sp>
        <p:sp>
          <p:nvSpPr>
            <p:cNvPr id="26" name="Rectangle 25"/>
            <p:cNvSpPr/>
            <p:nvPr/>
          </p:nvSpPr>
          <p:spPr>
            <a:xfrm>
              <a:off x="8071387" y="3480012"/>
              <a:ext cx="3657600" cy="338554"/>
            </a:xfrm>
            <a:prstGeom prst="rect">
              <a:avLst/>
            </a:prstGeom>
            <a:noFill/>
          </p:spPr>
          <p:txBody>
            <a:bodyPr wrap="square" rtlCol="0">
              <a:spAutoFit/>
            </a:bodyPr>
            <a:lstStyle/>
            <a:p>
              <a:pPr algn="ctr"/>
              <a:r>
                <a:rPr lang="en-US" sz="1600" b="1" spc="50" dirty="0">
                  <a:solidFill>
                    <a:schemeClr val="bg1"/>
                  </a:solidFill>
                </a:rPr>
                <a:t>STEP 4.</a:t>
              </a:r>
            </a:p>
          </p:txBody>
        </p:sp>
      </p:grpSp>
      <p:cxnSp>
        <p:nvCxnSpPr>
          <p:cNvPr id="30" name="Straight Connector 29"/>
          <p:cNvCxnSpPr/>
          <p:nvPr/>
        </p:nvCxnSpPr>
        <p:spPr>
          <a:xfrm>
            <a:off x="4517409" y="859807"/>
            <a:ext cx="0" cy="5440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13715" y="3580267"/>
            <a:ext cx="8152533" cy="0"/>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514687E1-A116-4C61-9AB7-1F043C88A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2541" y="2798284"/>
            <a:ext cx="848015" cy="256326"/>
          </a:xfrm>
          <a:prstGeom prst="rect">
            <a:avLst/>
          </a:prstGeom>
        </p:spPr>
      </p:pic>
      <p:pic>
        <p:nvPicPr>
          <p:cNvPr id="37" name="Picture 36">
            <a:extLst>
              <a:ext uri="{FF2B5EF4-FFF2-40B4-BE49-F238E27FC236}">
                <a16:creationId xmlns:a16="http://schemas.microsoft.com/office/drawing/2014/main" id="{514687E1-A116-4C61-9AB7-1F043C88A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1044" y="5436726"/>
            <a:ext cx="895783" cy="270765"/>
          </a:xfrm>
          <a:prstGeom prst="rect">
            <a:avLst/>
          </a:prstGeom>
        </p:spPr>
      </p:pic>
      <p:pic>
        <p:nvPicPr>
          <p:cNvPr id="38" name="Picture 37">
            <a:extLst>
              <a:ext uri="{FF2B5EF4-FFF2-40B4-BE49-F238E27FC236}">
                <a16:creationId xmlns:a16="http://schemas.microsoft.com/office/drawing/2014/main" id="{514687E1-A116-4C61-9AB7-1F043C88AC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4253" y="4400101"/>
            <a:ext cx="852825" cy="257780"/>
          </a:xfrm>
          <a:prstGeom prst="rect">
            <a:avLst/>
          </a:prstGeom>
        </p:spPr>
      </p:pic>
    </p:spTree>
    <p:extLst>
      <p:ext uri="{BB962C8B-B14F-4D97-AF65-F5344CB8AC3E}">
        <p14:creationId xmlns:p14="http://schemas.microsoft.com/office/powerpoint/2010/main" val="1613822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6292186" y="1166136"/>
            <a:ext cx="5600700" cy="2275231"/>
          </a:xfrm>
          <a:prstGeom prst="rect">
            <a:avLst/>
          </a:prstGeom>
          <a:solidFill>
            <a:srgbClr val="077CC1"/>
          </a:solidFill>
          <a:ln w="9525">
            <a:solidFill>
              <a:schemeClr val="bg1"/>
            </a:solidFill>
          </a:ln>
          <a:effectLst>
            <a:outerShdw blurRad="127000" algn="ctr" rotWithShape="0">
              <a:schemeClr val="bg2">
                <a:lumMod val="25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1160" y="3630708"/>
            <a:ext cx="5600700" cy="2275231"/>
          </a:xfrm>
          <a:prstGeom prst="rect">
            <a:avLst/>
          </a:prstGeom>
          <a:solidFill>
            <a:schemeClr val="bg2">
              <a:lumMod val="25000"/>
            </a:schemeClr>
          </a:solidFill>
          <a:ln w="9525">
            <a:solidFill>
              <a:schemeClr val="bg1"/>
            </a:solidFill>
          </a:ln>
          <a:effectLst>
            <a:outerShdw blurRad="127000" algn="ctr" rotWithShape="0">
              <a:schemeClr val="bg2">
                <a:lumMod val="25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09950" y="1166136"/>
            <a:ext cx="2581910" cy="2275231"/>
          </a:xfrm>
          <a:prstGeom prst="rect">
            <a:avLst/>
          </a:prstGeom>
          <a:solidFill>
            <a:schemeClr val="bg2">
              <a:lumMod val="25000"/>
            </a:schemeClr>
          </a:solidFill>
          <a:ln w="9525">
            <a:solidFill>
              <a:schemeClr val="bg1"/>
            </a:solidFill>
          </a:ln>
          <a:effectLst>
            <a:outerShdw blurRad="127000" algn="ctr" rotWithShape="0">
              <a:schemeClr val="bg2">
                <a:lumMod val="25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a:t>SentryPlus Alert™ Technology at a Glance</a:t>
            </a:r>
          </a:p>
        </p:txBody>
      </p:sp>
      <p:sp>
        <p:nvSpPr>
          <p:cNvPr id="5" name="Rectangle 4"/>
          <p:cNvSpPr/>
          <p:nvPr/>
        </p:nvSpPr>
        <p:spPr>
          <a:xfrm>
            <a:off x="3535263" y="1222276"/>
            <a:ext cx="2333274" cy="2000548"/>
          </a:xfrm>
          <a:prstGeom prst="rect">
            <a:avLst/>
          </a:prstGeom>
        </p:spPr>
        <p:txBody>
          <a:bodyPr wrap="square">
            <a:spAutoFit/>
          </a:bodyPr>
          <a:lstStyle/>
          <a:p>
            <a:r>
              <a:rPr lang="en-US" b="1" dirty="0">
                <a:solidFill>
                  <a:schemeClr val="bg1"/>
                </a:solidFill>
              </a:rPr>
              <a:t>Long range installation, up to 100ft from junction box, for optimum cellular signal connectivity.</a:t>
            </a:r>
          </a:p>
          <a:p>
            <a:endParaRPr lang="en-US" sz="1600" b="1" dirty="0">
              <a:solidFill>
                <a:schemeClr val="bg1"/>
              </a:solidFill>
            </a:endParaRPr>
          </a:p>
          <a:p>
            <a:r>
              <a:rPr lang="en-US" i="1" dirty="0">
                <a:solidFill>
                  <a:schemeClr val="bg1"/>
                </a:solidFill>
              </a:rPr>
              <a:t>Flexible Installation. </a:t>
            </a:r>
          </a:p>
        </p:txBody>
      </p:sp>
      <p:sp>
        <p:nvSpPr>
          <p:cNvPr id="4" name="Rectangle 3"/>
          <p:cNvSpPr/>
          <p:nvPr/>
        </p:nvSpPr>
        <p:spPr>
          <a:xfrm>
            <a:off x="505459" y="3819092"/>
            <a:ext cx="5253895" cy="1477328"/>
          </a:xfrm>
          <a:prstGeom prst="rect">
            <a:avLst/>
          </a:prstGeom>
        </p:spPr>
        <p:txBody>
          <a:bodyPr wrap="square">
            <a:spAutoFit/>
          </a:bodyPr>
          <a:lstStyle/>
          <a:p>
            <a:r>
              <a:rPr lang="en-US" b="1" dirty="0">
                <a:solidFill>
                  <a:schemeClr val="bg1"/>
                </a:solidFill>
              </a:rPr>
              <a:t>Flash upgradable, enabling performance upgrades to be executed without the need for a service call or take the unit off-line.</a:t>
            </a:r>
          </a:p>
          <a:p>
            <a:endParaRPr lang="en-US" b="1" dirty="0">
              <a:solidFill>
                <a:schemeClr val="bg1"/>
              </a:solidFill>
            </a:endParaRPr>
          </a:p>
          <a:p>
            <a:r>
              <a:rPr lang="en-US" i="1" dirty="0">
                <a:solidFill>
                  <a:schemeClr val="bg1"/>
                </a:solidFill>
              </a:rPr>
              <a:t>Always Current, Always On-Line. </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0588" t="7949" r="37828" b="49894"/>
          <a:stretch/>
        </p:blipFill>
        <p:spPr>
          <a:xfrm>
            <a:off x="8627469" y="2525317"/>
            <a:ext cx="3564531" cy="4369582"/>
          </a:xfrm>
          <a:prstGeom prst="rect">
            <a:avLst/>
          </a:prstGeom>
        </p:spPr>
      </p:pic>
      <p:sp>
        <p:nvSpPr>
          <p:cNvPr id="17" name="Rectangle 16"/>
          <p:cNvSpPr/>
          <p:nvPr/>
        </p:nvSpPr>
        <p:spPr>
          <a:xfrm>
            <a:off x="6421726" y="1241148"/>
            <a:ext cx="5341620" cy="1015663"/>
          </a:xfrm>
          <a:prstGeom prst="rect">
            <a:avLst/>
          </a:prstGeom>
        </p:spPr>
        <p:txBody>
          <a:bodyPr wrap="square">
            <a:spAutoFit/>
          </a:bodyPr>
          <a:lstStyle/>
          <a:p>
            <a:r>
              <a:rPr lang="en-US" b="1" dirty="0">
                <a:solidFill>
                  <a:schemeClr val="bg1"/>
                </a:solidFill>
              </a:rPr>
              <a:t>Uses Cellular network for connectivity; overcoming your security concerns relating to connecting to your Wi-Fi networks</a:t>
            </a:r>
            <a:r>
              <a:rPr lang="en-US" sz="2400" b="1" dirty="0">
                <a:solidFill>
                  <a:schemeClr val="bg1"/>
                </a:solidFill>
              </a:rPr>
              <a:t>.  </a:t>
            </a:r>
            <a:endParaRPr lang="en-US" sz="2400" dirty="0">
              <a:solidFill>
                <a:schemeClr val="bg1"/>
              </a:solidFill>
            </a:endParaRPr>
          </a:p>
        </p:txBody>
      </p:sp>
      <p:sp>
        <p:nvSpPr>
          <p:cNvPr id="18" name="Rectangle 17"/>
          <p:cNvSpPr/>
          <p:nvPr/>
        </p:nvSpPr>
        <p:spPr>
          <a:xfrm>
            <a:off x="6421726" y="2553502"/>
            <a:ext cx="3252045" cy="461665"/>
          </a:xfrm>
          <a:prstGeom prst="rect">
            <a:avLst/>
          </a:prstGeom>
          <a:noFill/>
          <a:ln w="19050">
            <a:solidFill>
              <a:srgbClr val="00B0F0"/>
            </a:solidFill>
            <a:prstDash val="sysDot"/>
          </a:ln>
        </p:spPr>
        <p:txBody>
          <a:bodyPr wrap="none" lIns="182880" tIns="91440" rIns="182880" bIns="91440">
            <a:spAutoFit/>
          </a:bodyPr>
          <a:lstStyle/>
          <a:p>
            <a:pPr algn="ctr"/>
            <a:r>
              <a:rPr lang="en-US" i="1" dirty="0">
                <a:ln w="10160">
                  <a:noFill/>
                  <a:prstDash val="solid"/>
                </a:ln>
                <a:solidFill>
                  <a:srgbClr val="FFFFFF"/>
                </a:solidFill>
              </a:rPr>
              <a:t>Reliable and Secure Connectivity. </a:t>
            </a:r>
          </a:p>
        </p:txBody>
      </p:sp>
      <p:sp>
        <p:nvSpPr>
          <p:cNvPr id="19" name="Rectangle 18"/>
          <p:cNvSpPr/>
          <p:nvPr/>
        </p:nvSpPr>
        <p:spPr>
          <a:xfrm>
            <a:off x="391160" y="1127827"/>
            <a:ext cx="2782763" cy="2313540"/>
          </a:xfrm>
          <a:prstGeom prst="rect">
            <a:avLst/>
          </a:prstGeom>
          <a:solidFill>
            <a:srgbClr val="2F8FF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28654" y="1268934"/>
            <a:ext cx="2745269" cy="2031325"/>
          </a:xfrm>
          <a:prstGeom prst="rect">
            <a:avLst/>
          </a:prstGeom>
        </p:spPr>
        <p:txBody>
          <a:bodyPr wrap="square">
            <a:spAutoFit/>
          </a:bodyPr>
          <a:lstStyle/>
          <a:p>
            <a:r>
              <a:rPr lang="en-US" b="1" dirty="0">
                <a:solidFill>
                  <a:schemeClr val="bg1"/>
                </a:solidFill>
              </a:rPr>
              <a:t>Connects the device with you, and/ or your service</a:t>
            </a:r>
            <a:br>
              <a:rPr lang="en-US" b="1" dirty="0">
                <a:solidFill>
                  <a:schemeClr val="bg1"/>
                </a:solidFill>
              </a:rPr>
            </a:br>
            <a:r>
              <a:rPr lang="en-US" b="1" dirty="0">
                <a:solidFill>
                  <a:schemeClr val="bg1"/>
                </a:solidFill>
              </a:rPr>
              <a:t>professional in one simple system. </a:t>
            </a:r>
          </a:p>
          <a:p>
            <a:endParaRPr lang="en-US" b="1" dirty="0">
              <a:solidFill>
                <a:schemeClr val="bg1"/>
              </a:solidFill>
            </a:endParaRPr>
          </a:p>
          <a:p>
            <a:r>
              <a:rPr lang="en-US" i="1" dirty="0">
                <a:solidFill>
                  <a:schemeClr val="bg1"/>
                </a:solidFill>
              </a:rPr>
              <a:t>Lets You Know Immediately a Flood is Detected.</a:t>
            </a:r>
          </a:p>
        </p:txBody>
      </p:sp>
      <p:sp>
        <p:nvSpPr>
          <p:cNvPr id="13" name="Rectangle 12"/>
          <p:cNvSpPr/>
          <p:nvPr/>
        </p:nvSpPr>
        <p:spPr>
          <a:xfrm>
            <a:off x="6303463" y="3630708"/>
            <a:ext cx="2335283" cy="2275231"/>
          </a:xfrm>
          <a:prstGeom prst="rect">
            <a:avLst/>
          </a:prstGeom>
          <a:solidFill>
            <a:srgbClr val="005A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03490" y="3751595"/>
            <a:ext cx="2112674" cy="2031325"/>
          </a:xfrm>
          <a:prstGeom prst="rect">
            <a:avLst/>
          </a:prstGeom>
        </p:spPr>
        <p:txBody>
          <a:bodyPr wrap="square">
            <a:spAutoFit/>
          </a:bodyPr>
          <a:lstStyle/>
          <a:p>
            <a:r>
              <a:rPr lang="en-US" b="1" u="sng" dirty="0">
                <a:solidFill>
                  <a:schemeClr val="bg1"/>
                </a:solidFill>
              </a:rPr>
              <a:t>Don’t forget it also connects to your SCADA</a:t>
            </a:r>
            <a:r>
              <a:rPr lang="en-US" b="1" dirty="0">
                <a:solidFill>
                  <a:schemeClr val="bg1"/>
                </a:solidFill>
              </a:rPr>
              <a:t>.</a:t>
            </a:r>
          </a:p>
          <a:p>
            <a:endParaRPr lang="en-US" b="1" dirty="0">
              <a:solidFill>
                <a:schemeClr val="bg1"/>
              </a:solidFill>
            </a:endParaRPr>
          </a:p>
          <a:p>
            <a:r>
              <a:rPr lang="en-US" i="1" dirty="0">
                <a:solidFill>
                  <a:schemeClr val="bg1"/>
                </a:solidFill>
              </a:rPr>
              <a:t>Total Peace of Mind, no matter how you look at it.</a:t>
            </a:r>
          </a:p>
        </p:txBody>
      </p:sp>
    </p:spTree>
    <p:custDataLst>
      <p:tags r:id="rId1"/>
    </p:custDataLst>
    <p:extLst>
      <p:ext uri="{BB962C8B-B14F-4D97-AF65-F5344CB8AC3E}">
        <p14:creationId xmlns:p14="http://schemas.microsoft.com/office/powerpoint/2010/main" val="3412267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6 Easy Steps for Device Registration</a:t>
            </a:r>
          </a:p>
        </p:txBody>
      </p:sp>
      <p:grpSp>
        <p:nvGrpSpPr>
          <p:cNvPr id="44" name="Group 43"/>
          <p:cNvGrpSpPr/>
          <p:nvPr/>
        </p:nvGrpSpPr>
        <p:grpSpPr>
          <a:xfrm>
            <a:off x="222512" y="863857"/>
            <a:ext cx="1770193" cy="5608314"/>
            <a:chOff x="222512" y="863857"/>
            <a:chExt cx="1770193" cy="5608314"/>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5145" t="35887" r="19157" b="33196"/>
            <a:stretch/>
          </p:blipFill>
          <p:spPr>
            <a:xfrm rot="5400000">
              <a:off x="430527" y="1442751"/>
              <a:ext cx="1380226" cy="1245346"/>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22513" y="906837"/>
              <a:ext cx="1770192" cy="369332"/>
            </a:xfrm>
            <a:prstGeom prst="rect">
              <a:avLst/>
            </a:prstGeom>
            <a:noFill/>
          </p:spPr>
          <p:txBody>
            <a:bodyPr wrap="square" rtlCol="0">
              <a:spAutoFit/>
            </a:bodyPr>
            <a:lstStyle/>
            <a:p>
              <a:pPr algn="ctr"/>
              <a:r>
                <a:rPr lang="en-US" b="1" dirty="0">
                  <a:solidFill>
                    <a:schemeClr val="tx1">
                      <a:lumMod val="75000"/>
                      <a:lumOff val="25000"/>
                    </a:schemeClr>
                  </a:solidFill>
                  <a:latin typeface="Arial Narrow" panose="020B0606020202030204" pitchFamily="34" charset="0"/>
                </a:rPr>
                <a:t>Step 1</a:t>
              </a:r>
            </a:p>
          </p:txBody>
        </p:sp>
        <p:sp>
          <p:nvSpPr>
            <p:cNvPr id="13" name="TextBox 12"/>
            <p:cNvSpPr txBox="1"/>
            <p:nvPr/>
          </p:nvSpPr>
          <p:spPr>
            <a:xfrm>
              <a:off x="222513" y="4200556"/>
              <a:ext cx="1770191" cy="1200329"/>
            </a:xfrm>
            <a:prstGeom prst="rect">
              <a:avLst/>
            </a:prstGeom>
            <a:noFill/>
          </p:spPr>
          <p:txBody>
            <a:bodyPr wrap="square" rtlCol="0">
              <a:spAutoFit/>
            </a:bodyPr>
            <a:lstStyle/>
            <a:p>
              <a:pPr algn="ctr"/>
              <a:r>
                <a:rPr lang="en-US" sz="1200" b="1" dirty="0">
                  <a:solidFill>
                    <a:schemeClr val="tx1">
                      <a:lumMod val="75000"/>
                      <a:lumOff val="25000"/>
                    </a:schemeClr>
                  </a:solidFill>
                </a:rPr>
                <a:t>Scan the QR Code with your mobile device camera</a:t>
              </a:r>
            </a:p>
            <a:p>
              <a:pPr algn="ctr"/>
              <a:endParaRPr lang="en-US" sz="1200" b="1" dirty="0">
                <a:solidFill>
                  <a:schemeClr val="tx1">
                    <a:lumMod val="75000"/>
                    <a:lumOff val="25000"/>
                  </a:schemeClr>
                </a:solidFill>
              </a:endParaRPr>
            </a:p>
            <a:p>
              <a:pPr algn="ctr"/>
              <a:r>
                <a:rPr lang="en-US" sz="1200" i="1" dirty="0">
                  <a:solidFill>
                    <a:schemeClr val="tx1">
                      <a:lumMod val="75000"/>
                      <a:lumOff val="25000"/>
                    </a:schemeClr>
                  </a:solidFill>
                </a:rPr>
                <a:t>Registers your device in our asset management cloud</a:t>
              </a:r>
            </a:p>
          </p:txBody>
        </p:sp>
        <p:sp>
          <p:nvSpPr>
            <p:cNvPr id="21" name="Rectangle 20"/>
            <p:cNvSpPr/>
            <p:nvPr/>
          </p:nvSpPr>
          <p:spPr>
            <a:xfrm>
              <a:off x="222512" y="863857"/>
              <a:ext cx="1770192" cy="5608314"/>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2211354" y="863857"/>
            <a:ext cx="1773936" cy="5608314"/>
            <a:chOff x="2211354" y="863857"/>
            <a:chExt cx="1773936" cy="5608314"/>
          </a:xfrm>
        </p:grpSpPr>
        <p:pic>
          <p:nvPicPr>
            <p:cNvPr id="4" name="Picture 3"/>
            <p:cNvPicPr/>
            <p:nvPr/>
          </p:nvPicPr>
          <p:blipFill>
            <a:blip r:embed="rId4"/>
            <a:stretch>
              <a:fillRect/>
            </a:stretch>
          </p:blipFill>
          <p:spPr>
            <a:xfrm>
              <a:off x="2357759" y="1375310"/>
              <a:ext cx="1481125" cy="238624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211354" y="904800"/>
              <a:ext cx="1773936" cy="369332"/>
            </a:xfrm>
            <a:prstGeom prst="rect">
              <a:avLst/>
            </a:prstGeom>
            <a:noFill/>
          </p:spPr>
          <p:txBody>
            <a:bodyPr wrap="square" rtlCol="0">
              <a:spAutoFit/>
            </a:bodyPr>
            <a:lstStyle/>
            <a:p>
              <a:pPr algn="ctr"/>
              <a:r>
                <a:rPr lang="en-US" b="1" dirty="0">
                  <a:solidFill>
                    <a:schemeClr val="tx1">
                      <a:lumMod val="75000"/>
                      <a:lumOff val="25000"/>
                    </a:schemeClr>
                  </a:solidFill>
                  <a:latin typeface="Arial Narrow" panose="020B0606020202030204" pitchFamily="34" charset="0"/>
                </a:rPr>
                <a:t>Step 2</a:t>
              </a:r>
            </a:p>
          </p:txBody>
        </p:sp>
        <p:sp>
          <p:nvSpPr>
            <p:cNvPr id="14" name="TextBox 13"/>
            <p:cNvSpPr txBox="1"/>
            <p:nvPr/>
          </p:nvSpPr>
          <p:spPr>
            <a:xfrm>
              <a:off x="2211354" y="4188004"/>
              <a:ext cx="1773936" cy="1200329"/>
            </a:xfrm>
            <a:prstGeom prst="rect">
              <a:avLst/>
            </a:prstGeom>
            <a:noFill/>
          </p:spPr>
          <p:txBody>
            <a:bodyPr wrap="square" rtlCol="0">
              <a:spAutoFit/>
            </a:bodyPr>
            <a:lstStyle/>
            <a:p>
              <a:pPr algn="ctr"/>
              <a:r>
                <a:rPr lang="en-US" sz="1200" b="1" dirty="0">
                  <a:solidFill>
                    <a:schemeClr val="tx1">
                      <a:lumMod val="75000"/>
                      <a:lumOff val="25000"/>
                    </a:schemeClr>
                  </a:solidFill>
                </a:rPr>
                <a:t>Enter/ confirm your contact details</a:t>
              </a:r>
            </a:p>
            <a:p>
              <a:pPr algn="ctr"/>
              <a:endParaRPr lang="en-US" sz="1200" b="1" dirty="0">
                <a:solidFill>
                  <a:schemeClr val="tx1">
                    <a:lumMod val="75000"/>
                    <a:lumOff val="25000"/>
                  </a:schemeClr>
                </a:solidFill>
              </a:endParaRPr>
            </a:p>
            <a:p>
              <a:pPr algn="ctr"/>
              <a:r>
                <a:rPr lang="en-US" sz="1200" i="1" dirty="0">
                  <a:solidFill>
                    <a:schemeClr val="tx1">
                      <a:lumMod val="75000"/>
                      <a:lumOff val="25000"/>
                    </a:schemeClr>
                  </a:solidFill>
                </a:rPr>
                <a:t>So we know who you are and where the device is located</a:t>
              </a:r>
            </a:p>
          </p:txBody>
        </p:sp>
        <p:sp>
          <p:nvSpPr>
            <p:cNvPr id="22" name="Rectangle 21"/>
            <p:cNvSpPr/>
            <p:nvPr/>
          </p:nvSpPr>
          <p:spPr>
            <a:xfrm>
              <a:off x="2211354" y="863857"/>
              <a:ext cx="1773936" cy="5608314"/>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4204053" y="865426"/>
            <a:ext cx="1773936" cy="5608314"/>
            <a:chOff x="4204053" y="865426"/>
            <a:chExt cx="1773936" cy="5608314"/>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530" y="1377284"/>
              <a:ext cx="1432982" cy="2548797"/>
            </a:xfrm>
            <a:prstGeom prst="rect">
              <a:avLst/>
            </a:prstGeom>
            <a:ln>
              <a:noFill/>
            </a:ln>
            <a:effectLst>
              <a:outerShdw blurRad="292100" dist="139700" dir="2700000" algn="tl" rotWithShape="0">
                <a:srgbClr val="333333">
                  <a:alpha val="65000"/>
                </a:srgbClr>
              </a:outerShdw>
            </a:effectLst>
          </p:spPr>
        </p:pic>
        <p:sp>
          <p:nvSpPr>
            <p:cNvPr id="31" name="TextBox 30"/>
            <p:cNvSpPr txBox="1"/>
            <p:nvPr/>
          </p:nvSpPr>
          <p:spPr>
            <a:xfrm>
              <a:off x="4204053" y="906369"/>
              <a:ext cx="1773936" cy="369332"/>
            </a:xfrm>
            <a:prstGeom prst="rect">
              <a:avLst/>
            </a:prstGeom>
            <a:noFill/>
          </p:spPr>
          <p:txBody>
            <a:bodyPr wrap="square" rtlCol="0">
              <a:spAutoFit/>
            </a:bodyPr>
            <a:lstStyle/>
            <a:p>
              <a:pPr algn="ctr"/>
              <a:r>
                <a:rPr lang="en-US" b="1" dirty="0">
                  <a:solidFill>
                    <a:schemeClr val="tx1">
                      <a:lumMod val="75000"/>
                      <a:lumOff val="25000"/>
                    </a:schemeClr>
                  </a:solidFill>
                  <a:latin typeface="Arial Narrow" panose="020B0606020202030204" pitchFamily="34" charset="0"/>
                </a:rPr>
                <a:t>Step 3</a:t>
              </a:r>
            </a:p>
          </p:txBody>
        </p:sp>
        <p:sp>
          <p:nvSpPr>
            <p:cNvPr id="32" name="TextBox 31"/>
            <p:cNvSpPr txBox="1"/>
            <p:nvPr/>
          </p:nvSpPr>
          <p:spPr>
            <a:xfrm>
              <a:off x="4204053" y="4189573"/>
              <a:ext cx="1773936" cy="830997"/>
            </a:xfrm>
            <a:prstGeom prst="rect">
              <a:avLst/>
            </a:prstGeom>
            <a:noFill/>
          </p:spPr>
          <p:txBody>
            <a:bodyPr wrap="square" rtlCol="0">
              <a:spAutoFit/>
            </a:bodyPr>
            <a:lstStyle/>
            <a:p>
              <a:pPr algn="ctr"/>
              <a:r>
                <a:rPr lang="en-US" sz="1200" b="1" dirty="0">
                  <a:solidFill>
                    <a:schemeClr val="tx1">
                      <a:lumMod val="75000"/>
                      <a:lumOff val="25000"/>
                    </a:schemeClr>
                  </a:solidFill>
                </a:rPr>
                <a:t>Manually enter your Device ID number</a:t>
              </a:r>
            </a:p>
            <a:p>
              <a:pPr algn="ctr"/>
              <a:endParaRPr lang="en-US" sz="1200" b="1" dirty="0">
                <a:solidFill>
                  <a:schemeClr val="tx1">
                    <a:lumMod val="75000"/>
                    <a:lumOff val="25000"/>
                  </a:schemeClr>
                </a:solidFill>
              </a:endParaRPr>
            </a:p>
            <a:p>
              <a:pPr algn="ctr"/>
              <a:r>
                <a:rPr lang="en-US" sz="1200" i="1" dirty="0">
                  <a:solidFill>
                    <a:schemeClr val="tx1">
                      <a:lumMod val="75000"/>
                      <a:lumOff val="25000"/>
                    </a:schemeClr>
                  </a:solidFill>
                </a:rPr>
                <a:t>Located under QR Code</a:t>
              </a:r>
            </a:p>
          </p:txBody>
        </p:sp>
        <p:sp>
          <p:nvSpPr>
            <p:cNvPr id="33" name="Rectangle 32"/>
            <p:cNvSpPr/>
            <p:nvPr/>
          </p:nvSpPr>
          <p:spPr>
            <a:xfrm>
              <a:off x="4204053" y="865426"/>
              <a:ext cx="1773936" cy="5608314"/>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6199315" y="856238"/>
            <a:ext cx="1773937" cy="5608314"/>
            <a:chOff x="6199315" y="856238"/>
            <a:chExt cx="1773937" cy="5608314"/>
          </a:xfrm>
        </p:grpSpPr>
        <p:sp>
          <p:nvSpPr>
            <p:cNvPr id="10" name="TextBox 9"/>
            <p:cNvSpPr txBox="1"/>
            <p:nvPr/>
          </p:nvSpPr>
          <p:spPr>
            <a:xfrm>
              <a:off x="6199316" y="908874"/>
              <a:ext cx="1773936" cy="369332"/>
            </a:xfrm>
            <a:prstGeom prst="rect">
              <a:avLst/>
            </a:prstGeom>
            <a:noFill/>
          </p:spPr>
          <p:txBody>
            <a:bodyPr wrap="square" rtlCol="0">
              <a:spAutoFit/>
            </a:bodyPr>
            <a:lstStyle/>
            <a:p>
              <a:pPr algn="ctr"/>
              <a:r>
                <a:rPr lang="en-US" b="1" dirty="0">
                  <a:solidFill>
                    <a:schemeClr val="tx1">
                      <a:lumMod val="75000"/>
                      <a:lumOff val="25000"/>
                    </a:schemeClr>
                  </a:solidFill>
                  <a:latin typeface="Arial Narrow" panose="020B0606020202030204" pitchFamily="34" charset="0"/>
                </a:rPr>
                <a:t>Step 4</a:t>
              </a:r>
            </a:p>
          </p:txBody>
        </p:sp>
        <p:sp>
          <p:nvSpPr>
            <p:cNvPr id="15" name="TextBox 14"/>
            <p:cNvSpPr txBox="1"/>
            <p:nvPr/>
          </p:nvSpPr>
          <p:spPr>
            <a:xfrm>
              <a:off x="6199315" y="4188004"/>
              <a:ext cx="1773937" cy="1384995"/>
            </a:xfrm>
            <a:prstGeom prst="rect">
              <a:avLst/>
            </a:prstGeom>
            <a:noFill/>
          </p:spPr>
          <p:txBody>
            <a:bodyPr wrap="square" rtlCol="0">
              <a:spAutoFit/>
            </a:bodyPr>
            <a:lstStyle/>
            <a:p>
              <a:pPr algn="ctr"/>
              <a:r>
                <a:rPr lang="en-US" sz="1200" b="1" dirty="0">
                  <a:solidFill>
                    <a:schemeClr val="tx1">
                      <a:lumMod val="75000"/>
                      <a:lumOff val="25000"/>
                    </a:schemeClr>
                  </a:solidFill>
                </a:rPr>
                <a:t>Tell us how you want to be contacted when a discharge event is detected</a:t>
              </a:r>
            </a:p>
            <a:p>
              <a:pPr algn="ctr"/>
              <a:endParaRPr lang="en-US" sz="1200" b="1" dirty="0">
                <a:solidFill>
                  <a:schemeClr val="tx1">
                    <a:lumMod val="75000"/>
                    <a:lumOff val="25000"/>
                  </a:schemeClr>
                </a:solidFill>
              </a:endParaRPr>
            </a:p>
            <a:p>
              <a:pPr algn="ctr"/>
              <a:r>
                <a:rPr lang="en-US" sz="1200" i="1" dirty="0">
                  <a:solidFill>
                    <a:schemeClr val="tx1">
                      <a:lumMod val="75000"/>
                      <a:lumOff val="25000"/>
                    </a:schemeClr>
                  </a:solidFill>
                </a:rPr>
                <a:t>Create additional contacts for team notifications</a:t>
              </a:r>
            </a:p>
          </p:txBody>
        </p:sp>
        <p:sp>
          <p:nvSpPr>
            <p:cNvPr id="23" name="Rectangle 22"/>
            <p:cNvSpPr/>
            <p:nvPr/>
          </p:nvSpPr>
          <p:spPr>
            <a:xfrm>
              <a:off x="6199316" y="856238"/>
              <a:ext cx="1773936" cy="5608314"/>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3756" y="1391381"/>
              <a:ext cx="1425056" cy="2534700"/>
            </a:xfrm>
            <a:prstGeom prst="rect">
              <a:avLst/>
            </a:prstGeom>
            <a:ln>
              <a:noFill/>
            </a:ln>
            <a:effectLst>
              <a:outerShdw blurRad="292100" dist="139700" dir="2700000" algn="tl" rotWithShape="0">
                <a:srgbClr val="333333">
                  <a:alpha val="65000"/>
                </a:srgbClr>
              </a:outerShdw>
            </a:effectLst>
          </p:spPr>
        </p:pic>
      </p:grpSp>
      <p:grpSp>
        <p:nvGrpSpPr>
          <p:cNvPr id="49" name="Group 48"/>
          <p:cNvGrpSpPr/>
          <p:nvPr/>
        </p:nvGrpSpPr>
        <p:grpSpPr>
          <a:xfrm>
            <a:off x="10205580" y="848618"/>
            <a:ext cx="1773936" cy="5615934"/>
            <a:chOff x="10205580" y="848618"/>
            <a:chExt cx="1773936" cy="5615934"/>
          </a:xfrm>
        </p:grpSpPr>
        <p:sp>
          <p:nvSpPr>
            <p:cNvPr id="35" name="Rectangle 34"/>
            <p:cNvSpPr/>
            <p:nvPr/>
          </p:nvSpPr>
          <p:spPr>
            <a:xfrm>
              <a:off x="10205580" y="848618"/>
              <a:ext cx="1773936" cy="5615934"/>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0020" y="1363662"/>
              <a:ext cx="1425055" cy="2534698"/>
            </a:xfrm>
            <a:prstGeom prst="rect">
              <a:avLst/>
            </a:prstGeom>
            <a:ln>
              <a:noFill/>
            </a:ln>
            <a:effectLst>
              <a:outerShdw blurRad="292100" dist="139700" dir="2700000" algn="tl" rotWithShape="0">
                <a:srgbClr val="333333">
                  <a:alpha val="65000"/>
                </a:srgbClr>
              </a:outerShdw>
            </a:effectLst>
          </p:spPr>
        </p:pic>
        <p:sp>
          <p:nvSpPr>
            <p:cNvPr id="36" name="TextBox 35"/>
            <p:cNvSpPr txBox="1"/>
            <p:nvPr/>
          </p:nvSpPr>
          <p:spPr>
            <a:xfrm>
              <a:off x="10205580" y="927167"/>
              <a:ext cx="1773936" cy="370736"/>
            </a:xfrm>
            <a:prstGeom prst="rect">
              <a:avLst/>
            </a:prstGeom>
            <a:noFill/>
          </p:spPr>
          <p:txBody>
            <a:bodyPr wrap="square" rtlCol="0">
              <a:spAutoFit/>
            </a:bodyPr>
            <a:lstStyle/>
            <a:p>
              <a:pPr algn="ctr"/>
              <a:r>
                <a:rPr lang="en-US" b="1" dirty="0">
                  <a:solidFill>
                    <a:schemeClr val="tx1">
                      <a:lumMod val="75000"/>
                      <a:lumOff val="25000"/>
                    </a:schemeClr>
                  </a:solidFill>
                  <a:latin typeface="Arial Narrow" panose="020B0606020202030204" pitchFamily="34" charset="0"/>
                </a:rPr>
                <a:t>Step 6</a:t>
              </a:r>
            </a:p>
          </p:txBody>
        </p:sp>
        <p:sp>
          <p:nvSpPr>
            <p:cNvPr id="37" name="TextBox 36"/>
            <p:cNvSpPr txBox="1"/>
            <p:nvPr/>
          </p:nvSpPr>
          <p:spPr>
            <a:xfrm>
              <a:off x="10205580" y="4139011"/>
              <a:ext cx="1742110" cy="2308324"/>
            </a:xfrm>
            <a:prstGeom prst="rect">
              <a:avLst/>
            </a:prstGeom>
            <a:noFill/>
          </p:spPr>
          <p:txBody>
            <a:bodyPr wrap="square" rtlCol="0">
              <a:spAutoFit/>
            </a:bodyPr>
            <a:lstStyle/>
            <a:p>
              <a:pPr algn="ctr"/>
              <a:r>
                <a:rPr lang="en-US" sz="1200" b="1" u="sng" dirty="0">
                  <a:solidFill>
                    <a:srgbClr val="C00000"/>
                  </a:solidFill>
                </a:rPr>
                <a:t>Edit Your Device</a:t>
              </a:r>
            </a:p>
            <a:p>
              <a:pPr algn="ctr"/>
              <a:r>
                <a:rPr lang="en-US" sz="1200" b="1" dirty="0">
                  <a:solidFill>
                    <a:schemeClr val="tx1">
                      <a:lumMod val="75000"/>
                      <a:lumOff val="25000"/>
                    </a:schemeClr>
                  </a:solidFill>
                </a:rPr>
                <a:t>Give your device a nickname and check methods of communication</a:t>
              </a:r>
            </a:p>
            <a:p>
              <a:pPr algn="ctr"/>
              <a:endParaRPr lang="en-US" sz="1200" b="1" dirty="0">
                <a:solidFill>
                  <a:schemeClr val="tx1">
                    <a:lumMod val="75000"/>
                    <a:lumOff val="25000"/>
                  </a:schemeClr>
                </a:solidFill>
              </a:endParaRPr>
            </a:p>
            <a:p>
              <a:pPr algn="ctr"/>
              <a:r>
                <a:rPr lang="en-US" sz="1200" i="1" dirty="0">
                  <a:solidFill>
                    <a:schemeClr val="tx1">
                      <a:lumMod val="75000"/>
                      <a:lumOff val="25000"/>
                    </a:schemeClr>
                  </a:solidFill>
                </a:rPr>
                <a:t>Time to also add other contacts for team notifications</a:t>
              </a:r>
            </a:p>
            <a:p>
              <a:pPr algn="ctr"/>
              <a:endParaRPr lang="en-US" sz="1200" i="1" dirty="0">
                <a:solidFill>
                  <a:schemeClr val="tx1">
                    <a:lumMod val="75000"/>
                    <a:lumOff val="25000"/>
                  </a:schemeClr>
                </a:solidFill>
              </a:endParaRPr>
            </a:p>
            <a:p>
              <a:pPr algn="ctr"/>
              <a:r>
                <a:rPr lang="en-US" sz="1200" i="1" dirty="0">
                  <a:solidFill>
                    <a:schemeClr val="tx1">
                      <a:lumMod val="75000"/>
                      <a:lumOff val="25000"/>
                    </a:schemeClr>
                  </a:solidFill>
                </a:rPr>
                <a:t>Just scan QR code again to access device dashboard</a:t>
              </a:r>
            </a:p>
          </p:txBody>
        </p:sp>
      </p:grpSp>
      <p:grpSp>
        <p:nvGrpSpPr>
          <p:cNvPr id="48" name="Group 47"/>
          <p:cNvGrpSpPr/>
          <p:nvPr/>
        </p:nvGrpSpPr>
        <p:grpSpPr>
          <a:xfrm>
            <a:off x="8194167" y="856237"/>
            <a:ext cx="1773937" cy="5615934"/>
            <a:chOff x="8194167" y="856237"/>
            <a:chExt cx="1773937" cy="5615934"/>
          </a:xfrm>
        </p:grpSpPr>
        <p:sp>
          <p:nvSpPr>
            <p:cNvPr id="11" name="TextBox 10"/>
            <p:cNvSpPr txBox="1"/>
            <p:nvPr/>
          </p:nvSpPr>
          <p:spPr>
            <a:xfrm>
              <a:off x="8194167" y="927167"/>
              <a:ext cx="1773936" cy="370736"/>
            </a:xfrm>
            <a:prstGeom prst="rect">
              <a:avLst/>
            </a:prstGeom>
            <a:noFill/>
          </p:spPr>
          <p:txBody>
            <a:bodyPr wrap="square" rtlCol="0">
              <a:spAutoFit/>
            </a:bodyPr>
            <a:lstStyle/>
            <a:p>
              <a:pPr algn="ctr"/>
              <a:r>
                <a:rPr lang="en-US" b="1" dirty="0">
                  <a:solidFill>
                    <a:schemeClr val="tx1">
                      <a:lumMod val="75000"/>
                      <a:lumOff val="25000"/>
                    </a:schemeClr>
                  </a:solidFill>
                  <a:latin typeface="Arial Narrow" panose="020B0606020202030204" pitchFamily="34" charset="0"/>
                </a:rPr>
                <a:t>Step 5</a:t>
              </a:r>
            </a:p>
          </p:txBody>
        </p:sp>
        <p:sp>
          <p:nvSpPr>
            <p:cNvPr id="16" name="TextBox 15"/>
            <p:cNvSpPr txBox="1"/>
            <p:nvPr/>
          </p:nvSpPr>
          <p:spPr>
            <a:xfrm>
              <a:off x="8194168" y="4189573"/>
              <a:ext cx="1773936" cy="1200329"/>
            </a:xfrm>
            <a:prstGeom prst="rect">
              <a:avLst/>
            </a:prstGeom>
            <a:noFill/>
          </p:spPr>
          <p:txBody>
            <a:bodyPr wrap="square" rtlCol="0">
              <a:spAutoFit/>
            </a:bodyPr>
            <a:lstStyle/>
            <a:p>
              <a:pPr algn="ctr"/>
              <a:r>
                <a:rPr lang="en-US" sz="1200" b="1" dirty="0">
                  <a:solidFill>
                    <a:schemeClr val="tx1">
                      <a:lumMod val="75000"/>
                      <a:lumOff val="25000"/>
                    </a:schemeClr>
                  </a:solidFill>
                </a:rPr>
                <a:t>Check your flood protection system connectivity status</a:t>
              </a:r>
            </a:p>
            <a:p>
              <a:pPr algn="ctr"/>
              <a:endParaRPr lang="en-US" sz="1200" b="1" dirty="0">
                <a:solidFill>
                  <a:schemeClr val="tx1">
                    <a:lumMod val="75000"/>
                    <a:lumOff val="25000"/>
                  </a:schemeClr>
                </a:solidFill>
              </a:endParaRPr>
            </a:p>
            <a:p>
              <a:pPr algn="ctr"/>
              <a:r>
                <a:rPr lang="en-US" sz="1200" i="1" dirty="0">
                  <a:solidFill>
                    <a:schemeClr val="tx1">
                      <a:lumMod val="75000"/>
                      <a:lumOff val="25000"/>
                    </a:schemeClr>
                  </a:solidFill>
                </a:rPr>
                <a:t>Add additional device if needed</a:t>
              </a:r>
            </a:p>
          </p:txBody>
        </p:sp>
        <p:sp>
          <p:nvSpPr>
            <p:cNvPr id="24" name="Rectangle 23"/>
            <p:cNvSpPr/>
            <p:nvPr/>
          </p:nvSpPr>
          <p:spPr>
            <a:xfrm>
              <a:off x="8194167" y="856237"/>
              <a:ext cx="1773936" cy="5615934"/>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8607" y="1391381"/>
              <a:ext cx="1425056" cy="2534700"/>
            </a:xfrm>
            <a:prstGeom prst="rect">
              <a:avLst/>
            </a:prstGeom>
            <a:ln>
              <a:noFill/>
            </a:ln>
            <a:effectLst>
              <a:outerShdw blurRad="292100" dist="139700" dir="2700000" algn="tl" rotWithShape="0">
                <a:srgbClr val="333333">
                  <a:alpha val="65000"/>
                </a:srgbClr>
              </a:outerShdw>
            </a:effectLst>
          </p:spPr>
        </p:pic>
        <p:pic>
          <p:nvPicPr>
            <p:cNvPr id="39" name="Picture 38"/>
            <p:cNvPicPr>
              <a:picLocks noChangeAspect="1"/>
            </p:cNvPicPr>
            <p:nvPr/>
          </p:nvPicPr>
          <p:blipFill rotWithShape="1">
            <a:blip r:embed="rId9" cstate="print">
              <a:extLst>
                <a:ext uri="{28A0092B-C50C-407E-A947-70E740481C1C}">
                  <a14:useLocalDpi xmlns:a14="http://schemas.microsoft.com/office/drawing/2010/main" val="0"/>
                </a:ext>
              </a:extLst>
            </a:blip>
            <a:srcRect t="41989" b="31213"/>
            <a:stretch/>
          </p:blipFill>
          <p:spPr>
            <a:xfrm>
              <a:off x="8302903" y="5653751"/>
              <a:ext cx="1570503" cy="748586"/>
            </a:xfrm>
            <a:prstGeom prst="rect">
              <a:avLst/>
            </a:prstGeom>
          </p:spPr>
        </p:pic>
        <p:sp>
          <p:nvSpPr>
            <p:cNvPr id="40" name="Right Arrow 39"/>
            <p:cNvSpPr/>
            <p:nvPr/>
          </p:nvSpPr>
          <p:spPr>
            <a:xfrm flipH="1">
              <a:off x="9212712" y="3160758"/>
              <a:ext cx="470414" cy="9514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8978201" y="3229465"/>
              <a:ext cx="920326" cy="307777"/>
            </a:xfrm>
            <a:prstGeom prst="rect">
              <a:avLst/>
            </a:prstGeom>
            <a:noFill/>
          </p:spPr>
          <p:txBody>
            <a:bodyPr wrap="square" rtlCol="0">
              <a:spAutoFit/>
            </a:bodyPr>
            <a:lstStyle/>
            <a:p>
              <a:pPr algn="ctr"/>
              <a:r>
                <a:rPr lang="en-US" sz="700" b="1" dirty="0">
                  <a:solidFill>
                    <a:srgbClr val="C00000"/>
                  </a:solidFill>
                </a:rPr>
                <a:t>Scroll left on device to edit or delete</a:t>
              </a:r>
            </a:p>
          </p:txBody>
        </p:sp>
        <p:sp>
          <p:nvSpPr>
            <p:cNvPr id="42" name="TextBox 41"/>
            <p:cNvSpPr txBox="1"/>
            <p:nvPr/>
          </p:nvSpPr>
          <p:spPr>
            <a:xfrm>
              <a:off x="8288864" y="5434646"/>
              <a:ext cx="1504799" cy="246221"/>
            </a:xfrm>
            <a:prstGeom prst="rect">
              <a:avLst/>
            </a:prstGeom>
            <a:noFill/>
          </p:spPr>
          <p:txBody>
            <a:bodyPr wrap="square" rtlCol="0">
              <a:spAutoFit/>
            </a:bodyPr>
            <a:lstStyle/>
            <a:p>
              <a:pPr algn="ctr"/>
              <a:r>
                <a:rPr lang="en-US" sz="1000" b="1" u="sng" dirty="0">
                  <a:solidFill>
                    <a:srgbClr val="C00000"/>
                  </a:solidFill>
                </a:rPr>
                <a:t>edit or delete device</a:t>
              </a:r>
            </a:p>
          </p:txBody>
        </p:sp>
        <p:sp>
          <p:nvSpPr>
            <p:cNvPr id="43" name="Oval 42"/>
            <p:cNvSpPr/>
            <p:nvPr/>
          </p:nvSpPr>
          <p:spPr>
            <a:xfrm>
              <a:off x="9395210" y="6028044"/>
              <a:ext cx="398454" cy="262224"/>
            </a:xfrm>
            <a:prstGeom prst="ellipse">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729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1)">
                                      <p:cBhvr>
                                        <p:cTn id="7" dur="2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heel(1)">
                                      <p:cBhvr>
                                        <p:cTn id="17" dur="2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heel(1)">
                                      <p:cBhvr>
                                        <p:cTn id="22" dur="20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heel(1)">
                                      <p:cBhvr>
                                        <p:cTn id="27" dur="20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heel(1)">
                                      <p:cBhvr>
                                        <p:cTn id="32"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SentryPlus Alert &amp; Flood Protection Resources</a:t>
            </a:r>
          </a:p>
        </p:txBody>
      </p:sp>
      <p:sp>
        <p:nvSpPr>
          <p:cNvPr id="3" name="Text Placeholder 2"/>
          <p:cNvSpPr>
            <a:spLocks noGrp="1"/>
          </p:cNvSpPr>
          <p:nvPr>
            <p:ph type="body" sz="quarter" idx="11"/>
          </p:nvPr>
        </p:nvSpPr>
        <p:spPr/>
        <p:txBody>
          <a:bodyPr/>
          <a:lstStyle/>
          <a:p>
            <a:r>
              <a:rPr lang="en-US" dirty="0"/>
              <a:t>Resource Base for Engineers and Contractors</a:t>
            </a:r>
          </a:p>
        </p:txBody>
      </p:sp>
      <p:pic>
        <p:nvPicPr>
          <p:cNvPr id="1843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1356632"/>
            <a:ext cx="6019800" cy="4239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4" y="1356632"/>
            <a:ext cx="2286001" cy="1566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4940" y="3816627"/>
            <a:ext cx="2286001" cy="1783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71473" y="974662"/>
            <a:ext cx="2223686" cy="307777"/>
          </a:xfrm>
          <a:prstGeom prst="rect">
            <a:avLst/>
          </a:prstGeom>
          <a:noFill/>
        </p:spPr>
        <p:txBody>
          <a:bodyPr wrap="none" rtlCol="0">
            <a:spAutoFit/>
          </a:bodyPr>
          <a:lstStyle/>
          <a:p>
            <a:r>
              <a:rPr lang="en-US" sz="1400" dirty="0">
                <a:solidFill>
                  <a:schemeClr val="tx1">
                    <a:lumMod val="65000"/>
                    <a:lumOff val="35000"/>
                  </a:schemeClr>
                </a:solidFill>
              </a:rPr>
              <a:t>Flood Protection Resource Site</a:t>
            </a:r>
          </a:p>
        </p:txBody>
      </p:sp>
      <p:sp>
        <p:nvSpPr>
          <p:cNvPr id="8" name="TextBox 7"/>
          <p:cNvSpPr txBox="1"/>
          <p:nvPr/>
        </p:nvSpPr>
        <p:spPr>
          <a:xfrm>
            <a:off x="6819612" y="932871"/>
            <a:ext cx="851067" cy="307777"/>
          </a:xfrm>
          <a:prstGeom prst="rect">
            <a:avLst/>
          </a:prstGeom>
          <a:noFill/>
        </p:spPr>
        <p:txBody>
          <a:bodyPr wrap="none" rtlCol="0">
            <a:spAutoFit/>
          </a:bodyPr>
          <a:lstStyle/>
          <a:p>
            <a:r>
              <a:rPr lang="en-US" sz="1400" dirty="0">
                <a:solidFill>
                  <a:schemeClr val="tx1">
                    <a:lumMod val="65000"/>
                    <a:lumOff val="35000"/>
                  </a:schemeClr>
                </a:solidFill>
              </a:rPr>
              <a:t>Brochure</a:t>
            </a:r>
          </a:p>
        </p:txBody>
      </p:sp>
      <p:pic>
        <p:nvPicPr>
          <p:cNvPr id="1843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4320" y="3816627"/>
            <a:ext cx="2262474" cy="1771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810374" y="3498246"/>
            <a:ext cx="1873654" cy="307777"/>
          </a:xfrm>
          <a:prstGeom prst="rect">
            <a:avLst/>
          </a:prstGeom>
          <a:noFill/>
        </p:spPr>
        <p:txBody>
          <a:bodyPr wrap="none" rtlCol="0">
            <a:spAutoFit/>
          </a:bodyPr>
          <a:lstStyle/>
          <a:p>
            <a:r>
              <a:rPr lang="en-US" sz="1400" dirty="0">
                <a:solidFill>
                  <a:schemeClr val="tx1">
                    <a:lumMod val="65000"/>
                    <a:lumOff val="35000"/>
                  </a:schemeClr>
                </a:solidFill>
              </a:rPr>
              <a:t>System Technology Video</a:t>
            </a:r>
          </a:p>
        </p:txBody>
      </p:sp>
      <p:sp>
        <p:nvSpPr>
          <p:cNvPr id="11" name="TextBox 10"/>
          <p:cNvSpPr txBox="1"/>
          <p:nvPr/>
        </p:nvSpPr>
        <p:spPr>
          <a:xfrm>
            <a:off x="9494319" y="3492198"/>
            <a:ext cx="1671291" cy="307777"/>
          </a:xfrm>
          <a:prstGeom prst="rect">
            <a:avLst/>
          </a:prstGeom>
          <a:noFill/>
        </p:spPr>
        <p:txBody>
          <a:bodyPr wrap="none" rtlCol="0">
            <a:spAutoFit/>
          </a:bodyPr>
          <a:lstStyle/>
          <a:p>
            <a:r>
              <a:rPr lang="en-US" sz="1400" dirty="0">
                <a:solidFill>
                  <a:schemeClr val="tx1">
                    <a:lumMod val="65000"/>
                    <a:lumOff val="35000"/>
                  </a:schemeClr>
                </a:solidFill>
              </a:rPr>
              <a:t>Flood Protection Video</a:t>
            </a:r>
          </a:p>
        </p:txBody>
      </p:sp>
      <p:pic>
        <p:nvPicPr>
          <p:cNvPr id="1843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0807" y="1356632"/>
            <a:ext cx="2195987" cy="1566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9473255" y="936561"/>
            <a:ext cx="1468672" cy="307777"/>
          </a:xfrm>
          <a:prstGeom prst="rect">
            <a:avLst/>
          </a:prstGeom>
          <a:noFill/>
        </p:spPr>
        <p:txBody>
          <a:bodyPr wrap="none" rtlCol="0">
            <a:spAutoFit/>
          </a:bodyPr>
          <a:lstStyle/>
          <a:p>
            <a:r>
              <a:rPr lang="en-US" sz="1400" dirty="0">
                <a:solidFill>
                  <a:schemeClr val="tx1">
                    <a:lumMod val="65000"/>
                    <a:lumOff val="35000"/>
                  </a:schemeClr>
                </a:solidFill>
              </a:rPr>
              <a:t>Engineering Sheets</a:t>
            </a:r>
          </a:p>
        </p:txBody>
      </p:sp>
    </p:spTree>
    <p:extLst>
      <p:ext uri="{BB962C8B-B14F-4D97-AF65-F5344CB8AC3E}">
        <p14:creationId xmlns:p14="http://schemas.microsoft.com/office/powerpoint/2010/main" val="4294809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Thank You</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346" r="9110"/>
          <a:stretch/>
        </p:blipFill>
        <p:spPr bwMode="auto">
          <a:xfrm>
            <a:off x="8316039" y="921142"/>
            <a:ext cx="3875962" cy="593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22769" y="921142"/>
            <a:ext cx="6544800" cy="954107"/>
          </a:xfrm>
          <a:prstGeom prst="rect">
            <a:avLst/>
          </a:prstGeom>
          <a:noFill/>
        </p:spPr>
        <p:txBody>
          <a:bodyPr wrap="square" rtlCol="0">
            <a:spAutoFit/>
          </a:bodyPr>
          <a:lstStyle/>
          <a:p>
            <a:r>
              <a:rPr lang="en-US" sz="2800" dirty="0">
                <a:solidFill>
                  <a:schemeClr val="tx1">
                    <a:lumMod val="75000"/>
                    <a:lumOff val="25000"/>
                  </a:schemeClr>
                </a:solidFill>
              </a:rPr>
              <a:t>If you would like to learn more about the Watts </a:t>
            </a:r>
            <a:r>
              <a:rPr lang="en-US" sz="2800" b="1" dirty="0">
                <a:solidFill>
                  <a:schemeClr val="tx1">
                    <a:lumMod val="75000"/>
                    <a:lumOff val="25000"/>
                  </a:schemeClr>
                </a:solidFill>
              </a:rPr>
              <a:t>PVS-7000</a:t>
            </a:r>
            <a:r>
              <a:rPr lang="en-US" sz="2800" dirty="0">
                <a:solidFill>
                  <a:schemeClr val="tx1">
                    <a:lumMod val="75000"/>
                    <a:lumOff val="25000"/>
                  </a:schemeClr>
                </a:solidFill>
              </a:rPr>
              <a:t> Flood Protection Valve Station with</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5247" y="1875249"/>
            <a:ext cx="3053850" cy="670320"/>
          </a:xfrm>
          <a:prstGeom prst="rect">
            <a:avLst/>
          </a:prstGeom>
        </p:spPr>
      </p:pic>
    </p:spTree>
    <p:extLst>
      <p:ext uri="{BB962C8B-B14F-4D97-AF65-F5344CB8AC3E}">
        <p14:creationId xmlns:p14="http://schemas.microsoft.com/office/powerpoint/2010/main" val="2172391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Scatter chart, qr code&#10;&#10;Description automatically generated">
            <a:extLst>
              <a:ext uri="{FF2B5EF4-FFF2-40B4-BE49-F238E27FC236}">
                <a16:creationId xmlns:a16="http://schemas.microsoft.com/office/drawing/2014/main" id="{68F31682-8898-61AC-CA2A-EC92E9926C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0080" y="2735290"/>
            <a:ext cx="3524235" cy="4181137"/>
          </a:xfrm>
        </p:spPr>
      </p:pic>
      <p:pic>
        <p:nvPicPr>
          <p:cNvPr id="5" name="Content Placeholder 4" descr="A person pushing a cart full of blue birds&#10;&#10;Description automatically generated with low confidence">
            <a:extLst>
              <a:ext uri="{FF2B5EF4-FFF2-40B4-BE49-F238E27FC236}">
                <a16:creationId xmlns:a16="http://schemas.microsoft.com/office/drawing/2014/main" id="{57C8D25D-9FA4-37DF-CCC1-9FE35E7CDBF5}"/>
              </a:ext>
            </a:extLst>
          </p:cNvPr>
          <p:cNvPicPr>
            <a:picLocks noChangeAspect="1"/>
          </p:cNvPicPr>
          <p:nvPr/>
        </p:nvPicPr>
        <p:blipFill rotWithShape="1">
          <a:blip r:embed="rId3">
            <a:extLst>
              <a:ext uri="{28A0092B-C50C-407E-A947-70E740481C1C}">
                <a14:useLocalDpi xmlns:a14="http://schemas.microsoft.com/office/drawing/2010/main" val="0"/>
              </a:ext>
            </a:extLst>
          </a:blip>
          <a:srcRect r="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a:extLst>
              <a:ext uri="{FF2B5EF4-FFF2-40B4-BE49-F238E27FC236}">
                <a16:creationId xmlns:a16="http://schemas.microsoft.com/office/drawing/2014/main" id="{E0284904-C7B3-985B-64BF-3C5B13EF1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78" y="-905136"/>
            <a:ext cx="5408776" cy="3863411"/>
          </a:xfrm>
          <a:prstGeom prst="rect">
            <a:avLst/>
          </a:prstGeom>
        </p:spPr>
      </p:pic>
    </p:spTree>
    <p:extLst>
      <p:ext uri="{BB962C8B-B14F-4D97-AF65-F5344CB8AC3E}">
        <p14:creationId xmlns:p14="http://schemas.microsoft.com/office/powerpoint/2010/main" val="3084690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561" y="2736875"/>
            <a:ext cx="4354038" cy="955711"/>
          </a:xfrm>
          <a:prstGeom prst="rect">
            <a:avLst/>
          </a:prstGeom>
        </p:spPr>
      </p:pic>
      <p:sp>
        <p:nvSpPr>
          <p:cNvPr id="13" name="Rectangle 12"/>
          <p:cNvSpPr/>
          <p:nvPr/>
        </p:nvSpPr>
        <p:spPr>
          <a:xfrm>
            <a:off x="6392065" y="4236373"/>
            <a:ext cx="2403030" cy="276999"/>
          </a:xfrm>
          <a:prstGeom prst="rect">
            <a:avLst/>
          </a:prstGeom>
        </p:spPr>
        <p:txBody>
          <a:bodyPr wrap="none">
            <a:spAutoFit/>
          </a:bodyPr>
          <a:lstStyle/>
          <a:p>
            <a:pPr algn="ctr"/>
            <a:r>
              <a:rPr lang="en-US" sz="1200" spc="300" dirty="0"/>
              <a:t>POWERED BY SYNCTA</a:t>
            </a:r>
            <a:r>
              <a:rPr lang="en-US" sz="1000" spc="300" baseline="70000" dirty="0"/>
              <a:t>SM</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5095" y="4772609"/>
            <a:ext cx="1706613" cy="55760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7087" y="4895692"/>
            <a:ext cx="1858743" cy="311441"/>
          </a:xfrm>
          <a:prstGeom prst="rect">
            <a:avLst/>
          </a:prstGeom>
        </p:spPr>
      </p:pic>
      <p:pic>
        <p:nvPicPr>
          <p:cNvPr id="16" name="Picture 4" descr="C:\Users\baynesi\Documents\Data\Watts\LOGO Files\febco_png_larg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8773" b="29428"/>
          <a:stretch/>
        </p:blipFill>
        <p:spPr bwMode="auto">
          <a:xfrm>
            <a:off x="6717699" y="4838592"/>
            <a:ext cx="1763413" cy="7370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8271" b="28657"/>
          <a:stretch/>
        </p:blipFill>
        <p:spPr>
          <a:xfrm>
            <a:off x="0" y="746927"/>
            <a:ext cx="3795812" cy="6111073"/>
          </a:xfrm>
          <a:prstGeom prst="rect">
            <a:avLst/>
          </a:prstGeom>
        </p:spPr>
      </p:pic>
      <p:sp>
        <p:nvSpPr>
          <p:cNvPr id="3" name="TextBox 2"/>
          <p:cNvSpPr txBox="1"/>
          <p:nvPr/>
        </p:nvSpPr>
        <p:spPr>
          <a:xfrm>
            <a:off x="3525192" y="1943597"/>
            <a:ext cx="7856190" cy="646331"/>
          </a:xfrm>
          <a:prstGeom prst="rect">
            <a:avLst/>
          </a:prstGeom>
          <a:noFill/>
        </p:spPr>
        <p:txBody>
          <a:bodyPr wrap="none" rtlCol="0">
            <a:spAutoFit/>
          </a:bodyPr>
          <a:lstStyle/>
          <a:p>
            <a:r>
              <a:rPr lang="en-US" sz="3600" b="1" dirty="0"/>
              <a:t>PVS-7000</a:t>
            </a:r>
            <a:r>
              <a:rPr lang="en-US" sz="3600" dirty="0"/>
              <a:t> Flood Protection Valve Station with</a:t>
            </a:r>
          </a:p>
        </p:txBody>
      </p:sp>
    </p:spTree>
    <p:custDataLst>
      <p:tags r:id="rId1"/>
    </p:custDataLst>
    <p:extLst>
      <p:ext uri="{BB962C8B-B14F-4D97-AF65-F5344CB8AC3E}">
        <p14:creationId xmlns:p14="http://schemas.microsoft.com/office/powerpoint/2010/main" val="2693789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982" y="1219200"/>
            <a:ext cx="5999018" cy="4906964"/>
          </a:xfrm>
        </p:spPr>
        <p:txBody>
          <a:bodyPr>
            <a:noAutofit/>
          </a:bodyPr>
          <a:lstStyle/>
          <a:p>
            <a:pPr lvl="0"/>
            <a:r>
              <a:rPr lang="en-US" dirty="0">
                <a:solidFill>
                  <a:prstClr val="black"/>
                </a:solidFill>
                <a:latin typeface="Gotham Book" charset="0"/>
                <a:cs typeface="Gotham Book" charset="0"/>
              </a:rPr>
              <a:t>Hazardous confined spaces are expensive and dangerous to maintain and repair equipment</a:t>
            </a:r>
          </a:p>
          <a:p>
            <a:pPr lvl="0"/>
            <a:endParaRPr lang="en-US" dirty="0">
              <a:solidFill>
                <a:prstClr val="black"/>
              </a:solidFill>
              <a:latin typeface="Gotham Book" charset="0"/>
              <a:cs typeface="Gotham Book" charset="0"/>
            </a:endParaRPr>
          </a:p>
          <a:p>
            <a:pPr lvl="0"/>
            <a:r>
              <a:rPr lang="en-US" dirty="0">
                <a:solidFill>
                  <a:prstClr val="black"/>
                </a:solidFill>
                <a:latin typeface="Gotham Book" charset="0"/>
                <a:cs typeface="Gotham Book" charset="0"/>
              </a:rPr>
              <a:t>Potential Cross Connections:</a:t>
            </a:r>
          </a:p>
          <a:p>
            <a:pPr marL="0" indent="0" defTabSz="457200">
              <a:buNone/>
            </a:pPr>
            <a:endParaRPr lang="en-US" sz="1600" dirty="0">
              <a:solidFill>
                <a:prstClr val="black"/>
              </a:solidFill>
              <a:latin typeface="Gotham Book" charset="0"/>
              <a:cs typeface="Gotham Book" charset="0"/>
            </a:endParaRPr>
          </a:p>
          <a:p>
            <a:pPr marL="0" indent="0" defTabSz="457200">
              <a:buNone/>
            </a:pPr>
            <a:r>
              <a:rPr lang="en-US" sz="1600" dirty="0">
                <a:solidFill>
                  <a:prstClr val="black"/>
                </a:solidFill>
                <a:latin typeface="Gotham Book" charset="0"/>
                <a:cs typeface="Gotham Book" charset="0"/>
              </a:rPr>
              <a:t>“When a backflow preventer is installed below grade, the vault or pit in which an assembly is installed may fill up with water—possibly contaminated water. The water in the pit could create a cross-connection between the water in the pit and the backflow preventer through the test cocks. This may occur whether the test cocks are opened or closed”</a:t>
            </a:r>
          </a:p>
          <a:p>
            <a:pPr marL="0" indent="0" algn="r">
              <a:buNone/>
            </a:pPr>
            <a:r>
              <a:rPr lang="en-US" sz="800" dirty="0">
                <a:solidFill>
                  <a:prstClr val="black"/>
                </a:solidFill>
                <a:latin typeface="Gotham Book" charset="0"/>
                <a:cs typeface="Gotham Book" charset="0"/>
              </a:rPr>
              <a:t>USC- FCCHR “Cross Talk, Spring 2014”</a:t>
            </a:r>
          </a:p>
          <a:p>
            <a:endParaRPr lang="en-US" sz="2400" dirty="0"/>
          </a:p>
        </p:txBody>
      </p:sp>
      <p:sp>
        <p:nvSpPr>
          <p:cNvPr id="5" name="Title 1">
            <a:extLst>
              <a:ext uri="{FF2B5EF4-FFF2-40B4-BE49-F238E27FC236}">
                <a16:creationId xmlns:a16="http://schemas.microsoft.com/office/drawing/2014/main" id="{FF539886-88E2-4AD3-8AE6-AC0E8608F1DB}"/>
              </a:ext>
            </a:extLst>
          </p:cNvPr>
          <p:cNvSpPr>
            <a:spLocks noGrp="1"/>
          </p:cNvSpPr>
          <p:nvPr>
            <p:ph type="title"/>
          </p:nvPr>
        </p:nvSpPr>
        <p:spPr>
          <a:xfrm>
            <a:off x="2147888" y="588285"/>
            <a:ext cx="7886700" cy="467834"/>
          </a:xfrm>
        </p:spPr>
        <p:txBody>
          <a:bodyPr anchor="ctr">
            <a:normAutofit fontScale="90000"/>
          </a:bodyPr>
          <a:lstStyle/>
          <a:p>
            <a:r>
              <a:rPr lang="en-US" sz="4100" dirty="0"/>
              <a:t>Backflow Assemblies in Vaults</a:t>
            </a:r>
          </a:p>
        </p:txBody>
      </p:sp>
      <p:pic>
        <p:nvPicPr>
          <p:cNvPr id="2" name="Picture 1">
            <a:extLst>
              <a:ext uri="{FF2B5EF4-FFF2-40B4-BE49-F238E27FC236}">
                <a16:creationId xmlns:a16="http://schemas.microsoft.com/office/drawing/2014/main" id="{16E5A865-3984-4AB9-B88E-82EDFF7E555A}"/>
              </a:ext>
            </a:extLst>
          </p:cNvPr>
          <p:cNvPicPr>
            <a:picLocks noChangeAspect="1"/>
          </p:cNvPicPr>
          <p:nvPr/>
        </p:nvPicPr>
        <p:blipFill>
          <a:blip r:embed="rId2"/>
          <a:stretch>
            <a:fillRect/>
          </a:stretch>
        </p:blipFill>
        <p:spPr>
          <a:xfrm>
            <a:off x="6405130" y="1219200"/>
            <a:ext cx="5685126" cy="5554622"/>
          </a:xfrm>
          <a:prstGeom prst="rect">
            <a:avLst/>
          </a:prstGeom>
        </p:spPr>
      </p:pic>
    </p:spTree>
    <p:extLst>
      <p:ext uri="{BB962C8B-B14F-4D97-AF65-F5344CB8AC3E}">
        <p14:creationId xmlns:p14="http://schemas.microsoft.com/office/powerpoint/2010/main" val="2323648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524000" y="3282116"/>
            <a:ext cx="4303986" cy="800101"/>
          </a:xfrm>
        </p:spPr>
        <p:txBody>
          <a:bodyPr>
            <a:normAutofit/>
          </a:bodyPr>
          <a:lstStyle/>
          <a:p>
            <a:pPr algn="ctr"/>
            <a:r>
              <a:rPr lang="en-US" sz="2400" b="1" dirty="0"/>
              <a:t>HOT BOX® MARKET CERTIFICATION</a:t>
            </a:r>
          </a:p>
          <a:p>
            <a:pPr algn="ctr"/>
            <a:endParaRPr lang="en-US" sz="2400" b="1" dirty="0"/>
          </a:p>
        </p:txBody>
      </p:sp>
      <p:pic>
        <p:nvPicPr>
          <p:cNvPr id="4" name="Picture 1029" descr="C:\My Documents\Pictures\HB Images\Ads &amp; Equip\ASSE 1060 Logo.jpg">
            <a:extLst>
              <a:ext uri="{FF2B5EF4-FFF2-40B4-BE49-F238E27FC236}">
                <a16:creationId xmlns:a16="http://schemas.microsoft.com/office/drawing/2014/main" id="{7AA944E7-1B39-4816-AE0A-409E74D85916}"/>
              </a:ext>
            </a:extLst>
          </p:cNvPr>
          <p:cNvPicPr>
            <a:picLocks noChangeAspect="1" noChangeArrowheads="1"/>
          </p:cNvPicPr>
          <p:nvPr/>
        </p:nvPicPr>
        <p:blipFill>
          <a:blip r:embed="rId2" cstate="print"/>
          <a:srcRect/>
          <a:stretch>
            <a:fillRect/>
          </a:stretch>
        </p:blipFill>
        <p:spPr bwMode="auto">
          <a:xfrm>
            <a:off x="5891328" y="971402"/>
            <a:ext cx="4776673" cy="4915196"/>
          </a:xfrm>
          <a:prstGeom prst="rect">
            <a:avLst/>
          </a:prstGeom>
          <a:solidFill>
            <a:schemeClr val="accent1"/>
          </a:solidFill>
          <a:ln w="9525">
            <a:noFill/>
            <a:miter lim="800000"/>
            <a:headEnd/>
            <a:tailEnd/>
          </a:ln>
        </p:spPr>
      </p:pic>
    </p:spTree>
    <p:extLst>
      <p:ext uri="{BB962C8B-B14F-4D97-AF65-F5344CB8AC3E}">
        <p14:creationId xmlns:p14="http://schemas.microsoft.com/office/powerpoint/2010/main" val="3300265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9" descr="C:\My Documents\Pictures\HB Images\Ads &amp; Equip\ASSE 1060 Logo.jpg">
            <a:extLst>
              <a:ext uri="{FF2B5EF4-FFF2-40B4-BE49-F238E27FC236}">
                <a16:creationId xmlns:a16="http://schemas.microsoft.com/office/drawing/2014/main" id="{A7A8426C-DF66-48AD-8EA1-3D4EC21D5C10}"/>
              </a:ext>
            </a:extLst>
          </p:cNvPr>
          <p:cNvPicPr>
            <a:picLocks noChangeAspect="1" noChangeArrowheads="1"/>
          </p:cNvPicPr>
          <p:nvPr/>
        </p:nvPicPr>
        <p:blipFill>
          <a:blip r:embed="rId2" cstate="print"/>
          <a:srcRect/>
          <a:stretch>
            <a:fillRect/>
          </a:stretch>
        </p:blipFill>
        <p:spPr bwMode="auto">
          <a:xfrm>
            <a:off x="9188743" y="5519917"/>
            <a:ext cx="1176044" cy="1210149"/>
          </a:xfrm>
          <a:prstGeom prst="rect">
            <a:avLst/>
          </a:prstGeom>
          <a:solidFill>
            <a:schemeClr val="accent1"/>
          </a:solidFill>
          <a:ln w="9525">
            <a:noFill/>
            <a:miter lim="800000"/>
            <a:headEnd/>
            <a:tailEnd/>
          </a:ln>
        </p:spPr>
      </p:pic>
      <p:sp>
        <p:nvSpPr>
          <p:cNvPr id="7" name="Text Placeholder 6"/>
          <p:cNvSpPr>
            <a:spLocks noGrp="1"/>
          </p:cNvSpPr>
          <p:nvPr>
            <p:ph idx="1"/>
          </p:nvPr>
        </p:nvSpPr>
        <p:spPr>
          <a:xfrm>
            <a:off x="353291" y="952500"/>
            <a:ext cx="11485418" cy="4953000"/>
          </a:xfrm>
        </p:spPr>
        <p:txBody>
          <a:bodyPr>
            <a:normAutofit fontScale="85000" lnSpcReduction="20000"/>
          </a:bodyPr>
          <a:lstStyle/>
          <a:p>
            <a:pPr marL="0" indent="0">
              <a:buNone/>
            </a:pPr>
            <a:r>
              <a:rPr lang="en-US" sz="2900" dirty="0">
                <a:latin typeface="Gotham Book" pitchFamily="50" charset="0"/>
                <a:cs typeface="Gotham Book" pitchFamily="50" charset="0"/>
              </a:rPr>
              <a:t>ASSE is the </a:t>
            </a:r>
            <a:r>
              <a:rPr lang="en-US" sz="2900" dirty="0">
                <a:latin typeface="Gotham Book" pitchFamily="50" charset="0"/>
                <a:ea typeface="Gotham" charset="0"/>
                <a:cs typeface="Gotham Book" pitchFamily="50" charset="0"/>
              </a:rPr>
              <a:t>American Society of Safety Engineers</a:t>
            </a:r>
          </a:p>
          <a:p>
            <a:pPr marL="0" indent="0">
              <a:buNone/>
            </a:pPr>
            <a:endParaRPr lang="en-US" sz="2900" dirty="0">
              <a:latin typeface="Gotham Book" pitchFamily="50" charset="0"/>
              <a:cs typeface="Gotham Book" pitchFamily="50" charset="0"/>
            </a:endParaRPr>
          </a:p>
          <a:p>
            <a:pPr marL="0" indent="0">
              <a:buNone/>
            </a:pPr>
            <a:r>
              <a:rPr lang="en-US" sz="2900" dirty="0">
                <a:latin typeface="Gotham Book" pitchFamily="50" charset="0"/>
                <a:cs typeface="Gotham Book" pitchFamily="50" charset="0"/>
              </a:rPr>
              <a:t>The ASSE 1060 Certification is related to Outdoor Enclosures for Fluid Conveying Components</a:t>
            </a:r>
            <a:endParaRPr lang="en-US" sz="2900" b="1" dirty="0">
              <a:latin typeface="Gotham Book" pitchFamily="50" charset="0"/>
              <a:ea typeface="Gotham" charset="0"/>
              <a:cs typeface="Gotham Book" pitchFamily="50" charset="0"/>
            </a:endParaRPr>
          </a:p>
          <a:p>
            <a:endParaRPr lang="en-US" sz="2900" b="1" dirty="0">
              <a:latin typeface="Gotham Book" pitchFamily="50" charset="0"/>
              <a:ea typeface="Gotham" charset="0"/>
              <a:cs typeface="Gotham Book" pitchFamily="50" charset="0"/>
            </a:endParaRPr>
          </a:p>
          <a:p>
            <a:pPr marL="0" indent="0">
              <a:buNone/>
            </a:pPr>
            <a:r>
              <a:rPr lang="en-US" sz="2900" dirty="0">
                <a:latin typeface="Gotham Book" pitchFamily="50" charset="0"/>
                <a:cs typeface="Gotham Book" pitchFamily="50" charset="0"/>
              </a:rPr>
              <a:t>Performance requirements for outdoor enclosures used for </a:t>
            </a:r>
          </a:p>
          <a:p>
            <a:pPr marL="0" indent="0">
              <a:buNone/>
            </a:pPr>
            <a:r>
              <a:rPr lang="en-US" sz="2900" dirty="0">
                <a:latin typeface="Gotham Book" pitchFamily="50" charset="0"/>
                <a:cs typeface="Gotham Book" pitchFamily="50" charset="0"/>
              </a:rPr>
              <a:t>backflow prevention assemblies</a:t>
            </a:r>
          </a:p>
          <a:p>
            <a:pPr marL="285750" indent="-285750">
              <a:buFont typeface="Arial" charset="0"/>
              <a:buChar char="•"/>
            </a:pPr>
            <a:endParaRPr lang="en-US" sz="2900" dirty="0">
              <a:latin typeface="Gotham Book" pitchFamily="50" charset="0"/>
              <a:cs typeface="Gotham Book" pitchFamily="50" charset="0"/>
            </a:endParaRPr>
          </a:p>
          <a:p>
            <a:pPr marL="0" indent="0">
              <a:buNone/>
            </a:pPr>
            <a:r>
              <a:rPr lang="en-US" sz="2900" dirty="0">
                <a:latin typeface="Gotham Book" pitchFamily="50" charset="0"/>
                <a:cs typeface="Gotham Book" pitchFamily="50" charset="0"/>
              </a:rPr>
              <a:t>All standard Hot Box brand products are ASSE 1060 certified </a:t>
            </a:r>
          </a:p>
          <a:p>
            <a:pPr marL="0" indent="0">
              <a:buNone/>
            </a:pPr>
            <a:endParaRPr lang="en-US" sz="2900" dirty="0">
              <a:latin typeface="Gotham Book" pitchFamily="50" charset="0"/>
              <a:cs typeface="Gotham Book" pitchFamily="50" charset="0"/>
            </a:endParaRPr>
          </a:p>
          <a:p>
            <a:pPr marL="0" indent="0">
              <a:buNone/>
            </a:pPr>
            <a:r>
              <a:rPr lang="en-US" sz="2900" dirty="0">
                <a:latin typeface="Gotham Book" pitchFamily="50" charset="0"/>
                <a:cs typeface="Gotham Book" pitchFamily="50" charset="0"/>
              </a:rPr>
              <a:t>Custom Hot Box units are not listed under ASSE certification however, are manufactured with materials and components which meet the standards set forth by ASSE 1060</a:t>
            </a:r>
          </a:p>
          <a:p>
            <a:endParaRPr lang="en-US" dirty="0">
              <a:latin typeface="Gotham Book" pitchFamily="50" charset="0"/>
              <a:cs typeface="Gotham Book" pitchFamily="50" charset="0"/>
            </a:endParaRPr>
          </a:p>
        </p:txBody>
      </p:sp>
    </p:spTree>
    <p:extLst>
      <p:ext uri="{BB962C8B-B14F-4D97-AF65-F5344CB8AC3E}">
        <p14:creationId xmlns:p14="http://schemas.microsoft.com/office/powerpoint/2010/main" val="559607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1790700" y="1646238"/>
            <a:ext cx="8610601" cy="4525963"/>
          </a:xfrm>
        </p:spPr>
        <p:txBody>
          <a:bodyPr>
            <a:normAutofit/>
          </a:bodyPr>
          <a:lstStyle/>
          <a:p>
            <a:pPr marL="0" indent="0">
              <a:buNone/>
            </a:pPr>
            <a:r>
              <a:rPr lang="en-US" b="1" dirty="0">
                <a:latin typeface="Gotham Book" pitchFamily="50" charset="0"/>
                <a:ea typeface="Gotham" charset="0"/>
                <a:cs typeface="Gotham Book" pitchFamily="50" charset="0"/>
              </a:rPr>
              <a:t>Enclosure Classifications</a:t>
            </a:r>
          </a:p>
          <a:p>
            <a:pPr marL="0" indent="0">
              <a:buNone/>
            </a:pPr>
            <a:endParaRPr lang="en-US" sz="2400" b="1" dirty="0">
              <a:latin typeface="Gotham Book" pitchFamily="50" charset="0"/>
              <a:ea typeface="Gotham" charset="0"/>
              <a:cs typeface="Gotham Book" pitchFamily="50" charset="0"/>
            </a:endParaRPr>
          </a:p>
          <a:p>
            <a:pPr marL="285750" indent="-285750">
              <a:buFont typeface="Arial" charset="0"/>
              <a:buChar char="•"/>
            </a:pPr>
            <a:r>
              <a:rPr lang="en-US" sz="2400" dirty="0">
                <a:latin typeface="Gotham Book" pitchFamily="50" charset="0"/>
                <a:cs typeface="Gotham Book" pitchFamily="50" charset="0"/>
              </a:rPr>
              <a:t>Class I : Freeze Protection (Heated and insulated)</a:t>
            </a:r>
          </a:p>
          <a:p>
            <a:pPr marL="285750" indent="-285750">
              <a:buFont typeface="Arial" charset="0"/>
              <a:buChar char="•"/>
            </a:pPr>
            <a:r>
              <a:rPr lang="en-US" sz="2400" dirty="0">
                <a:latin typeface="Gotham Book" pitchFamily="50" charset="0"/>
                <a:cs typeface="Gotham Book" pitchFamily="50" charset="0"/>
              </a:rPr>
              <a:t>Class II: Freeze Retardant (Insulated)</a:t>
            </a:r>
          </a:p>
          <a:p>
            <a:pPr marL="285750" indent="-285750">
              <a:buFont typeface="Arial" charset="0"/>
              <a:buChar char="•"/>
            </a:pPr>
            <a:r>
              <a:rPr lang="en-US" sz="2400" dirty="0">
                <a:latin typeface="Gotham Book" pitchFamily="50" charset="0"/>
                <a:cs typeface="Gotham Book" pitchFamily="50" charset="0"/>
              </a:rPr>
              <a:t>Class III: Non- Freeze Protection (Uninsulated and unheated)</a:t>
            </a:r>
          </a:p>
          <a:p>
            <a:endParaRPr lang="en-US" sz="2400" dirty="0">
              <a:latin typeface="Gotham Book" pitchFamily="50" charset="0"/>
              <a:cs typeface="Gotham Book" pitchFamily="50" charset="0"/>
            </a:endParaRPr>
          </a:p>
          <a:p>
            <a:r>
              <a:rPr lang="en-US" sz="1800" b="1" dirty="0">
                <a:latin typeface="Gotham Book" pitchFamily="50" charset="0"/>
                <a:ea typeface="Gotham" charset="0"/>
                <a:cs typeface="Gotham Book" pitchFamily="50" charset="0"/>
              </a:rPr>
              <a:t>Maintain +40ºF inside when  outside ambient temperature is outside ambient temp is -30ºF</a:t>
            </a:r>
          </a:p>
          <a:p>
            <a:pPr marL="0" indent="0">
              <a:buNone/>
            </a:pPr>
            <a:endParaRPr lang="en-US" sz="2400" dirty="0">
              <a:latin typeface="Gotham Book" pitchFamily="50" charset="0"/>
              <a:cs typeface="Gotham Book" pitchFamily="50" charset="0"/>
            </a:endParaRPr>
          </a:p>
        </p:txBody>
      </p:sp>
      <p:pic>
        <p:nvPicPr>
          <p:cNvPr id="5" name="Picture 1029" descr="C:\My Documents\Pictures\HB Images\Ads &amp; Equip\ASSE 1060 Logo.jpg">
            <a:extLst>
              <a:ext uri="{FF2B5EF4-FFF2-40B4-BE49-F238E27FC236}">
                <a16:creationId xmlns:a16="http://schemas.microsoft.com/office/drawing/2014/main" id="{DAAB6ED2-F15B-4966-8789-3A2A5D349C29}"/>
              </a:ext>
            </a:extLst>
          </p:cNvPr>
          <p:cNvPicPr>
            <a:picLocks noChangeAspect="1" noChangeArrowheads="1"/>
          </p:cNvPicPr>
          <p:nvPr/>
        </p:nvPicPr>
        <p:blipFill>
          <a:blip r:embed="rId2" cstate="print"/>
          <a:srcRect/>
          <a:stretch>
            <a:fillRect/>
          </a:stretch>
        </p:blipFill>
        <p:spPr bwMode="auto">
          <a:xfrm>
            <a:off x="9188743" y="5519917"/>
            <a:ext cx="1176044" cy="1210149"/>
          </a:xfrm>
          <a:prstGeom prst="rect">
            <a:avLst/>
          </a:prstGeom>
          <a:solidFill>
            <a:schemeClr val="accent1"/>
          </a:solidFill>
          <a:ln w="9525">
            <a:noFill/>
            <a:miter lim="800000"/>
            <a:headEnd/>
            <a:tailEnd/>
          </a:ln>
        </p:spPr>
      </p:pic>
    </p:spTree>
    <p:extLst>
      <p:ext uri="{BB962C8B-B14F-4D97-AF65-F5344CB8AC3E}">
        <p14:creationId xmlns:p14="http://schemas.microsoft.com/office/powerpoint/2010/main" val="3245889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9" descr="C:\My Documents\Pictures\HB Images\Ads &amp; Equip\ASSE 1060 Logo.jpg"/>
          <p:cNvPicPr>
            <a:picLocks noChangeAspect="1" noChangeArrowheads="1"/>
          </p:cNvPicPr>
          <p:nvPr/>
        </p:nvPicPr>
        <p:blipFill>
          <a:blip r:embed="rId2" cstate="print"/>
          <a:srcRect/>
          <a:stretch>
            <a:fillRect/>
          </a:stretch>
        </p:blipFill>
        <p:spPr bwMode="auto">
          <a:xfrm>
            <a:off x="9188743" y="5519917"/>
            <a:ext cx="1176044" cy="1210149"/>
          </a:xfrm>
          <a:prstGeom prst="rect">
            <a:avLst/>
          </a:prstGeom>
          <a:solidFill>
            <a:schemeClr val="accent1"/>
          </a:solidFill>
          <a:ln w="9525">
            <a:noFill/>
            <a:miter lim="800000"/>
            <a:headEnd/>
            <a:tailEnd/>
          </a:ln>
        </p:spPr>
      </p:pic>
      <p:sp>
        <p:nvSpPr>
          <p:cNvPr id="7" name="Text Placeholder 6"/>
          <p:cNvSpPr>
            <a:spLocks noGrp="1"/>
          </p:cNvSpPr>
          <p:nvPr>
            <p:ph idx="1"/>
          </p:nvPr>
        </p:nvSpPr>
        <p:spPr>
          <a:xfrm>
            <a:off x="166256" y="1017564"/>
            <a:ext cx="6844146" cy="5135563"/>
          </a:xfrm>
        </p:spPr>
        <p:txBody>
          <a:bodyPr>
            <a:normAutofit/>
          </a:bodyPr>
          <a:lstStyle/>
          <a:p>
            <a:pPr marL="0" indent="0" algn="ctr">
              <a:buNone/>
            </a:pPr>
            <a:r>
              <a:rPr lang="en-US" b="1" dirty="0">
                <a:latin typeface="Gotham Book" pitchFamily="50" charset="0"/>
                <a:ea typeface="Gotham" charset="0"/>
                <a:cs typeface="Gotham Book" pitchFamily="50" charset="0"/>
              </a:rPr>
              <a:t>Structural Test</a:t>
            </a:r>
          </a:p>
          <a:p>
            <a:pPr marL="0" indent="0">
              <a:buNone/>
            </a:pPr>
            <a:endParaRPr lang="en-US" sz="2400" dirty="0">
              <a:latin typeface="Gotham Book" pitchFamily="50" charset="0"/>
              <a:ea typeface="Gotham" charset="0"/>
              <a:cs typeface="Gotham Book" pitchFamily="50" charset="0"/>
            </a:endParaRPr>
          </a:p>
          <a:p>
            <a:pPr marL="0" indent="0">
              <a:buNone/>
            </a:pPr>
            <a:r>
              <a:rPr lang="en-US" sz="2400" dirty="0">
                <a:latin typeface="Gotham Book" pitchFamily="50" charset="0"/>
                <a:ea typeface="Gotham" charset="0"/>
                <a:cs typeface="Gotham Book" pitchFamily="50" charset="0"/>
              </a:rPr>
              <a:t>Vertical Load Test</a:t>
            </a:r>
          </a:p>
          <a:p>
            <a:r>
              <a:rPr lang="en-US" sz="2400" dirty="0">
                <a:latin typeface="Gotham Book" pitchFamily="50" charset="0"/>
                <a:ea typeface="Gotham" charset="0"/>
                <a:cs typeface="Gotham Book" pitchFamily="50" charset="0"/>
              </a:rPr>
              <a:t>Supporting a minimum vertical load of 100 </a:t>
            </a:r>
            <a:r>
              <a:rPr lang="en-US" sz="2400" dirty="0" err="1">
                <a:latin typeface="Gotham Book" pitchFamily="50" charset="0"/>
                <a:ea typeface="Gotham" charset="0"/>
                <a:cs typeface="Gotham Book" pitchFamily="50" charset="0"/>
              </a:rPr>
              <a:t>lbs</a:t>
            </a:r>
            <a:r>
              <a:rPr lang="en-US" sz="2400" dirty="0">
                <a:latin typeface="Gotham Book" pitchFamily="50" charset="0"/>
                <a:ea typeface="Gotham" charset="0"/>
                <a:cs typeface="Gotham Book" pitchFamily="50" charset="0"/>
              </a:rPr>
              <a:t>/</a:t>
            </a:r>
            <a:r>
              <a:rPr lang="en-US" sz="2400" dirty="0" err="1">
                <a:latin typeface="Gotham Book" pitchFamily="50" charset="0"/>
                <a:ea typeface="Gotham" charset="0"/>
                <a:cs typeface="Gotham Book" pitchFamily="50" charset="0"/>
              </a:rPr>
              <a:t>sqft</a:t>
            </a:r>
            <a:r>
              <a:rPr lang="en-US" sz="2400" dirty="0">
                <a:latin typeface="Gotham Book" pitchFamily="50" charset="0"/>
                <a:ea typeface="Gotham" charset="0"/>
                <a:cs typeface="Gotham Book" pitchFamily="50" charset="0"/>
              </a:rPr>
              <a:t> such as to simulate a snow load.</a:t>
            </a:r>
            <a:endParaRPr lang="en-US" sz="2400" dirty="0">
              <a:latin typeface="Gotham Book" pitchFamily="50" charset="0"/>
              <a:cs typeface="Gotham Book" pitchFamily="50" charset="0"/>
            </a:endParaRPr>
          </a:p>
          <a:p>
            <a:pPr marL="0" indent="0">
              <a:buNone/>
            </a:pPr>
            <a:endParaRPr lang="en-US" sz="2400" dirty="0">
              <a:latin typeface="Gotham Book" pitchFamily="50" charset="0"/>
              <a:cs typeface="Gotham Book" pitchFamily="50" charset="0"/>
            </a:endParaRPr>
          </a:p>
          <a:p>
            <a:r>
              <a:rPr lang="en-US" sz="2400" dirty="0">
                <a:latin typeface="Gotham Book" pitchFamily="50" charset="0"/>
                <a:ea typeface="Gotham" charset="0"/>
                <a:cs typeface="Gotham Book" pitchFamily="50" charset="0"/>
              </a:rPr>
              <a:t>Height of 36” (914 mm)  the enclosure shall be capable of supporting a minimum vertical load of 200 lbs. concentrated in 1 </a:t>
            </a:r>
            <a:r>
              <a:rPr lang="en-US" sz="2400" dirty="0" err="1">
                <a:latin typeface="Gotham Book" pitchFamily="50" charset="0"/>
                <a:ea typeface="Gotham" charset="0"/>
                <a:cs typeface="Gotham Book" pitchFamily="50" charset="0"/>
              </a:rPr>
              <a:t>sqft</a:t>
            </a:r>
            <a:r>
              <a:rPr lang="en-US" sz="2400" dirty="0">
                <a:latin typeface="Gotham Book" pitchFamily="50" charset="0"/>
                <a:ea typeface="Gotham" charset="0"/>
                <a:cs typeface="Gotham Book" pitchFamily="50" charset="0"/>
              </a:rPr>
              <a:t>.</a:t>
            </a:r>
            <a:endParaRPr lang="en-US" sz="2400" dirty="0">
              <a:latin typeface="Gotham Book" pitchFamily="50" charset="0"/>
              <a:cs typeface="Gotham Book" pitchFamily="50" charset="0"/>
            </a:endParaRPr>
          </a:p>
          <a:p>
            <a:pPr marL="0" indent="0">
              <a:buNone/>
            </a:pPr>
            <a:endParaRPr lang="en-US" sz="2400" dirty="0">
              <a:latin typeface="Gotham Book" pitchFamily="50" charset="0"/>
              <a:cs typeface="Gotham Book" pitchFamily="50" charset="0"/>
            </a:endParaRPr>
          </a:p>
        </p:txBody>
      </p:sp>
      <p:pic>
        <p:nvPicPr>
          <p:cNvPr id="5" name="Picture 2" descr="A:\DESIGNER.JPG">
            <a:extLst>
              <a:ext uri="{FF2B5EF4-FFF2-40B4-BE49-F238E27FC236}">
                <a16:creationId xmlns:a16="http://schemas.microsoft.com/office/drawing/2014/main" id="{D47F2927-4D82-458A-9ED7-1D7C63075122}"/>
              </a:ext>
            </a:extLst>
          </p:cNvPr>
          <p:cNvPicPr>
            <a:picLocks noChangeAspect="1" noChangeArrowheads="1"/>
          </p:cNvPicPr>
          <p:nvPr/>
        </p:nvPicPr>
        <p:blipFill>
          <a:blip r:embed="rId3" cstate="print"/>
          <a:srcRect/>
          <a:stretch>
            <a:fillRect/>
          </a:stretch>
        </p:blipFill>
        <p:spPr bwMode="auto">
          <a:xfrm>
            <a:off x="7010401" y="1014045"/>
            <a:ext cx="4378035" cy="44754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8300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9" descr="C:\My Documents\Pictures\HB Images\Ads &amp; Equip\ASSE 1060 Logo.jpg"/>
          <p:cNvPicPr>
            <a:picLocks noChangeAspect="1" noChangeArrowheads="1"/>
          </p:cNvPicPr>
          <p:nvPr/>
        </p:nvPicPr>
        <p:blipFill>
          <a:blip r:embed="rId3" cstate="print"/>
          <a:srcRect/>
          <a:stretch>
            <a:fillRect/>
          </a:stretch>
        </p:blipFill>
        <p:spPr bwMode="auto">
          <a:xfrm>
            <a:off x="9275528" y="5631239"/>
            <a:ext cx="1176044" cy="1210149"/>
          </a:xfrm>
          <a:prstGeom prst="rect">
            <a:avLst/>
          </a:prstGeom>
          <a:solidFill>
            <a:schemeClr val="accent1"/>
          </a:solidFill>
          <a:ln w="9525">
            <a:noFill/>
            <a:miter lim="800000"/>
            <a:headEnd/>
            <a:tailEnd/>
          </a:ln>
        </p:spPr>
      </p:pic>
      <p:sp>
        <p:nvSpPr>
          <p:cNvPr id="7" name="Text Placeholder 6"/>
          <p:cNvSpPr>
            <a:spLocks noGrp="1"/>
          </p:cNvSpPr>
          <p:nvPr>
            <p:ph idx="1"/>
          </p:nvPr>
        </p:nvSpPr>
        <p:spPr>
          <a:xfrm>
            <a:off x="290946" y="808038"/>
            <a:ext cx="6458780" cy="5135563"/>
          </a:xfrm>
        </p:spPr>
        <p:txBody>
          <a:bodyPr>
            <a:normAutofit/>
          </a:bodyPr>
          <a:lstStyle/>
          <a:p>
            <a:pPr marL="0" indent="0" algn="ctr">
              <a:buNone/>
            </a:pPr>
            <a:r>
              <a:rPr lang="en-US" b="1" dirty="0">
                <a:latin typeface="Gotham Book" pitchFamily="50" charset="0"/>
                <a:ea typeface="Gotham" charset="0"/>
                <a:cs typeface="Gotham Book" pitchFamily="50" charset="0"/>
              </a:rPr>
              <a:t>Drain Performance</a:t>
            </a:r>
          </a:p>
          <a:p>
            <a:pPr marL="0" indent="0">
              <a:buNone/>
            </a:pPr>
            <a:endParaRPr lang="en-US" sz="2400" dirty="0">
              <a:latin typeface="Gotham Book" pitchFamily="50" charset="0"/>
              <a:ea typeface="Gotham" charset="0"/>
              <a:cs typeface="Gotham Book" pitchFamily="50" charset="0"/>
            </a:endParaRPr>
          </a:p>
          <a:p>
            <a:r>
              <a:rPr lang="en-US" sz="2400" dirty="0"/>
              <a:t>Drainage capacity is designed into the enclosure dependent on the designated backflow</a:t>
            </a:r>
          </a:p>
          <a:p>
            <a:endParaRPr lang="en-US" sz="2400" dirty="0"/>
          </a:p>
          <a:p>
            <a:r>
              <a:rPr lang="en-US" sz="2400" dirty="0"/>
              <a:t>Part of the certification testing is to ensure excessive water flow will drain properly through manufactured drain ports whether on the end wall or side wall of the unit.</a:t>
            </a:r>
          </a:p>
          <a:p>
            <a:pPr marL="0" indent="0">
              <a:buNone/>
            </a:pPr>
            <a:endParaRPr lang="en-US" sz="2400" dirty="0">
              <a:latin typeface="Gotham Book" pitchFamily="50" charset="0"/>
              <a:cs typeface="Gotham Book" pitchFamily="50" charset="0"/>
            </a:endParaRPr>
          </a:p>
        </p:txBody>
      </p:sp>
      <p:pic>
        <p:nvPicPr>
          <p:cNvPr id="6" name="Picture 9" descr="C:\WINDOWS\Desktop\Hot Box Images\Photo Contest\Dillon\Dumping Backflow (Dillon).jpg">
            <a:extLst>
              <a:ext uri="{FF2B5EF4-FFF2-40B4-BE49-F238E27FC236}">
                <a16:creationId xmlns:a16="http://schemas.microsoft.com/office/drawing/2014/main" id="{F2EFA5E8-8CF4-47B9-B7E6-5C1FBB8308C6}"/>
              </a:ext>
            </a:extLst>
          </p:cNvPr>
          <p:cNvPicPr>
            <a:picLocks noChangeAspect="1" noChangeArrowheads="1"/>
          </p:cNvPicPr>
          <p:nvPr/>
        </p:nvPicPr>
        <p:blipFill>
          <a:blip r:embed="rId4" cstate="print"/>
          <a:srcRect/>
          <a:stretch>
            <a:fillRect/>
          </a:stretch>
        </p:blipFill>
        <p:spPr bwMode="auto">
          <a:xfrm>
            <a:off x="7377368" y="789281"/>
            <a:ext cx="3771389" cy="2018282"/>
          </a:xfrm>
          <a:prstGeom prst="rect">
            <a:avLst/>
          </a:prstGeom>
          <a:noFill/>
          <a:ln w="9525">
            <a:noFill/>
            <a:miter lim="800000"/>
            <a:headEnd/>
            <a:tailEnd/>
          </a:ln>
        </p:spPr>
      </p:pic>
      <p:pic>
        <p:nvPicPr>
          <p:cNvPr id="8" name="1.5DrainTest(2-04).mpeg">
            <a:hlinkClick r:id="" action="ppaction://media"/>
            <a:extLst>
              <a:ext uri="{FF2B5EF4-FFF2-40B4-BE49-F238E27FC236}">
                <a16:creationId xmlns:a16="http://schemas.microsoft.com/office/drawing/2014/main" id="{2BF33F97-3536-4C6C-818A-D70AED42F624}"/>
              </a:ext>
            </a:extLst>
          </p:cNvPr>
          <p:cNvPicPr>
            <a:picLocks noRot="1" noChangeAspect="1" noChangeArrowheads="1"/>
          </p:cNvPicPr>
          <p:nvPr>
            <a:videoFile r:link="rId1"/>
          </p:nvPr>
        </p:nvPicPr>
        <p:blipFill>
          <a:blip r:embed="rId5" cstate="print"/>
          <a:srcRect/>
          <a:stretch>
            <a:fillRect/>
          </a:stretch>
        </p:blipFill>
        <p:spPr bwMode="auto">
          <a:xfrm>
            <a:off x="7377369" y="2784001"/>
            <a:ext cx="3796318" cy="2847238"/>
          </a:xfrm>
          <a:prstGeom prst="rect">
            <a:avLst/>
          </a:prstGeom>
          <a:noFill/>
          <a:ln w="9525">
            <a:noFill/>
            <a:miter lim="800000"/>
            <a:headEnd/>
            <a:tailEnd/>
          </a:ln>
        </p:spPr>
      </p:pic>
    </p:spTree>
    <p:extLst>
      <p:ext uri="{BB962C8B-B14F-4D97-AF65-F5344CB8AC3E}">
        <p14:creationId xmlns:p14="http://schemas.microsoft.com/office/powerpoint/2010/main" val="2600869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9" descr="C:\My Documents\Pictures\HB Images\Ads &amp; Equip\ASSE 1060 Logo.jpg"/>
          <p:cNvPicPr>
            <a:picLocks noChangeAspect="1" noChangeArrowheads="1"/>
          </p:cNvPicPr>
          <p:nvPr/>
        </p:nvPicPr>
        <p:blipFill>
          <a:blip r:embed="rId2" cstate="print"/>
          <a:srcRect/>
          <a:stretch>
            <a:fillRect/>
          </a:stretch>
        </p:blipFill>
        <p:spPr bwMode="auto">
          <a:xfrm>
            <a:off x="8001000" y="609601"/>
            <a:ext cx="1176044" cy="1210149"/>
          </a:xfrm>
          <a:prstGeom prst="rect">
            <a:avLst/>
          </a:prstGeom>
          <a:solidFill>
            <a:schemeClr val="accent1"/>
          </a:solidFill>
          <a:ln w="9525">
            <a:noFill/>
            <a:miter lim="800000"/>
            <a:headEnd/>
            <a:tailEnd/>
          </a:ln>
        </p:spPr>
      </p:pic>
      <p:sp>
        <p:nvSpPr>
          <p:cNvPr id="7" name="Text Placeholder 6"/>
          <p:cNvSpPr>
            <a:spLocks noGrp="1"/>
          </p:cNvSpPr>
          <p:nvPr>
            <p:ph idx="1"/>
          </p:nvPr>
        </p:nvSpPr>
        <p:spPr>
          <a:xfrm>
            <a:off x="440473" y="1010082"/>
            <a:ext cx="8599619" cy="3840163"/>
          </a:xfrm>
        </p:spPr>
        <p:txBody>
          <a:bodyPr>
            <a:normAutofit/>
          </a:bodyPr>
          <a:lstStyle/>
          <a:p>
            <a:pPr marL="0" indent="0" algn="ctr">
              <a:buNone/>
            </a:pPr>
            <a:r>
              <a:rPr lang="en-US" b="1" dirty="0">
                <a:latin typeface="Gotham Book" pitchFamily="50" charset="0"/>
                <a:ea typeface="Gotham" charset="0"/>
                <a:cs typeface="Gotham Book" pitchFamily="50" charset="0"/>
              </a:rPr>
              <a:t>Enclosure Access</a:t>
            </a:r>
          </a:p>
          <a:p>
            <a:pPr marL="0" indent="0">
              <a:buNone/>
            </a:pPr>
            <a:endParaRPr lang="en-US" sz="1800" dirty="0">
              <a:latin typeface="Gotham Book" pitchFamily="50" charset="0"/>
              <a:ea typeface="Gotham" charset="0"/>
              <a:cs typeface="Gotham Book" pitchFamily="50" charset="0"/>
            </a:endParaRPr>
          </a:p>
          <a:p>
            <a:r>
              <a:rPr lang="en-US" sz="1800" dirty="0">
                <a:latin typeface="Gotham Book" pitchFamily="50" charset="0"/>
                <a:ea typeface="Gotham" charset="0"/>
                <a:cs typeface="Gotham Book" pitchFamily="50" charset="0"/>
              </a:rPr>
              <a:t>Easy access to the backflow is another important part of certification</a:t>
            </a:r>
          </a:p>
          <a:p>
            <a:endParaRPr lang="en-US" sz="1800" dirty="0">
              <a:latin typeface="Gotham Book" pitchFamily="50" charset="0"/>
              <a:ea typeface="Gotham" charset="0"/>
              <a:cs typeface="Gotham Book" pitchFamily="50" charset="0"/>
            </a:endParaRPr>
          </a:p>
          <a:p>
            <a:r>
              <a:rPr lang="en-US" sz="1800" dirty="0">
                <a:latin typeface="Gotham Book" pitchFamily="50" charset="0"/>
                <a:ea typeface="Gotham" charset="0"/>
                <a:cs typeface="Gotham Book" pitchFamily="50" charset="0"/>
              </a:rPr>
              <a:t>Units must provide sufficient room for monitoring, testing, maintenance, or replacement of the component located inside of the enclosure</a:t>
            </a:r>
            <a:endParaRPr lang="en-US" sz="1800" dirty="0">
              <a:latin typeface="Gotham Book" pitchFamily="50" charset="0"/>
              <a:cs typeface="Gotham Book" pitchFamily="50" charset="0"/>
            </a:endParaRPr>
          </a:p>
          <a:p>
            <a:pPr marL="285750" indent="-285750"/>
            <a:endParaRPr lang="en-US" sz="1800" dirty="0">
              <a:latin typeface="Gotham Book" pitchFamily="50" charset="0"/>
              <a:cs typeface="Gotham Book" pitchFamily="50" charset="0"/>
            </a:endParaRPr>
          </a:p>
          <a:p>
            <a:r>
              <a:rPr lang="en-US" sz="1800" dirty="0">
                <a:latin typeface="Gotham Book" pitchFamily="50" charset="0"/>
                <a:cs typeface="Gotham Book" pitchFamily="50" charset="0"/>
              </a:rPr>
              <a:t>Hinged panels are restrained to avoid injury during monitoring, testing, maintenance, repair, or replacement of the components located inside of the enclosure</a:t>
            </a:r>
          </a:p>
          <a:p>
            <a:pPr marL="0" indent="0">
              <a:buNone/>
            </a:pPr>
            <a:endParaRPr lang="en-US" sz="1400" dirty="0">
              <a:latin typeface="Gotham Book" pitchFamily="50" charset="0"/>
              <a:cs typeface="Gotham Book" pitchFamily="50" charset="0"/>
            </a:endParaRPr>
          </a:p>
        </p:txBody>
      </p:sp>
      <p:pic>
        <p:nvPicPr>
          <p:cNvPr id="9" name="Picture 10" descr="http://backflow-supply.com/backflowcd/pdffiles/hot%20box/installation%20pads/glasspad3.jpg">
            <a:extLst>
              <a:ext uri="{FF2B5EF4-FFF2-40B4-BE49-F238E27FC236}">
                <a16:creationId xmlns:a16="http://schemas.microsoft.com/office/drawing/2014/main" id="{84C9522D-D405-4ADA-9F15-FE79BED5F02D}"/>
              </a:ext>
            </a:extLst>
          </p:cNvPr>
          <p:cNvPicPr>
            <a:picLocks noChangeAspect="1" noChangeArrowheads="1"/>
          </p:cNvPicPr>
          <p:nvPr/>
        </p:nvPicPr>
        <p:blipFill>
          <a:blip r:embed="rId3" cstate="print"/>
          <a:srcRect/>
          <a:stretch>
            <a:fillRect/>
          </a:stretch>
        </p:blipFill>
        <p:spPr bwMode="auto">
          <a:xfrm>
            <a:off x="3146366" y="4947227"/>
            <a:ext cx="2353878" cy="1765409"/>
          </a:xfrm>
          <a:prstGeom prst="rect">
            <a:avLst/>
          </a:prstGeom>
          <a:noFill/>
        </p:spPr>
      </p:pic>
      <p:pic>
        <p:nvPicPr>
          <p:cNvPr id="11" name="Picture 12" descr="http://www.alcoengineering.com/Images/ALUMINUM.png">
            <a:extLst>
              <a:ext uri="{FF2B5EF4-FFF2-40B4-BE49-F238E27FC236}">
                <a16:creationId xmlns:a16="http://schemas.microsoft.com/office/drawing/2014/main" id="{9AAA7BE3-60DA-4563-9000-5CA304D3644C}"/>
              </a:ext>
            </a:extLst>
          </p:cNvPr>
          <p:cNvPicPr>
            <a:picLocks noChangeAspect="1" noChangeArrowheads="1"/>
          </p:cNvPicPr>
          <p:nvPr/>
        </p:nvPicPr>
        <p:blipFill>
          <a:blip r:embed="rId4" cstate="print"/>
          <a:srcRect/>
          <a:stretch>
            <a:fillRect/>
          </a:stretch>
        </p:blipFill>
        <p:spPr bwMode="auto">
          <a:xfrm>
            <a:off x="6691757" y="4949366"/>
            <a:ext cx="2618486" cy="1770097"/>
          </a:xfrm>
          <a:prstGeom prst="rect">
            <a:avLst/>
          </a:prstGeom>
          <a:noFill/>
        </p:spPr>
      </p:pic>
    </p:spTree>
    <p:extLst>
      <p:ext uri="{BB962C8B-B14F-4D97-AF65-F5344CB8AC3E}">
        <p14:creationId xmlns:p14="http://schemas.microsoft.com/office/powerpoint/2010/main" val="787734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1A82972-AB1D-08FE-06B9-20AD9FB98BA0}"/>
              </a:ext>
            </a:extLst>
          </p:cNvPr>
          <p:cNvSpPr>
            <a:spLocks noGrp="1"/>
          </p:cNvSpPr>
          <p:nvPr>
            <p:ph type="title"/>
          </p:nvPr>
        </p:nvSpPr>
        <p:spPr>
          <a:xfrm>
            <a:off x="838200" y="3905833"/>
            <a:ext cx="4215063" cy="2398713"/>
          </a:xfrm>
        </p:spPr>
        <p:txBody>
          <a:bodyPr>
            <a:normAutofit/>
          </a:bodyPr>
          <a:lstStyle/>
          <a:p>
            <a:r>
              <a:rPr lang="en-US" sz="6600" dirty="0"/>
              <a:t>Thank You!</a:t>
            </a:r>
          </a:p>
        </p:txBody>
      </p:sp>
      <p:pic>
        <p:nvPicPr>
          <p:cNvPr id="5" name="Content Placeholder 4" descr="A blue and orange text&#10;&#10;Description automatically generated">
            <a:extLst>
              <a:ext uri="{FF2B5EF4-FFF2-40B4-BE49-F238E27FC236}">
                <a16:creationId xmlns:a16="http://schemas.microsoft.com/office/drawing/2014/main" id="{1967118A-88EC-6CE5-A40C-D2EFEF03D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868" y="553454"/>
            <a:ext cx="9589433" cy="2469279"/>
          </a:xfrm>
          <a:prstGeom prst="rect">
            <a:avLst/>
          </a:prstGeom>
        </p:spPr>
      </p:pic>
      <p:sp>
        <p:nvSpPr>
          <p:cNvPr id="9" name="Content Placeholder 8">
            <a:extLst>
              <a:ext uri="{FF2B5EF4-FFF2-40B4-BE49-F238E27FC236}">
                <a16:creationId xmlns:a16="http://schemas.microsoft.com/office/drawing/2014/main" id="{04DE6B37-62C2-594C-51CE-96CA5BE63CBB}"/>
              </a:ext>
            </a:extLst>
          </p:cNvPr>
          <p:cNvSpPr>
            <a:spLocks noGrp="1"/>
          </p:cNvSpPr>
          <p:nvPr>
            <p:ph idx="1"/>
          </p:nvPr>
        </p:nvSpPr>
        <p:spPr>
          <a:xfrm>
            <a:off x="5630779" y="3884452"/>
            <a:ext cx="5723021" cy="2398713"/>
          </a:xfrm>
        </p:spPr>
        <p:txBody>
          <a:bodyPr anchor="ctr">
            <a:normAutofit/>
          </a:bodyPr>
          <a:lstStyle/>
          <a:p>
            <a:pPr marL="0" indent="0">
              <a:buNone/>
            </a:pPr>
            <a:r>
              <a:rPr lang="en-US" sz="3600" dirty="0"/>
              <a:t>Skylar Lipson PO.</a:t>
            </a:r>
          </a:p>
          <a:p>
            <a:pPr marL="0" indent="0">
              <a:buNone/>
            </a:pPr>
            <a:r>
              <a:rPr lang="en-US" sz="3600" dirty="0" err="1"/>
              <a:t>slipson@harrywarrenga.com</a:t>
            </a:r>
            <a:endParaRPr lang="en-US" sz="3600" dirty="0"/>
          </a:p>
        </p:txBody>
      </p:sp>
    </p:spTree>
    <p:extLst>
      <p:ext uri="{BB962C8B-B14F-4D97-AF65-F5344CB8AC3E}">
        <p14:creationId xmlns:p14="http://schemas.microsoft.com/office/powerpoint/2010/main" val="2784460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4B5F0529-ED5C-1217-D686-26F04C9ACD7A}"/>
              </a:ext>
            </a:extLst>
          </p:cNvPr>
          <p:cNvPicPr>
            <a:picLocks noChangeAspect="1"/>
          </p:cNvPicPr>
          <p:nvPr/>
        </p:nvPicPr>
        <p:blipFill rotWithShape="1">
          <a:blip r:embed="rId2">
            <a:extLst>
              <a:ext uri="{28A0092B-C50C-407E-A947-70E740481C1C}">
                <a14:useLocalDpi xmlns:a14="http://schemas.microsoft.com/office/drawing/2010/main" val="0"/>
              </a:ext>
            </a:extLst>
          </a:blip>
          <a:srcRect b="3739"/>
          <a:stretch/>
        </p:blipFill>
        <p:spPr>
          <a:xfrm>
            <a:off x="457200" y="457200"/>
            <a:ext cx="11277600" cy="5943600"/>
          </a:xfrm>
          <a:prstGeom prst="rect">
            <a:avLst/>
          </a:prstGeom>
        </p:spPr>
      </p:pic>
    </p:spTree>
    <p:extLst>
      <p:ext uri="{BB962C8B-B14F-4D97-AF65-F5344CB8AC3E}">
        <p14:creationId xmlns:p14="http://schemas.microsoft.com/office/powerpoint/2010/main" val="412664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7051F2-E2E1-41DF-90B4-2E3A8DF4E5F0}"/>
              </a:ext>
            </a:extLst>
          </p:cNvPr>
          <p:cNvSpPr/>
          <p:nvPr/>
        </p:nvSpPr>
        <p:spPr>
          <a:xfrm>
            <a:off x="8527055" y="1401722"/>
            <a:ext cx="3296892" cy="2247209"/>
          </a:xfrm>
          <a:prstGeom prst="rect">
            <a:avLst/>
          </a:prstGeom>
          <a:gradFill>
            <a:gsLst>
              <a:gs pos="5000">
                <a:schemeClr val="accent3">
                  <a:lumMod val="20000"/>
                  <a:lumOff val="80000"/>
                </a:schemeClr>
              </a:gs>
              <a:gs pos="79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F5ED9BD8-1856-4BCD-859C-A3F95CFAE73D}"/>
              </a:ext>
            </a:extLst>
          </p:cNvPr>
          <p:cNvSpPr/>
          <p:nvPr/>
        </p:nvSpPr>
        <p:spPr>
          <a:xfrm>
            <a:off x="0" y="870420"/>
            <a:ext cx="12192000" cy="539145"/>
          </a:xfrm>
          <a:prstGeom prst="rect">
            <a:avLst/>
          </a:prstGeom>
          <a:solidFill>
            <a:schemeClr val="accent3">
              <a:lumMod val="20000"/>
              <a:lumOff val="80000"/>
            </a:schemeClr>
          </a:solidFill>
          <a:ln>
            <a:solidFill>
              <a:schemeClr val="accent3">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4461A8-18AA-45DA-A31E-A0F0DC916490}"/>
              </a:ext>
            </a:extLst>
          </p:cNvPr>
          <p:cNvSpPr/>
          <p:nvPr/>
        </p:nvSpPr>
        <p:spPr>
          <a:xfrm>
            <a:off x="0" y="386064"/>
            <a:ext cx="12192000" cy="682901"/>
          </a:xfrm>
          <a:prstGeom prst="rect">
            <a:avLst/>
          </a:prstGeom>
          <a:solidFill>
            <a:srgbClr val="0B4EA2"/>
          </a:solidFill>
          <a:ln>
            <a:noFill/>
          </a:ln>
          <a:effectLst>
            <a:outerShdw blurRad="508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DFF3E72-CE64-4139-9C00-E8CC3B99EF1D}"/>
              </a:ext>
            </a:extLst>
          </p:cNvPr>
          <p:cNvPicPr>
            <a:picLocks noChangeAspect="1"/>
          </p:cNvPicPr>
          <p:nvPr/>
        </p:nvPicPr>
        <p:blipFill rotWithShape="1">
          <a:blip r:embed="rId4"/>
          <a:srcRect l="50172" t="2348" r="2" b="2348"/>
          <a:stretch/>
        </p:blipFill>
        <p:spPr>
          <a:xfrm>
            <a:off x="0" y="0"/>
            <a:ext cx="4808736" cy="6858000"/>
          </a:xfrm>
          <a:prstGeom prst="rect">
            <a:avLst/>
          </a:prstGeom>
          <a:effectLst>
            <a:outerShdw blurRad="114300" dist="63500" sx="99000" sy="99000" algn="l" rotWithShape="0">
              <a:prstClr val="black">
                <a:alpha val="23000"/>
              </a:prstClr>
            </a:outerShdw>
          </a:effectLst>
        </p:spPr>
      </p:pic>
      <p:pic>
        <p:nvPicPr>
          <p:cNvPr id="6" name="Picture 5">
            <a:extLst>
              <a:ext uri="{FF2B5EF4-FFF2-40B4-BE49-F238E27FC236}">
                <a16:creationId xmlns:a16="http://schemas.microsoft.com/office/drawing/2014/main" id="{67CD5DFB-82AD-4B17-846F-0761D5F3E3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53" r="1"/>
          <a:stretch/>
        </p:blipFill>
        <p:spPr>
          <a:xfrm>
            <a:off x="0" y="1158007"/>
            <a:ext cx="3873802" cy="5699993"/>
          </a:xfrm>
          <a:prstGeom prst="rect">
            <a:avLst/>
          </a:prstGeom>
        </p:spPr>
      </p:pic>
      <p:sp>
        <p:nvSpPr>
          <p:cNvPr id="9" name="TextBox 8">
            <a:extLst>
              <a:ext uri="{FF2B5EF4-FFF2-40B4-BE49-F238E27FC236}">
                <a16:creationId xmlns:a16="http://schemas.microsoft.com/office/drawing/2014/main" id="{F2B2A515-6CE2-46BD-9577-7E8EC8D53C39}"/>
              </a:ext>
            </a:extLst>
          </p:cNvPr>
          <p:cNvSpPr txBox="1"/>
          <p:nvPr/>
        </p:nvSpPr>
        <p:spPr>
          <a:xfrm>
            <a:off x="3254988" y="1738522"/>
            <a:ext cx="5131854" cy="1323439"/>
          </a:xfrm>
          <a:prstGeom prst="rect">
            <a:avLst/>
          </a:prstGeom>
          <a:noFill/>
        </p:spPr>
        <p:txBody>
          <a:bodyPr wrap="none" rtlCol="0">
            <a:spAutoFit/>
          </a:bodyPr>
          <a:lstStyle/>
          <a:p>
            <a:pPr marL="342900" indent="-342900">
              <a:spcAft>
                <a:spcPts val="1200"/>
              </a:spcAft>
              <a:buClr>
                <a:srgbClr val="0B4EA2"/>
              </a:buClr>
              <a:buSzPct val="125000"/>
              <a:buFont typeface="Webdings" panose="05030102010509060703" pitchFamily="18" charset="2"/>
              <a:buChar char="a"/>
            </a:pPr>
            <a:r>
              <a:rPr lang="en-US" sz="2000" b="1" dirty="0">
                <a:latin typeface="+mj-lt"/>
              </a:rPr>
              <a:t>Learn &amp; Earn incentive program</a:t>
            </a:r>
          </a:p>
          <a:p>
            <a:pPr marL="690563" indent="-346075">
              <a:spcAft>
                <a:spcPts val="1200"/>
              </a:spcAft>
              <a:buClr>
                <a:srgbClr val="0B4EA2"/>
              </a:buClr>
              <a:buSzPct val="125000"/>
              <a:buFont typeface="Webdings" panose="05030102010509060703" pitchFamily="18" charset="2"/>
              <a:buChar char="a"/>
            </a:pPr>
            <a:r>
              <a:rPr lang="en-US" sz="2000" b="1" dirty="0">
                <a:latin typeface="+mj-lt"/>
              </a:rPr>
              <a:t>On demand from any device</a:t>
            </a:r>
          </a:p>
          <a:p>
            <a:pPr marL="1027113" indent="-346075">
              <a:spcAft>
                <a:spcPts val="1200"/>
              </a:spcAft>
              <a:buClr>
                <a:srgbClr val="0B4EA2"/>
              </a:buClr>
              <a:buSzPct val="125000"/>
              <a:buFont typeface="Webdings" panose="05030102010509060703" pitchFamily="18" charset="2"/>
              <a:buChar char="a"/>
            </a:pPr>
            <a:r>
              <a:rPr lang="en-US" sz="2000" b="1" dirty="0">
                <a:latin typeface="+mj-lt"/>
              </a:rPr>
              <a:t>Self-paced courses &lt;10 minutes</a:t>
            </a:r>
          </a:p>
        </p:txBody>
      </p:sp>
      <p:pic>
        <p:nvPicPr>
          <p:cNvPr id="11" name="Picture 10">
            <a:extLst>
              <a:ext uri="{FF2B5EF4-FFF2-40B4-BE49-F238E27FC236}">
                <a16:creationId xmlns:a16="http://schemas.microsoft.com/office/drawing/2014/main" id="{0FC0B35D-571E-4F6D-A1B6-B117A65C52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763" y="211997"/>
            <a:ext cx="2738229" cy="1895190"/>
          </a:xfrm>
          <a:prstGeom prst="rect">
            <a:avLst/>
          </a:prstGeom>
        </p:spPr>
      </p:pic>
      <p:grpSp>
        <p:nvGrpSpPr>
          <p:cNvPr id="3" name="Group 2">
            <a:extLst>
              <a:ext uri="{FF2B5EF4-FFF2-40B4-BE49-F238E27FC236}">
                <a16:creationId xmlns:a16="http://schemas.microsoft.com/office/drawing/2014/main" id="{939D6ACB-9754-40F3-9B77-2AD7454ECA41}"/>
              </a:ext>
            </a:extLst>
          </p:cNvPr>
          <p:cNvGrpSpPr/>
          <p:nvPr/>
        </p:nvGrpSpPr>
        <p:grpSpPr>
          <a:xfrm>
            <a:off x="-86966" y="6088472"/>
            <a:ext cx="4427378" cy="656017"/>
            <a:chOff x="-86966" y="5824064"/>
            <a:chExt cx="4427378" cy="656017"/>
          </a:xfrm>
        </p:grpSpPr>
        <p:sp>
          <p:nvSpPr>
            <p:cNvPr id="13" name="Rectangle 6">
              <a:extLst>
                <a:ext uri="{FF2B5EF4-FFF2-40B4-BE49-F238E27FC236}">
                  <a16:creationId xmlns:a16="http://schemas.microsoft.com/office/drawing/2014/main" id="{7C8EDB6B-842B-4F79-BA90-4E08FA9EA606}"/>
                </a:ext>
              </a:extLst>
            </p:cNvPr>
            <p:cNvSpPr/>
            <p:nvPr/>
          </p:nvSpPr>
          <p:spPr>
            <a:xfrm>
              <a:off x="-86966" y="5824064"/>
              <a:ext cx="4427378" cy="656017"/>
            </a:xfrm>
            <a:custGeom>
              <a:avLst/>
              <a:gdLst>
                <a:gd name="connsiteX0" fmla="*/ 0 w 5715000"/>
                <a:gd name="connsiteY0" fmla="*/ 0 h 876831"/>
                <a:gd name="connsiteX1" fmla="*/ 5715000 w 5715000"/>
                <a:gd name="connsiteY1" fmla="*/ 0 h 876831"/>
                <a:gd name="connsiteX2" fmla="*/ 5715000 w 5715000"/>
                <a:gd name="connsiteY2" fmla="*/ 876831 h 876831"/>
                <a:gd name="connsiteX3" fmla="*/ 0 w 5715000"/>
                <a:gd name="connsiteY3" fmla="*/ 876831 h 876831"/>
                <a:gd name="connsiteX4" fmla="*/ 0 w 5715000"/>
                <a:gd name="connsiteY4" fmla="*/ 0 h 876831"/>
                <a:gd name="connsiteX0" fmla="*/ 0 w 5715000"/>
                <a:gd name="connsiteY0" fmla="*/ 0 h 876831"/>
                <a:gd name="connsiteX1" fmla="*/ 5056909 w 5715000"/>
                <a:gd name="connsiteY1" fmla="*/ 0 h 876831"/>
                <a:gd name="connsiteX2" fmla="*/ 5715000 w 5715000"/>
                <a:gd name="connsiteY2" fmla="*/ 876831 h 876831"/>
                <a:gd name="connsiteX3" fmla="*/ 0 w 5715000"/>
                <a:gd name="connsiteY3" fmla="*/ 876831 h 876831"/>
                <a:gd name="connsiteX4" fmla="*/ 0 w 5715000"/>
                <a:gd name="connsiteY4" fmla="*/ 0 h 876831"/>
                <a:gd name="connsiteX0" fmla="*/ 0 w 5500254"/>
                <a:gd name="connsiteY0" fmla="*/ 0 h 883759"/>
                <a:gd name="connsiteX1" fmla="*/ 5056909 w 5500254"/>
                <a:gd name="connsiteY1" fmla="*/ 0 h 883759"/>
                <a:gd name="connsiteX2" fmla="*/ 5500254 w 5500254"/>
                <a:gd name="connsiteY2" fmla="*/ 883759 h 883759"/>
                <a:gd name="connsiteX3" fmla="*/ 0 w 5500254"/>
                <a:gd name="connsiteY3" fmla="*/ 876831 h 883759"/>
                <a:gd name="connsiteX4" fmla="*/ 0 w 5500254"/>
                <a:gd name="connsiteY4" fmla="*/ 0 h 88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0254" h="883759">
                  <a:moveTo>
                    <a:pt x="0" y="0"/>
                  </a:moveTo>
                  <a:lnTo>
                    <a:pt x="5056909" y="0"/>
                  </a:lnTo>
                  <a:lnTo>
                    <a:pt x="5500254" y="883759"/>
                  </a:lnTo>
                  <a:lnTo>
                    <a:pt x="0" y="876831"/>
                  </a:lnTo>
                  <a:lnTo>
                    <a:pt x="0" y="0"/>
                  </a:lnTo>
                  <a:close/>
                </a:path>
              </a:pathLst>
            </a:custGeom>
            <a:solidFill>
              <a:srgbClr val="FF9900">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14" name="Rectangle 13">
              <a:extLst>
                <a:ext uri="{FF2B5EF4-FFF2-40B4-BE49-F238E27FC236}">
                  <a16:creationId xmlns:a16="http://schemas.microsoft.com/office/drawing/2014/main" id="{92386142-57FB-44A6-9758-B77DDDE583C4}"/>
                </a:ext>
              </a:extLst>
            </p:cNvPr>
            <p:cNvSpPr/>
            <p:nvPr/>
          </p:nvSpPr>
          <p:spPr>
            <a:xfrm>
              <a:off x="143943" y="5968126"/>
              <a:ext cx="3794885" cy="338554"/>
            </a:xfrm>
            <a:prstGeom prst="rect">
              <a:avLst/>
            </a:prstGeom>
          </p:spPr>
          <p:txBody>
            <a:bodyPr wrap="none">
              <a:spAutoFit/>
            </a:bodyPr>
            <a:lstStyle/>
            <a:p>
              <a:r>
                <a:rPr lang="en-US" sz="1600" b="1" dirty="0">
                  <a:solidFill>
                    <a:schemeClr val="bg1"/>
                  </a:solidFill>
                  <a:effectLst>
                    <a:outerShdw blurRad="330200" dist="12700" dir="5400000" algn="t" rotWithShape="0">
                      <a:schemeClr val="bg1"/>
                    </a:outerShdw>
                  </a:effectLst>
                  <a:latin typeface="+mj-lt"/>
                </a:rPr>
                <a:t>Register today at </a:t>
              </a:r>
              <a:r>
                <a:rPr lang="en-US" sz="1600" b="1" u="sng" dirty="0">
                  <a:solidFill>
                    <a:schemeClr val="bg1"/>
                  </a:solidFill>
                  <a:effectLst>
                    <a:outerShdw blurRad="330200" dist="12700" dir="5400000" algn="t" rotWithShape="0">
                      <a:schemeClr val="bg1"/>
                    </a:outerShdw>
                  </a:effectLst>
                  <a:latin typeface="+mj-lt"/>
                </a:rPr>
                <a:t>Training.Watts.com</a:t>
              </a:r>
              <a:endParaRPr lang="en-US" sz="1600" b="1" u="sng" dirty="0">
                <a:solidFill>
                  <a:schemeClr val="bg1"/>
                </a:solidFill>
                <a:effectLst>
                  <a:outerShdw blurRad="330200" dist="12700" dir="5400000" algn="t" rotWithShape="0">
                    <a:schemeClr val="bg1"/>
                  </a:outerShdw>
                </a:effectLst>
              </a:endParaRPr>
            </a:p>
          </p:txBody>
        </p:sp>
      </p:grpSp>
      <p:grpSp>
        <p:nvGrpSpPr>
          <p:cNvPr id="33" name="Group 32">
            <a:extLst>
              <a:ext uri="{FF2B5EF4-FFF2-40B4-BE49-F238E27FC236}">
                <a16:creationId xmlns:a16="http://schemas.microsoft.com/office/drawing/2014/main" id="{7B67DFF6-8B54-48AF-BFE4-816836DDEB89}"/>
              </a:ext>
            </a:extLst>
          </p:cNvPr>
          <p:cNvGrpSpPr/>
          <p:nvPr/>
        </p:nvGrpSpPr>
        <p:grpSpPr>
          <a:xfrm>
            <a:off x="3702289" y="3689590"/>
            <a:ext cx="8265888" cy="2831547"/>
            <a:chOff x="3702289" y="3439270"/>
            <a:chExt cx="8265888" cy="2831547"/>
          </a:xfrm>
        </p:grpSpPr>
        <p:pic>
          <p:nvPicPr>
            <p:cNvPr id="15" name="Picture 14">
              <a:extLst>
                <a:ext uri="{FF2B5EF4-FFF2-40B4-BE49-F238E27FC236}">
                  <a16:creationId xmlns:a16="http://schemas.microsoft.com/office/drawing/2014/main" id="{7AD24A83-7C1E-4F85-89C1-A4092ECAB5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9883" y="3453241"/>
              <a:ext cx="1646222" cy="1646222"/>
            </a:xfrm>
            <a:prstGeom prst="rect">
              <a:avLst/>
            </a:prstGeom>
          </p:spPr>
        </p:pic>
        <p:pic>
          <p:nvPicPr>
            <p:cNvPr id="16" name="Picture 15">
              <a:extLst>
                <a:ext uri="{FF2B5EF4-FFF2-40B4-BE49-F238E27FC236}">
                  <a16:creationId xmlns:a16="http://schemas.microsoft.com/office/drawing/2014/main" id="{D5ABD5D0-0A08-466C-8A20-EAADD89A4E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7991" y="3831420"/>
              <a:ext cx="1580186" cy="2439397"/>
            </a:xfrm>
            <a:prstGeom prst="rect">
              <a:avLst/>
            </a:prstGeom>
          </p:spPr>
        </p:pic>
        <p:pic>
          <p:nvPicPr>
            <p:cNvPr id="17" name="Picture 16">
              <a:extLst>
                <a:ext uri="{FF2B5EF4-FFF2-40B4-BE49-F238E27FC236}">
                  <a16:creationId xmlns:a16="http://schemas.microsoft.com/office/drawing/2014/main" id="{766C42B0-8A1F-4E4E-B728-3E88F94281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2814" y="4052069"/>
              <a:ext cx="1496593" cy="1229113"/>
            </a:xfrm>
            <a:prstGeom prst="rect">
              <a:avLst/>
            </a:prstGeom>
          </p:spPr>
        </p:pic>
        <p:pic>
          <p:nvPicPr>
            <p:cNvPr id="18" name="Picture 17">
              <a:extLst>
                <a:ext uri="{FF2B5EF4-FFF2-40B4-BE49-F238E27FC236}">
                  <a16:creationId xmlns:a16="http://schemas.microsoft.com/office/drawing/2014/main" id="{AB42B993-C9B6-4C47-A4ED-997033525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109" b="16008"/>
            <a:stretch/>
          </p:blipFill>
          <p:spPr>
            <a:xfrm>
              <a:off x="8384828" y="5278251"/>
              <a:ext cx="1483640" cy="992317"/>
            </a:xfrm>
            <a:prstGeom prst="rect">
              <a:avLst/>
            </a:prstGeom>
          </p:spPr>
        </p:pic>
        <p:pic>
          <p:nvPicPr>
            <p:cNvPr id="19" name="Picture 18">
              <a:extLst>
                <a:ext uri="{FF2B5EF4-FFF2-40B4-BE49-F238E27FC236}">
                  <a16:creationId xmlns:a16="http://schemas.microsoft.com/office/drawing/2014/main" id="{E0A5CA7E-D39D-4496-9D12-1CCF4FABF8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35741" y="3439270"/>
              <a:ext cx="2212361" cy="2453209"/>
            </a:xfrm>
            <a:prstGeom prst="rect">
              <a:avLst/>
            </a:prstGeom>
          </p:spPr>
        </p:pic>
        <p:sp>
          <p:nvSpPr>
            <p:cNvPr id="20" name="TextBox 19">
              <a:extLst>
                <a:ext uri="{FF2B5EF4-FFF2-40B4-BE49-F238E27FC236}">
                  <a16:creationId xmlns:a16="http://schemas.microsoft.com/office/drawing/2014/main" id="{3F955B25-18EE-4B46-BC51-B97E7362A49A}"/>
                </a:ext>
              </a:extLst>
            </p:cNvPr>
            <p:cNvSpPr txBox="1"/>
            <p:nvPr/>
          </p:nvSpPr>
          <p:spPr>
            <a:xfrm>
              <a:off x="3702289" y="3854709"/>
              <a:ext cx="824725" cy="276999"/>
            </a:xfrm>
            <a:prstGeom prst="rect">
              <a:avLst/>
            </a:prstGeom>
            <a:noFill/>
          </p:spPr>
          <p:txBody>
            <a:bodyPr wrap="square" lIns="0" tIns="0" rIns="0" bIns="0" rtlCol="0" anchor="ctr" anchorCtr="0">
              <a:spAutoFit/>
            </a:bodyPr>
            <a:lstStyle/>
            <a:p>
              <a:pPr algn="r"/>
              <a:r>
                <a:rPr lang="en-US" sz="900" dirty="0">
                  <a:solidFill>
                    <a:schemeClr val="bg1">
                      <a:lumMod val="50000"/>
                    </a:schemeClr>
                  </a:solidFill>
                </a:rPr>
                <a:t>Camping</a:t>
              </a:r>
            </a:p>
            <a:p>
              <a:pPr algn="r"/>
              <a:r>
                <a:rPr lang="en-US" sz="900" dirty="0">
                  <a:solidFill>
                    <a:schemeClr val="bg1">
                      <a:lumMod val="50000"/>
                    </a:schemeClr>
                  </a:solidFill>
                </a:rPr>
                <a:t>chair</a:t>
              </a:r>
            </a:p>
          </p:txBody>
        </p:sp>
        <p:sp>
          <p:nvSpPr>
            <p:cNvPr id="21" name="TextBox 20">
              <a:extLst>
                <a:ext uri="{FF2B5EF4-FFF2-40B4-BE49-F238E27FC236}">
                  <a16:creationId xmlns:a16="http://schemas.microsoft.com/office/drawing/2014/main" id="{A70A81E2-EF2D-4BDB-BA74-00CC045D79D9}"/>
                </a:ext>
              </a:extLst>
            </p:cNvPr>
            <p:cNvSpPr txBox="1"/>
            <p:nvPr/>
          </p:nvSpPr>
          <p:spPr>
            <a:xfrm>
              <a:off x="9647175" y="4770378"/>
              <a:ext cx="550127" cy="276999"/>
            </a:xfrm>
            <a:prstGeom prst="rect">
              <a:avLst/>
            </a:prstGeom>
            <a:noFill/>
          </p:spPr>
          <p:txBody>
            <a:bodyPr wrap="square" lIns="0" tIns="0" rIns="0" bIns="0" rtlCol="0" anchor="ctr" anchorCtr="0">
              <a:spAutoFit/>
            </a:bodyPr>
            <a:lstStyle/>
            <a:p>
              <a:r>
                <a:rPr lang="en-US" sz="900" dirty="0">
                  <a:solidFill>
                    <a:schemeClr val="bg1">
                      <a:lumMod val="50000"/>
                    </a:schemeClr>
                  </a:solidFill>
                </a:rPr>
                <a:t>Beer tasting flight set</a:t>
              </a:r>
            </a:p>
          </p:txBody>
        </p:sp>
        <p:sp>
          <p:nvSpPr>
            <p:cNvPr id="22" name="TextBox 21">
              <a:extLst>
                <a:ext uri="{FF2B5EF4-FFF2-40B4-BE49-F238E27FC236}">
                  <a16:creationId xmlns:a16="http://schemas.microsoft.com/office/drawing/2014/main" id="{CAD81B35-5812-4C60-A861-9F73B918771B}"/>
                </a:ext>
              </a:extLst>
            </p:cNvPr>
            <p:cNvSpPr txBox="1"/>
            <p:nvPr/>
          </p:nvSpPr>
          <p:spPr>
            <a:xfrm>
              <a:off x="9707600" y="3711455"/>
              <a:ext cx="910757" cy="415498"/>
            </a:xfrm>
            <a:prstGeom prst="rect">
              <a:avLst/>
            </a:prstGeom>
            <a:noFill/>
          </p:spPr>
          <p:txBody>
            <a:bodyPr wrap="square" lIns="0" tIns="0" rIns="0" bIns="0" rtlCol="0" anchor="ctr" anchorCtr="0">
              <a:spAutoFit/>
            </a:bodyPr>
            <a:lstStyle/>
            <a:p>
              <a:pPr algn="r"/>
              <a:r>
                <a:rPr lang="en-US" sz="900" dirty="0">
                  <a:solidFill>
                    <a:schemeClr val="bg1">
                      <a:lumMod val="50000"/>
                    </a:schemeClr>
                  </a:solidFill>
                </a:rPr>
                <a:t>Charles River</a:t>
              </a:r>
              <a:r>
                <a:rPr lang="en-US" sz="500" baseline="80000" dirty="0">
                  <a:solidFill>
                    <a:schemeClr val="bg1">
                      <a:lumMod val="50000"/>
                    </a:schemeClr>
                  </a:solidFill>
                </a:rPr>
                <a:t>®</a:t>
              </a:r>
              <a:r>
                <a:rPr lang="en-US" sz="900" dirty="0">
                  <a:solidFill>
                    <a:schemeClr val="bg1">
                      <a:lumMod val="50000"/>
                    </a:schemeClr>
                  </a:solidFill>
                </a:rPr>
                <a:t> pullover </a:t>
              </a:r>
            </a:p>
            <a:p>
              <a:pPr algn="r"/>
              <a:r>
                <a:rPr lang="en-US" sz="900" dirty="0">
                  <a:solidFill>
                    <a:schemeClr val="bg1">
                      <a:lumMod val="50000"/>
                    </a:schemeClr>
                  </a:solidFill>
                </a:rPr>
                <a:t>windbreaker</a:t>
              </a:r>
            </a:p>
          </p:txBody>
        </p:sp>
        <p:sp>
          <p:nvSpPr>
            <p:cNvPr id="23" name="TextBox 22">
              <a:extLst>
                <a:ext uri="{FF2B5EF4-FFF2-40B4-BE49-F238E27FC236}">
                  <a16:creationId xmlns:a16="http://schemas.microsoft.com/office/drawing/2014/main" id="{7307A366-9E36-46DD-AC5B-4DC841D134AE}"/>
                </a:ext>
              </a:extLst>
            </p:cNvPr>
            <p:cNvSpPr txBox="1"/>
            <p:nvPr/>
          </p:nvSpPr>
          <p:spPr>
            <a:xfrm>
              <a:off x="7341339" y="5892480"/>
              <a:ext cx="910757" cy="276999"/>
            </a:xfrm>
            <a:prstGeom prst="rect">
              <a:avLst/>
            </a:prstGeom>
            <a:noFill/>
          </p:spPr>
          <p:txBody>
            <a:bodyPr wrap="square" lIns="0" tIns="0" rIns="0" bIns="0" rtlCol="0" anchor="ctr" anchorCtr="0">
              <a:spAutoFit/>
            </a:bodyPr>
            <a:lstStyle/>
            <a:p>
              <a:pPr algn="r"/>
              <a:r>
                <a:rPr lang="en-US" sz="900" dirty="0">
                  <a:solidFill>
                    <a:schemeClr val="bg1">
                      <a:lumMod val="50000"/>
                    </a:schemeClr>
                  </a:solidFill>
                </a:rPr>
                <a:t>Field &amp; Co</a:t>
              </a:r>
              <a:r>
                <a:rPr lang="en-US" sz="700" dirty="0">
                  <a:solidFill>
                    <a:schemeClr val="bg1">
                      <a:lumMod val="50000"/>
                    </a:schemeClr>
                  </a:solidFill>
                </a:rPr>
                <a:t>.</a:t>
              </a:r>
              <a:r>
                <a:rPr lang="en-US" sz="500" baseline="80000" dirty="0">
                  <a:solidFill>
                    <a:schemeClr val="bg1">
                      <a:lumMod val="50000"/>
                    </a:schemeClr>
                  </a:solidFill>
                </a:rPr>
                <a:t>®</a:t>
              </a:r>
              <a:r>
                <a:rPr lang="en-US" sz="900" baseline="30000" dirty="0">
                  <a:solidFill>
                    <a:schemeClr val="bg1">
                      <a:lumMod val="50000"/>
                    </a:schemeClr>
                  </a:solidFill>
                </a:rPr>
                <a:t> </a:t>
              </a:r>
              <a:br>
                <a:rPr lang="en-US" sz="900" baseline="30000" dirty="0">
                  <a:solidFill>
                    <a:schemeClr val="bg1">
                      <a:lumMod val="50000"/>
                    </a:schemeClr>
                  </a:solidFill>
                </a:rPr>
              </a:br>
              <a:r>
                <a:rPr lang="en-US" sz="900" dirty="0">
                  <a:solidFill>
                    <a:schemeClr val="bg1">
                      <a:lumMod val="50000"/>
                    </a:schemeClr>
                  </a:solidFill>
                </a:rPr>
                <a:t>weekend duffel bag</a:t>
              </a:r>
            </a:p>
          </p:txBody>
        </p:sp>
        <p:pic>
          <p:nvPicPr>
            <p:cNvPr id="24" name="Picture 23">
              <a:extLst>
                <a:ext uri="{FF2B5EF4-FFF2-40B4-BE49-F238E27FC236}">
                  <a16:creationId xmlns:a16="http://schemas.microsoft.com/office/drawing/2014/main" id="{F6825EF5-3212-4D4C-9B91-B57B997049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38402" y="4989902"/>
              <a:ext cx="1670125" cy="1251714"/>
            </a:xfrm>
            <a:prstGeom prst="rect">
              <a:avLst/>
            </a:prstGeom>
          </p:spPr>
        </p:pic>
        <p:sp>
          <p:nvSpPr>
            <p:cNvPr id="25" name="TextBox 24">
              <a:extLst>
                <a:ext uri="{FF2B5EF4-FFF2-40B4-BE49-F238E27FC236}">
                  <a16:creationId xmlns:a16="http://schemas.microsoft.com/office/drawing/2014/main" id="{5D1D8602-FF12-434D-95EB-175FE6291DC9}"/>
                </a:ext>
              </a:extLst>
            </p:cNvPr>
            <p:cNvSpPr txBox="1"/>
            <p:nvPr/>
          </p:nvSpPr>
          <p:spPr>
            <a:xfrm>
              <a:off x="5033850" y="6034814"/>
              <a:ext cx="1396929" cy="138499"/>
            </a:xfrm>
            <a:prstGeom prst="rect">
              <a:avLst/>
            </a:prstGeom>
            <a:noFill/>
          </p:spPr>
          <p:txBody>
            <a:bodyPr wrap="square" lIns="0" tIns="0" rIns="0" bIns="0" rtlCol="0" anchor="ctr" anchorCtr="0">
              <a:spAutoFit/>
            </a:bodyPr>
            <a:lstStyle/>
            <a:p>
              <a:pPr algn="r"/>
              <a:r>
                <a:rPr lang="en-US" sz="900" dirty="0">
                  <a:solidFill>
                    <a:schemeClr val="bg1">
                      <a:lumMod val="50000"/>
                    </a:schemeClr>
                  </a:solidFill>
                </a:rPr>
                <a:t>Midnight blue Sherpa blanket</a:t>
              </a:r>
            </a:p>
          </p:txBody>
        </p:sp>
        <p:sp>
          <p:nvSpPr>
            <p:cNvPr id="26" name="TextBox 25">
              <a:extLst>
                <a:ext uri="{FF2B5EF4-FFF2-40B4-BE49-F238E27FC236}">
                  <a16:creationId xmlns:a16="http://schemas.microsoft.com/office/drawing/2014/main" id="{D8710C1F-5F6C-468D-86F3-4D311CD2C2EE}"/>
                </a:ext>
              </a:extLst>
            </p:cNvPr>
            <p:cNvSpPr txBox="1"/>
            <p:nvPr/>
          </p:nvSpPr>
          <p:spPr>
            <a:xfrm>
              <a:off x="8773418" y="3722833"/>
              <a:ext cx="683308" cy="276999"/>
            </a:xfrm>
            <a:prstGeom prst="rect">
              <a:avLst/>
            </a:prstGeom>
            <a:noFill/>
          </p:spPr>
          <p:txBody>
            <a:bodyPr wrap="square" lIns="0" tIns="0" rIns="0" bIns="0" rtlCol="0" anchor="ctr" anchorCtr="0">
              <a:spAutoFit/>
            </a:bodyPr>
            <a:lstStyle/>
            <a:p>
              <a:r>
                <a:rPr lang="en-US" sz="900" dirty="0">
                  <a:solidFill>
                    <a:schemeClr val="bg1">
                      <a:lumMod val="50000"/>
                    </a:schemeClr>
                  </a:solidFill>
                </a:rPr>
                <a:t>Toiletry</a:t>
              </a:r>
            </a:p>
            <a:p>
              <a:r>
                <a:rPr lang="en-US" sz="900" dirty="0">
                  <a:solidFill>
                    <a:schemeClr val="bg1">
                      <a:lumMod val="50000"/>
                    </a:schemeClr>
                  </a:solidFill>
                </a:rPr>
                <a:t>bag</a:t>
              </a:r>
            </a:p>
          </p:txBody>
        </p:sp>
        <p:pic>
          <p:nvPicPr>
            <p:cNvPr id="27" name="Picture 26">
              <a:extLst>
                <a:ext uri="{FF2B5EF4-FFF2-40B4-BE49-F238E27FC236}">
                  <a16:creationId xmlns:a16="http://schemas.microsoft.com/office/drawing/2014/main" id="{A8C4E92D-04CC-4C08-9E4B-CE4B4461C03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19952" y="3513031"/>
              <a:ext cx="454749" cy="1333368"/>
            </a:xfrm>
            <a:prstGeom prst="rect">
              <a:avLst/>
            </a:prstGeom>
          </p:spPr>
        </p:pic>
        <p:sp>
          <p:nvSpPr>
            <p:cNvPr id="28" name="TextBox 27">
              <a:extLst>
                <a:ext uri="{FF2B5EF4-FFF2-40B4-BE49-F238E27FC236}">
                  <a16:creationId xmlns:a16="http://schemas.microsoft.com/office/drawing/2014/main" id="{EB556150-01C6-4CE5-8B44-759C244B6980}"/>
                </a:ext>
              </a:extLst>
            </p:cNvPr>
            <p:cNvSpPr txBox="1"/>
            <p:nvPr/>
          </p:nvSpPr>
          <p:spPr>
            <a:xfrm>
              <a:off x="7116976" y="3722833"/>
              <a:ext cx="683308" cy="276999"/>
            </a:xfrm>
            <a:prstGeom prst="rect">
              <a:avLst/>
            </a:prstGeom>
            <a:noFill/>
          </p:spPr>
          <p:txBody>
            <a:bodyPr wrap="square" lIns="0" tIns="0" rIns="0" bIns="0" rtlCol="0" anchor="ctr" anchorCtr="0">
              <a:spAutoFit/>
            </a:bodyPr>
            <a:lstStyle/>
            <a:p>
              <a:r>
                <a:rPr lang="en-US" sz="900" dirty="0">
                  <a:solidFill>
                    <a:schemeClr val="bg1">
                      <a:lumMod val="50000"/>
                    </a:schemeClr>
                  </a:solidFill>
                </a:rPr>
                <a:t>Thermal</a:t>
              </a:r>
            </a:p>
            <a:p>
              <a:r>
                <a:rPr lang="en-US" sz="900" dirty="0">
                  <a:solidFill>
                    <a:schemeClr val="bg1">
                      <a:lumMod val="50000"/>
                    </a:schemeClr>
                  </a:solidFill>
                </a:rPr>
                <a:t>water bottle</a:t>
              </a:r>
            </a:p>
          </p:txBody>
        </p:sp>
      </p:grpSp>
      <p:sp>
        <p:nvSpPr>
          <p:cNvPr id="29" name="TextBox 28">
            <a:extLst>
              <a:ext uri="{FF2B5EF4-FFF2-40B4-BE49-F238E27FC236}">
                <a16:creationId xmlns:a16="http://schemas.microsoft.com/office/drawing/2014/main" id="{063824A1-11F4-470F-9F7D-396849EDA24D}"/>
              </a:ext>
            </a:extLst>
          </p:cNvPr>
          <p:cNvSpPr txBox="1"/>
          <p:nvPr/>
        </p:nvSpPr>
        <p:spPr>
          <a:xfrm>
            <a:off x="8711200" y="1738522"/>
            <a:ext cx="2932213" cy="1815882"/>
          </a:xfrm>
          <a:prstGeom prst="rect">
            <a:avLst/>
          </a:prstGeom>
          <a:noFill/>
        </p:spPr>
        <p:txBody>
          <a:bodyPr wrap="square" rtlCol="0">
            <a:spAutoFit/>
          </a:bodyPr>
          <a:lstStyle/>
          <a:p>
            <a:pPr algn="ctr">
              <a:spcAft>
                <a:spcPts val="900"/>
              </a:spcAft>
            </a:pPr>
            <a:r>
              <a:rPr lang="en-US" b="1" dirty="0">
                <a:latin typeface="+mj-lt"/>
              </a:rPr>
              <a:t>PRODUCT CATEGORIES</a:t>
            </a:r>
          </a:p>
          <a:p>
            <a:pPr marL="285750" indent="-166688">
              <a:spcAft>
                <a:spcPts val="900"/>
              </a:spcAft>
              <a:buSzPct val="75000"/>
              <a:buFont typeface="Arial" panose="020B0604020202020204" pitchFamily="34" charset="0"/>
              <a:buChar char="◦"/>
            </a:pPr>
            <a:r>
              <a:rPr lang="en-US" sz="1600" dirty="0">
                <a:latin typeface="+mj-lt"/>
              </a:rPr>
              <a:t>Plumbing and Flow Control</a:t>
            </a:r>
          </a:p>
          <a:p>
            <a:pPr marL="285750" indent="-166688">
              <a:spcAft>
                <a:spcPts val="900"/>
              </a:spcAft>
              <a:buSzPct val="75000"/>
              <a:buFont typeface="Arial" panose="020B0604020202020204" pitchFamily="34" charset="0"/>
              <a:buChar char="◦"/>
            </a:pPr>
            <a:r>
              <a:rPr lang="en-US" sz="1600" dirty="0">
                <a:latin typeface="+mj-lt"/>
              </a:rPr>
              <a:t>HVAC &amp; Hot Water</a:t>
            </a:r>
          </a:p>
          <a:p>
            <a:pPr marL="285750" indent="-166688">
              <a:spcAft>
                <a:spcPts val="900"/>
              </a:spcAft>
              <a:buSzPct val="75000"/>
              <a:buFont typeface="Arial" panose="020B0604020202020204" pitchFamily="34" charset="0"/>
              <a:buChar char="◦"/>
            </a:pPr>
            <a:r>
              <a:rPr lang="en-US" sz="1600" dirty="0">
                <a:latin typeface="+mj-lt"/>
              </a:rPr>
              <a:t>Drainage</a:t>
            </a:r>
          </a:p>
          <a:p>
            <a:pPr marL="285750" indent="-166688">
              <a:spcAft>
                <a:spcPts val="900"/>
              </a:spcAft>
              <a:buSzPct val="75000"/>
              <a:buFont typeface="Arial" panose="020B0604020202020204" pitchFamily="34" charset="0"/>
              <a:buChar char="◦"/>
            </a:pPr>
            <a:r>
              <a:rPr lang="en-US" sz="1600" dirty="0">
                <a:latin typeface="+mj-lt"/>
              </a:rPr>
              <a:t>Water Quality</a:t>
            </a:r>
          </a:p>
        </p:txBody>
      </p:sp>
      <p:sp>
        <p:nvSpPr>
          <p:cNvPr id="10" name="TextBox 9">
            <a:extLst>
              <a:ext uri="{FF2B5EF4-FFF2-40B4-BE49-F238E27FC236}">
                <a16:creationId xmlns:a16="http://schemas.microsoft.com/office/drawing/2014/main" id="{C335F882-2CCA-4131-A421-7064845D7851}"/>
              </a:ext>
            </a:extLst>
          </p:cNvPr>
          <p:cNvSpPr txBox="1"/>
          <p:nvPr/>
        </p:nvSpPr>
        <p:spPr>
          <a:xfrm>
            <a:off x="1863363" y="416465"/>
            <a:ext cx="10306993" cy="615553"/>
          </a:xfrm>
          <a:prstGeom prst="rect">
            <a:avLst/>
          </a:prstGeom>
          <a:noFill/>
        </p:spPr>
        <p:txBody>
          <a:bodyPr wrap="square" lIns="0" tIns="0" rIns="0" bIns="0" rtlCol="0" anchor="ctr">
            <a:spAutoFit/>
          </a:bodyPr>
          <a:lstStyle/>
          <a:p>
            <a:pPr algn="ctr"/>
            <a:r>
              <a:rPr lang="en-US" sz="4000" b="1" spc="300" dirty="0">
                <a:solidFill>
                  <a:schemeClr val="bg1"/>
                </a:solidFill>
                <a:latin typeface="+mj-lt"/>
              </a:rPr>
              <a:t>TRAINING ON THE GO!</a:t>
            </a:r>
          </a:p>
        </p:txBody>
      </p:sp>
      <p:sp>
        <p:nvSpPr>
          <p:cNvPr id="30" name="Rectangle 29">
            <a:extLst>
              <a:ext uri="{FF2B5EF4-FFF2-40B4-BE49-F238E27FC236}">
                <a16:creationId xmlns:a16="http://schemas.microsoft.com/office/drawing/2014/main" id="{EBD3F8E9-0D85-4EFB-ABF0-B233B61294E4}"/>
              </a:ext>
            </a:extLst>
          </p:cNvPr>
          <p:cNvSpPr/>
          <p:nvPr/>
        </p:nvSpPr>
        <p:spPr>
          <a:xfrm>
            <a:off x="4500786" y="1058347"/>
            <a:ext cx="5032147" cy="369332"/>
          </a:xfrm>
          <a:prstGeom prst="rect">
            <a:avLst/>
          </a:prstGeom>
        </p:spPr>
        <p:txBody>
          <a:bodyPr wrap="none">
            <a:spAutoFit/>
          </a:bodyPr>
          <a:lstStyle/>
          <a:p>
            <a:pPr algn="ctr"/>
            <a:r>
              <a:rPr lang="en-US" spc="300" dirty="0">
                <a:solidFill>
                  <a:srgbClr val="0B4EA2"/>
                </a:solidFill>
                <a:latin typeface="+mj-lt"/>
              </a:rPr>
              <a:t>LEARNING DOESN’T END HERE!! </a:t>
            </a:r>
          </a:p>
        </p:txBody>
      </p:sp>
      <p:sp>
        <p:nvSpPr>
          <p:cNvPr id="2" name="TextBox 1">
            <a:extLst>
              <a:ext uri="{FF2B5EF4-FFF2-40B4-BE49-F238E27FC236}">
                <a16:creationId xmlns:a16="http://schemas.microsoft.com/office/drawing/2014/main" id="{B28F4058-B3E1-4C45-89D6-8FF54B40C45D}"/>
              </a:ext>
            </a:extLst>
          </p:cNvPr>
          <p:cNvSpPr txBox="1"/>
          <p:nvPr/>
        </p:nvSpPr>
        <p:spPr>
          <a:xfrm>
            <a:off x="7623673" y="6576640"/>
            <a:ext cx="4242413" cy="215444"/>
          </a:xfrm>
          <a:prstGeom prst="rect">
            <a:avLst/>
          </a:prstGeom>
          <a:solidFill>
            <a:schemeClr val="bg1">
              <a:alpha val="75000"/>
            </a:schemeClr>
          </a:solidFill>
        </p:spPr>
        <p:txBody>
          <a:bodyPr wrap="square" lIns="0" tIns="0" rIns="0" bIns="0" rtlCol="0">
            <a:spAutoFit/>
          </a:bodyPr>
          <a:lstStyle/>
          <a:p>
            <a:pPr algn="r"/>
            <a:r>
              <a:rPr lang="en-US" sz="1400" i="1" dirty="0">
                <a:solidFill>
                  <a:schemeClr val="bg1">
                    <a:lumMod val="75000"/>
                  </a:schemeClr>
                </a:solidFill>
              </a:rPr>
              <a:t>Learn &amp; Earn merchandise is subject to change without notice.    </a:t>
            </a:r>
          </a:p>
        </p:txBody>
      </p:sp>
    </p:spTree>
    <p:custDataLst>
      <p:tags r:id="rId1"/>
    </p:custDataLst>
    <p:extLst>
      <p:ext uri="{BB962C8B-B14F-4D97-AF65-F5344CB8AC3E}">
        <p14:creationId xmlns:p14="http://schemas.microsoft.com/office/powerpoint/2010/main" val="743280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4A435A-2D7D-4685-AA03-924573EBD521}"/>
              </a:ext>
            </a:extLst>
          </p:cNvPr>
          <p:cNvSpPr>
            <a:spLocks noGrp="1"/>
          </p:cNvSpPr>
          <p:nvPr>
            <p:ph type="body" sz="quarter" idx="10"/>
          </p:nvPr>
        </p:nvSpPr>
        <p:spPr/>
        <p:txBody>
          <a:bodyPr/>
          <a:lstStyle/>
          <a:p>
            <a:r>
              <a:rPr lang="en-US" dirty="0"/>
              <a:t>Backflow Prevention IoT Solutions</a:t>
            </a:r>
          </a:p>
        </p:txBody>
      </p:sp>
      <p:pic>
        <p:nvPicPr>
          <p:cNvPr id="3" name="Picture 2">
            <a:extLst>
              <a:ext uri="{FF2B5EF4-FFF2-40B4-BE49-F238E27FC236}">
                <a16:creationId xmlns:a16="http://schemas.microsoft.com/office/drawing/2014/main" id="{D28ACBE4-9F2A-4938-B52E-7D320CDAC1B0}"/>
              </a:ext>
            </a:extLst>
          </p:cNvPr>
          <p:cNvPicPr>
            <a:picLocks noChangeAspect="1"/>
          </p:cNvPicPr>
          <p:nvPr/>
        </p:nvPicPr>
        <p:blipFill>
          <a:blip r:embed="rId2"/>
          <a:stretch>
            <a:fillRect/>
          </a:stretch>
        </p:blipFill>
        <p:spPr>
          <a:xfrm>
            <a:off x="527532" y="1807348"/>
            <a:ext cx="2118953" cy="3101196"/>
          </a:xfrm>
          <a:prstGeom prst="rect">
            <a:avLst/>
          </a:prstGeom>
        </p:spPr>
      </p:pic>
      <p:sp>
        <p:nvSpPr>
          <p:cNvPr id="5" name="Rectangle 4">
            <a:extLst>
              <a:ext uri="{FF2B5EF4-FFF2-40B4-BE49-F238E27FC236}">
                <a16:creationId xmlns:a16="http://schemas.microsoft.com/office/drawing/2014/main" id="{BE7E1AE3-6C4F-4466-AD63-A3074985CDCC}"/>
              </a:ext>
            </a:extLst>
          </p:cNvPr>
          <p:cNvSpPr/>
          <p:nvPr/>
        </p:nvSpPr>
        <p:spPr>
          <a:xfrm>
            <a:off x="180019" y="5214936"/>
            <a:ext cx="2872368" cy="1277962"/>
          </a:xfrm>
          <a:prstGeom prst="rect">
            <a:avLst/>
          </a:prstGeom>
          <a:solidFill>
            <a:srgbClr val="0B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Title 5">
            <a:extLst>
              <a:ext uri="{FF2B5EF4-FFF2-40B4-BE49-F238E27FC236}">
                <a16:creationId xmlns:a16="http://schemas.microsoft.com/office/drawing/2014/main" id="{F86F1CC8-843A-45FD-818E-3A0087EA8B21}"/>
              </a:ext>
            </a:extLst>
          </p:cNvPr>
          <p:cNvSpPr txBox="1">
            <a:spLocks/>
          </p:cNvSpPr>
          <p:nvPr/>
        </p:nvSpPr>
        <p:spPr>
          <a:xfrm>
            <a:off x="200387" y="5521984"/>
            <a:ext cx="2821626" cy="66386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a:ea typeface="+mj-ea"/>
                <a:cs typeface="+mj-cs"/>
              </a:rPr>
              <a:t>The add-on sensor connection kit is available for both third-party building management systems, or BMS, and cellular communications</a:t>
            </a:r>
            <a:endParaRPr kumimoji="0" lang="en-US" sz="1400" b="1" i="1" u="none" strike="noStrike" kern="1200" cap="none" spc="0" normalizeH="0" baseline="0" noProof="0" dirty="0">
              <a:ln>
                <a:noFill/>
              </a:ln>
              <a:solidFill>
                <a:prstClr val="white"/>
              </a:solidFill>
              <a:effectLst/>
              <a:uLnTx/>
              <a:uFillTx/>
              <a:latin typeface="Arial"/>
              <a:ea typeface="+mj-ea"/>
              <a:cs typeface="Arial" panose="020B0604020202020204" pitchFamily="34" charset="0"/>
            </a:endParaRPr>
          </a:p>
        </p:txBody>
      </p:sp>
      <p:pic>
        <p:nvPicPr>
          <p:cNvPr id="8" name="Picture 7">
            <a:extLst>
              <a:ext uri="{FF2B5EF4-FFF2-40B4-BE49-F238E27FC236}">
                <a16:creationId xmlns:a16="http://schemas.microsoft.com/office/drawing/2014/main" id="{3B460451-F535-4E61-89FF-CC1F56B1B3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7641" y="2993681"/>
            <a:ext cx="2056814" cy="20568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B403243-7871-49F1-AFB7-CFE289F6CE5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94" t="15883" r="48258" b="10136"/>
          <a:stretch/>
        </p:blipFill>
        <p:spPr bwMode="auto">
          <a:xfrm>
            <a:off x="3822065" y="1884822"/>
            <a:ext cx="1229191" cy="125640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8EE6EC5-9967-4576-91C0-49B53039068B}"/>
              </a:ext>
            </a:extLst>
          </p:cNvPr>
          <p:cNvSpPr/>
          <p:nvPr/>
        </p:nvSpPr>
        <p:spPr>
          <a:xfrm>
            <a:off x="3334635" y="5214935"/>
            <a:ext cx="2792064" cy="1277961"/>
          </a:xfrm>
          <a:prstGeom prst="rect">
            <a:avLst/>
          </a:prstGeom>
          <a:solidFill>
            <a:srgbClr val="0B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 Safety Device that indicates Open / Close position of OS&amp;Y Gates in Fire Sprinkler Systems</a:t>
            </a:r>
          </a:p>
        </p:txBody>
      </p:sp>
      <p:pic>
        <p:nvPicPr>
          <p:cNvPr id="12" name="Picture 11" descr="Diagram&#10;&#10;Description automatically generated">
            <a:extLst>
              <a:ext uri="{FF2B5EF4-FFF2-40B4-BE49-F238E27FC236}">
                <a16:creationId xmlns:a16="http://schemas.microsoft.com/office/drawing/2014/main" id="{CAD8A893-DB0B-46D1-88B2-2ED5568C85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2560" y="2847437"/>
            <a:ext cx="2421812" cy="1545138"/>
          </a:xfrm>
          <a:prstGeom prst="rect">
            <a:avLst/>
          </a:prstGeom>
        </p:spPr>
      </p:pic>
      <p:sp>
        <p:nvSpPr>
          <p:cNvPr id="13" name="Rectangle 12">
            <a:extLst>
              <a:ext uri="{FF2B5EF4-FFF2-40B4-BE49-F238E27FC236}">
                <a16:creationId xmlns:a16="http://schemas.microsoft.com/office/drawing/2014/main" id="{93D127C1-0414-4873-ACFC-4962D2B9DA5F}"/>
              </a:ext>
            </a:extLst>
          </p:cNvPr>
          <p:cNvSpPr/>
          <p:nvPr/>
        </p:nvSpPr>
        <p:spPr>
          <a:xfrm>
            <a:off x="6343163" y="5206607"/>
            <a:ext cx="3086543" cy="1277961"/>
          </a:xfrm>
          <a:prstGeom prst="rect">
            <a:avLst/>
          </a:prstGeom>
          <a:solidFill>
            <a:srgbClr val="0B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Live pressure readings sent directly to BMS/BAS Identify potential issues before they become a major health event</a:t>
            </a:r>
          </a:p>
        </p:txBody>
      </p:sp>
      <p:sp>
        <p:nvSpPr>
          <p:cNvPr id="14" name="TextBox 13">
            <a:extLst>
              <a:ext uri="{FF2B5EF4-FFF2-40B4-BE49-F238E27FC236}">
                <a16:creationId xmlns:a16="http://schemas.microsoft.com/office/drawing/2014/main" id="{7C5B7673-A520-445B-9C6D-E424FCACE227}"/>
              </a:ext>
            </a:extLst>
          </p:cNvPr>
          <p:cNvSpPr txBox="1"/>
          <p:nvPr/>
        </p:nvSpPr>
        <p:spPr>
          <a:xfrm>
            <a:off x="226699" y="1093872"/>
            <a:ext cx="2720617" cy="461665"/>
          </a:xfrm>
          <a:prstGeom prst="rect">
            <a:avLst/>
          </a:prstGeom>
          <a:noFill/>
        </p:spPr>
        <p:txBody>
          <a:bodyPr wrap="none" rtlCol="0">
            <a:spAutoFit/>
          </a:bodyPr>
          <a:lstStyle/>
          <a:p>
            <a:r>
              <a:rPr lang="en-US" sz="2400" dirty="0">
                <a:solidFill>
                  <a:schemeClr val="bg1"/>
                </a:solidFill>
                <a:highlight>
                  <a:srgbClr val="00468B"/>
                </a:highlight>
              </a:rPr>
              <a:t>Leak / Flood Detection</a:t>
            </a:r>
          </a:p>
        </p:txBody>
      </p:sp>
      <p:sp>
        <p:nvSpPr>
          <p:cNvPr id="15" name="TextBox 14">
            <a:extLst>
              <a:ext uri="{FF2B5EF4-FFF2-40B4-BE49-F238E27FC236}">
                <a16:creationId xmlns:a16="http://schemas.microsoft.com/office/drawing/2014/main" id="{5A43179B-47F3-4DF9-9342-3E2E759B7977}"/>
              </a:ext>
            </a:extLst>
          </p:cNvPr>
          <p:cNvSpPr txBox="1"/>
          <p:nvPr/>
        </p:nvSpPr>
        <p:spPr>
          <a:xfrm>
            <a:off x="3194498" y="1092578"/>
            <a:ext cx="2669064" cy="461665"/>
          </a:xfrm>
          <a:prstGeom prst="rect">
            <a:avLst/>
          </a:prstGeom>
          <a:noFill/>
        </p:spPr>
        <p:txBody>
          <a:bodyPr wrap="none" rtlCol="0">
            <a:spAutoFit/>
          </a:bodyPr>
          <a:lstStyle/>
          <a:p>
            <a:r>
              <a:rPr lang="en-US" sz="2400" dirty="0">
                <a:solidFill>
                  <a:schemeClr val="bg1"/>
                </a:solidFill>
                <a:highlight>
                  <a:srgbClr val="00468B"/>
                </a:highlight>
              </a:rPr>
              <a:t>Fire Tamper Detection</a:t>
            </a:r>
          </a:p>
        </p:txBody>
      </p:sp>
      <p:sp>
        <p:nvSpPr>
          <p:cNvPr id="16" name="TextBox 15">
            <a:extLst>
              <a:ext uri="{FF2B5EF4-FFF2-40B4-BE49-F238E27FC236}">
                <a16:creationId xmlns:a16="http://schemas.microsoft.com/office/drawing/2014/main" id="{FACF02D9-6E34-4CC8-BCCA-F347F4D5CCAF}"/>
              </a:ext>
            </a:extLst>
          </p:cNvPr>
          <p:cNvSpPr txBox="1"/>
          <p:nvPr/>
        </p:nvSpPr>
        <p:spPr>
          <a:xfrm>
            <a:off x="6393767" y="1056793"/>
            <a:ext cx="2985334" cy="830997"/>
          </a:xfrm>
          <a:prstGeom prst="rect">
            <a:avLst/>
          </a:prstGeom>
          <a:noFill/>
        </p:spPr>
        <p:txBody>
          <a:bodyPr wrap="square" rtlCol="0">
            <a:spAutoFit/>
          </a:bodyPr>
          <a:lstStyle/>
          <a:p>
            <a:pPr algn="ctr"/>
            <a:r>
              <a:rPr lang="en-US" sz="2400" dirty="0">
                <a:solidFill>
                  <a:schemeClr val="bg1"/>
                </a:solidFill>
                <a:highlight>
                  <a:srgbClr val="00468B"/>
                </a:highlight>
              </a:rPr>
              <a:t>Performance Monitoring</a:t>
            </a:r>
          </a:p>
        </p:txBody>
      </p:sp>
      <p:pic>
        <p:nvPicPr>
          <p:cNvPr id="4" name="Picture 2" descr="image">
            <a:extLst>
              <a:ext uri="{FF2B5EF4-FFF2-40B4-BE49-F238E27FC236}">
                <a16:creationId xmlns:a16="http://schemas.microsoft.com/office/drawing/2014/main" id="{355EB72C-DE4F-E55E-C376-A06AA9A48A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3081" y="2904759"/>
            <a:ext cx="1233184" cy="14304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113562F-7EBA-E7F5-FB6D-C58752052EEC}"/>
              </a:ext>
            </a:extLst>
          </p:cNvPr>
          <p:cNvSpPr/>
          <p:nvPr/>
        </p:nvSpPr>
        <p:spPr>
          <a:xfrm>
            <a:off x="9547495" y="5206606"/>
            <a:ext cx="2545830" cy="1277961"/>
          </a:xfrm>
          <a:prstGeom prst="rect">
            <a:avLst/>
          </a:prstGeom>
          <a:solidFill>
            <a:srgbClr val="0B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Live pressure readings sent directly to BMS/BAS Identify potential issues before they become a major health event</a:t>
            </a:r>
          </a:p>
        </p:txBody>
      </p:sp>
      <p:sp>
        <p:nvSpPr>
          <p:cNvPr id="10" name="TextBox 9">
            <a:extLst>
              <a:ext uri="{FF2B5EF4-FFF2-40B4-BE49-F238E27FC236}">
                <a16:creationId xmlns:a16="http://schemas.microsoft.com/office/drawing/2014/main" id="{612F3E1B-40D3-D4D1-D585-54030114111E}"/>
              </a:ext>
            </a:extLst>
          </p:cNvPr>
          <p:cNvSpPr txBox="1"/>
          <p:nvPr/>
        </p:nvSpPr>
        <p:spPr>
          <a:xfrm>
            <a:off x="9105457" y="1056793"/>
            <a:ext cx="3086543" cy="461665"/>
          </a:xfrm>
          <a:prstGeom prst="rect">
            <a:avLst/>
          </a:prstGeom>
          <a:noFill/>
        </p:spPr>
        <p:txBody>
          <a:bodyPr wrap="square" rtlCol="0">
            <a:spAutoFit/>
          </a:bodyPr>
          <a:lstStyle/>
          <a:p>
            <a:r>
              <a:rPr lang="en-US" sz="2400" dirty="0">
                <a:solidFill>
                  <a:schemeClr val="bg1"/>
                </a:solidFill>
                <a:highlight>
                  <a:srgbClr val="00468B"/>
                </a:highlight>
              </a:rPr>
              <a:t>Temperature Sensing</a:t>
            </a:r>
          </a:p>
        </p:txBody>
      </p:sp>
      <p:pic>
        <p:nvPicPr>
          <p:cNvPr id="17" name="Picture 16">
            <a:extLst>
              <a:ext uri="{FF2B5EF4-FFF2-40B4-BE49-F238E27FC236}">
                <a16:creationId xmlns:a16="http://schemas.microsoft.com/office/drawing/2014/main" id="{EA10AD91-4116-F356-5726-F4BCBD559D43}"/>
              </a:ext>
            </a:extLst>
          </p:cNvPr>
          <p:cNvPicPr>
            <a:picLocks noChangeAspect="1"/>
          </p:cNvPicPr>
          <p:nvPr/>
        </p:nvPicPr>
        <p:blipFill>
          <a:blip r:embed="rId7"/>
          <a:stretch>
            <a:fillRect/>
          </a:stretch>
        </p:blipFill>
        <p:spPr>
          <a:xfrm>
            <a:off x="9961080" y="1695068"/>
            <a:ext cx="1229191" cy="1263547"/>
          </a:xfrm>
          <a:prstGeom prst="rect">
            <a:avLst/>
          </a:prstGeom>
        </p:spPr>
      </p:pic>
      <p:pic>
        <p:nvPicPr>
          <p:cNvPr id="18" name="Picture 17" descr="A close-up of a metal device&#10;&#10;Description automatically generated">
            <a:extLst>
              <a:ext uri="{FF2B5EF4-FFF2-40B4-BE49-F238E27FC236}">
                <a16:creationId xmlns:a16="http://schemas.microsoft.com/office/drawing/2014/main" id="{E64C0BEB-C803-9EC8-3D40-B5E92BC73337}"/>
              </a:ext>
            </a:extLst>
          </p:cNvPr>
          <p:cNvPicPr>
            <a:picLocks noChangeAspect="1"/>
          </p:cNvPicPr>
          <p:nvPr/>
        </p:nvPicPr>
        <p:blipFill rotWithShape="1">
          <a:blip r:embed="rId8">
            <a:extLst>
              <a:ext uri="{28A0092B-C50C-407E-A947-70E740481C1C}">
                <a14:useLocalDpi xmlns:a14="http://schemas.microsoft.com/office/drawing/2010/main" val="0"/>
              </a:ext>
            </a:extLst>
          </a:blip>
          <a:srcRect t="26134" b="39344"/>
          <a:stretch/>
        </p:blipFill>
        <p:spPr>
          <a:xfrm>
            <a:off x="9501386" y="4227149"/>
            <a:ext cx="2196573" cy="758301"/>
          </a:xfrm>
          <a:prstGeom prst="rect">
            <a:avLst/>
          </a:prstGeom>
        </p:spPr>
      </p:pic>
    </p:spTree>
    <p:extLst>
      <p:ext uri="{BB962C8B-B14F-4D97-AF65-F5344CB8AC3E}">
        <p14:creationId xmlns:p14="http://schemas.microsoft.com/office/powerpoint/2010/main" val="2785845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1000" y="4667886"/>
            <a:ext cx="11438965" cy="761999"/>
          </a:xfrm>
        </p:spPr>
        <p:txBody>
          <a:bodyPr>
            <a:noAutofit/>
          </a:bodyPr>
          <a:lstStyle/>
          <a:p>
            <a:pPr lvl="0"/>
            <a:r>
              <a:rPr lang="en-US" sz="2800" b="0" dirty="0">
                <a:solidFill>
                  <a:prstClr val="black">
                    <a:lumMod val="85000"/>
                    <a:lumOff val="15000"/>
                  </a:prstClr>
                </a:solidFill>
              </a:rPr>
              <a:t>PVS-7000 Flood Protection Valve Station </a:t>
            </a:r>
          </a:p>
          <a:p>
            <a:pPr lvl="0"/>
            <a:r>
              <a:rPr lang="en-US" sz="2800" dirty="0">
                <a:solidFill>
                  <a:prstClr val="black">
                    <a:lumMod val="85000"/>
                    <a:lumOff val="15000"/>
                  </a:prstClr>
                </a:solidFill>
              </a:rPr>
              <a:t>w/ </a:t>
            </a:r>
            <a:r>
              <a:rPr lang="en-US" sz="2800" dirty="0" err="1">
                <a:solidFill>
                  <a:prstClr val="black">
                    <a:lumMod val="85000"/>
                    <a:lumOff val="15000"/>
                  </a:prstClr>
                </a:solidFill>
              </a:rPr>
              <a:t>Sentry</a:t>
            </a:r>
            <a:r>
              <a:rPr lang="en-US" sz="2800" b="0" dirty="0" err="1">
                <a:solidFill>
                  <a:srgbClr val="077CC1"/>
                </a:solidFill>
              </a:rPr>
              <a:t>Plus</a:t>
            </a:r>
            <a:r>
              <a:rPr lang="en-US" sz="2800" dirty="0">
                <a:solidFill>
                  <a:prstClr val="black">
                    <a:lumMod val="85000"/>
                    <a:lumOff val="15000"/>
                  </a:prstClr>
                </a:solidFill>
              </a:rPr>
              <a:t> </a:t>
            </a:r>
            <a:r>
              <a:rPr lang="en-US" sz="2800" b="0" dirty="0">
                <a:solidFill>
                  <a:prstClr val="black">
                    <a:lumMod val="85000"/>
                    <a:lumOff val="15000"/>
                  </a:prstClr>
                </a:solidFill>
              </a:rPr>
              <a:t>Alert</a:t>
            </a:r>
            <a:r>
              <a:rPr lang="en-US" sz="2000" b="0" baseline="70000" dirty="0">
                <a:solidFill>
                  <a:prstClr val="black">
                    <a:lumMod val="85000"/>
                    <a:lumOff val="15000"/>
                  </a:prstClr>
                </a:solidFill>
              </a:rPr>
              <a:t>™</a:t>
            </a:r>
            <a:r>
              <a:rPr lang="en-US" sz="2800" b="0" dirty="0">
                <a:solidFill>
                  <a:prstClr val="black">
                    <a:lumMod val="85000"/>
                    <a:lumOff val="15000"/>
                  </a:prstClr>
                </a:solidFill>
              </a:rPr>
              <a:t> Technology</a:t>
            </a:r>
            <a:endParaRPr lang="en-US" sz="2000" b="0" baseline="70000" dirty="0">
              <a:solidFill>
                <a:prstClr val="black">
                  <a:lumMod val="85000"/>
                  <a:lumOff val="15000"/>
                </a:prstClr>
              </a:solidFill>
            </a:endParaRPr>
          </a:p>
        </p:txBody>
      </p:sp>
    </p:spTree>
    <p:custDataLst>
      <p:tags r:id="rId1"/>
    </p:custDataLst>
    <p:extLst>
      <p:ext uri="{BB962C8B-B14F-4D97-AF65-F5344CB8AC3E}">
        <p14:creationId xmlns:p14="http://schemas.microsoft.com/office/powerpoint/2010/main" val="3995971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is SentryPlus Alert</a:t>
            </a:r>
            <a:r>
              <a:rPr lang="en-US" sz="2800" b="0" baseline="38000" dirty="0"/>
              <a:t>™</a:t>
            </a:r>
            <a:r>
              <a:rPr lang="en-US" dirty="0"/>
              <a:t> Technology?</a:t>
            </a:r>
          </a:p>
        </p:txBody>
      </p:sp>
      <p:sp>
        <p:nvSpPr>
          <p:cNvPr id="3" name="Text Placeholder 2"/>
          <p:cNvSpPr>
            <a:spLocks noGrp="1"/>
          </p:cNvSpPr>
          <p:nvPr>
            <p:ph type="body" sz="quarter" idx="11"/>
          </p:nvPr>
        </p:nvSpPr>
        <p:spPr/>
        <p:txBody>
          <a:bodyPr lIns="365760"/>
          <a:lstStyle/>
          <a:p>
            <a:pPr algn="l"/>
            <a:r>
              <a:rPr lang="en-US" dirty="0"/>
              <a:t>Watts’ Introduction of IoT Enabled  Flood Protection System</a:t>
            </a:r>
          </a:p>
        </p:txBody>
      </p:sp>
      <p:sp>
        <p:nvSpPr>
          <p:cNvPr id="4" name="Rectangle 3"/>
          <p:cNvSpPr/>
          <p:nvPr/>
        </p:nvSpPr>
        <p:spPr>
          <a:xfrm>
            <a:off x="389791" y="1151792"/>
            <a:ext cx="6905312" cy="3801041"/>
          </a:xfrm>
          <a:prstGeom prst="rect">
            <a:avLst/>
          </a:prstGeom>
        </p:spPr>
        <p:txBody>
          <a:bodyPr wrap="square">
            <a:spAutoFit/>
          </a:bodyPr>
          <a:lstStyle/>
          <a:p>
            <a:pPr>
              <a:lnSpc>
                <a:spcPct val="150000"/>
              </a:lnSpc>
              <a:spcAft>
                <a:spcPts val="3000"/>
              </a:spcAft>
            </a:pPr>
            <a:r>
              <a:rPr lang="en-US" dirty="0">
                <a:solidFill>
                  <a:schemeClr val="tx1">
                    <a:lumMod val="75000"/>
                    <a:lumOff val="25000"/>
                  </a:schemeClr>
                </a:solidFill>
              </a:rPr>
              <a:t>Continuous relief valve discharge from a </a:t>
            </a:r>
            <a:r>
              <a:rPr lang="en-US" b="1" dirty="0">
                <a:solidFill>
                  <a:schemeClr val="tx1">
                    <a:lumMod val="75000"/>
                    <a:lumOff val="25000"/>
                  </a:schemeClr>
                </a:solidFill>
              </a:rPr>
              <a:t>Backflow Preventer</a:t>
            </a:r>
            <a:r>
              <a:rPr lang="en-US" dirty="0">
                <a:solidFill>
                  <a:schemeClr val="tx1">
                    <a:lumMod val="75000"/>
                    <a:lumOff val="25000"/>
                  </a:schemeClr>
                </a:solidFill>
              </a:rPr>
              <a:t> can overwhelm a building’s drainage systems. The </a:t>
            </a:r>
            <a:r>
              <a:rPr lang="en-US" b="1" dirty="0">
                <a:solidFill>
                  <a:schemeClr val="tx1">
                    <a:lumMod val="75000"/>
                    <a:lumOff val="25000"/>
                  </a:schemeClr>
                </a:solidFill>
              </a:rPr>
              <a:t>PVS-7000</a:t>
            </a:r>
            <a:r>
              <a:rPr lang="en-US" dirty="0">
                <a:solidFill>
                  <a:schemeClr val="tx1">
                    <a:lumMod val="75000"/>
                    <a:lumOff val="25000"/>
                  </a:schemeClr>
                </a:solidFill>
              </a:rPr>
              <a:t> flood protection system with </a:t>
            </a:r>
            <a:r>
              <a:rPr lang="en-US" b="1" dirty="0"/>
              <a:t>Sentry</a:t>
            </a:r>
            <a:r>
              <a:rPr lang="en-US" dirty="0">
                <a:solidFill>
                  <a:srgbClr val="077CC1"/>
                </a:solidFill>
              </a:rPr>
              <a:t>Plus</a:t>
            </a:r>
            <a:r>
              <a:rPr lang="en-US" dirty="0"/>
              <a:t> Alert</a:t>
            </a:r>
            <a:r>
              <a:rPr lang="en-US" sz="1600" baseline="38000" dirty="0"/>
              <a:t>™</a:t>
            </a:r>
            <a:r>
              <a:rPr lang="en-US" b="1" dirty="0">
                <a:solidFill>
                  <a:schemeClr val="tx1">
                    <a:lumMod val="75000"/>
                    <a:lumOff val="25000"/>
                  </a:schemeClr>
                </a:solidFill>
              </a:rPr>
              <a:t> </a:t>
            </a:r>
            <a:r>
              <a:rPr lang="en-US" dirty="0">
                <a:solidFill>
                  <a:schemeClr val="tx1">
                    <a:lumMod val="75000"/>
                    <a:lumOff val="25000"/>
                  </a:schemeClr>
                </a:solidFill>
              </a:rPr>
              <a:t>technology is the only connected flood detection system with an option for automatic water shut-off capability and that can be added to upgrade to any RPZ backflow preventer to provide real-time flood detection.</a:t>
            </a:r>
          </a:p>
          <a:p>
            <a:pPr>
              <a:lnSpc>
                <a:spcPct val="150000"/>
              </a:lnSpc>
              <a:spcAft>
                <a:spcPts val="600"/>
              </a:spcAft>
            </a:pPr>
            <a:r>
              <a:rPr lang="en-US" dirty="0">
                <a:solidFill>
                  <a:schemeClr val="tx1">
                    <a:lumMod val="75000"/>
                    <a:lumOff val="25000"/>
                  </a:schemeClr>
                </a:solidFill>
              </a:rPr>
              <a:t>Now you can receive alerts no matter where you are with </a:t>
            </a:r>
            <a:r>
              <a:rPr lang="en-US" b="1" dirty="0"/>
              <a:t>Sentry</a:t>
            </a:r>
            <a:r>
              <a:rPr lang="en-US" dirty="0">
                <a:solidFill>
                  <a:srgbClr val="077CC1"/>
                </a:solidFill>
              </a:rPr>
              <a:t>Plus</a:t>
            </a:r>
            <a:r>
              <a:rPr lang="en-US" dirty="0"/>
              <a:t> Alert™</a:t>
            </a:r>
            <a:r>
              <a:rPr lang="en-US" b="1" dirty="0">
                <a:solidFill>
                  <a:schemeClr val="tx1">
                    <a:lumMod val="75000"/>
                    <a:lumOff val="25000"/>
                  </a:schemeClr>
                </a:solidFill>
              </a:rPr>
              <a:t> </a:t>
            </a:r>
            <a:r>
              <a:rPr lang="en-US" dirty="0">
                <a:solidFill>
                  <a:schemeClr val="tx1">
                    <a:lumMod val="75000"/>
                    <a:lumOff val="25000"/>
                  </a:schemeClr>
                </a:solidFill>
              </a:rPr>
              <a:t>technology;</a:t>
            </a:r>
            <a:r>
              <a:rPr lang="en-US" b="1" dirty="0">
                <a:solidFill>
                  <a:schemeClr val="tx1">
                    <a:lumMod val="75000"/>
                    <a:lumOff val="25000"/>
                  </a:schemeClr>
                </a:solidFill>
              </a:rPr>
              <a:t> </a:t>
            </a:r>
            <a:r>
              <a:rPr lang="en-US" dirty="0">
                <a:solidFill>
                  <a:schemeClr val="tx1">
                    <a:lumMod val="75000"/>
                    <a:lumOff val="25000"/>
                  </a:schemeClr>
                </a:solidFill>
              </a:rPr>
              <a:t>sending notifications via text, email, and phone call via cellular connectivity through the </a:t>
            </a:r>
            <a:r>
              <a:rPr lang="en-US" b="1" dirty="0">
                <a:solidFill>
                  <a:schemeClr val="tx1">
                    <a:lumMod val="75000"/>
                    <a:lumOff val="25000"/>
                  </a:schemeClr>
                </a:solidFill>
              </a:rPr>
              <a:t>Syncta</a:t>
            </a:r>
            <a:r>
              <a:rPr lang="en-US" sz="1600" baseline="30000" dirty="0">
                <a:solidFill>
                  <a:schemeClr val="tx1">
                    <a:lumMod val="75000"/>
                    <a:lumOff val="25000"/>
                  </a:schemeClr>
                </a:solidFill>
              </a:rPr>
              <a:t>®</a:t>
            </a:r>
            <a:r>
              <a:rPr lang="en-US" b="1" dirty="0">
                <a:solidFill>
                  <a:schemeClr val="tx1">
                    <a:lumMod val="75000"/>
                    <a:lumOff val="25000"/>
                  </a:schemeClr>
                </a:solidFill>
              </a:rPr>
              <a:t> Mobile App</a:t>
            </a:r>
            <a:r>
              <a:rPr lang="en-US" sz="1600" dirty="0">
                <a:solidFill>
                  <a:schemeClr val="tx1">
                    <a:lumMod val="75000"/>
                    <a:lumOff val="25000"/>
                  </a:schemeClr>
                </a:solidFill>
              </a:rPr>
              <a:t>.</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3569" y="2709103"/>
            <a:ext cx="2271006" cy="95663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9262" y="815346"/>
            <a:ext cx="4032738" cy="6047733"/>
          </a:xfrm>
          <a:prstGeom prst="rect">
            <a:avLst/>
          </a:prstGeom>
        </p:spPr>
      </p:pic>
    </p:spTree>
    <p:custDataLst>
      <p:tags r:id="rId1"/>
    </p:custDataLst>
    <p:extLst>
      <p:ext uri="{BB962C8B-B14F-4D97-AF65-F5344CB8AC3E}">
        <p14:creationId xmlns:p14="http://schemas.microsoft.com/office/powerpoint/2010/main" val="1675071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Product Brief</a:t>
            </a:r>
          </a:p>
        </p:txBody>
      </p:sp>
      <p:sp>
        <p:nvSpPr>
          <p:cNvPr id="3" name="Rectangle 2"/>
          <p:cNvSpPr/>
          <p:nvPr/>
        </p:nvSpPr>
        <p:spPr>
          <a:xfrm>
            <a:off x="381000" y="1143000"/>
            <a:ext cx="2289772" cy="1781269"/>
          </a:xfrm>
          <a:prstGeom prst="rect">
            <a:avLst/>
          </a:prstGeom>
          <a:solidFill>
            <a:srgbClr val="005A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1159" y="3078933"/>
            <a:ext cx="4749699" cy="3093267"/>
          </a:xfrm>
          <a:prstGeom prst="rect">
            <a:avLst/>
          </a:prstGeom>
          <a:solidFill>
            <a:srgbClr val="2F8F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3687" y="3570502"/>
            <a:ext cx="4332655" cy="523220"/>
          </a:xfrm>
          <a:prstGeom prst="rect">
            <a:avLst/>
          </a:prstGeom>
          <a:noFill/>
        </p:spPr>
        <p:txBody>
          <a:bodyPr wrap="square" rtlCol="0">
            <a:spAutoFit/>
          </a:bodyPr>
          <a:lstStyle/>
          <a:p>
            <a:pPr algn="ctr"/>
            <a:r>
              <a:rPr lang="en-US" sz="2800" b="1" dirty="0">
                <a:solidFill>
                  <a:schemeClr val="bg1"/>
                </a:solidFill>
              </a:rPr>
              <a:t>          CONFIGURATION</a:t>
            </a:r>
          </a:p>
        </p:txBody>
      </p:sp>
      <p:sp>
        <p:nvSpPr>
          <p:cNvPr id="7" name="Rectangle 6"/>
          <p:cNvSpPr/>
          <p:nvPr/>
        </p:nvSpPr>
        <p:spPr>
          <a:xfrm>
            <a:off x="2851087" y="1142998"/>
            <a:ext cx="2289772" cy="1781269"/>
          </a:xfrm>
          <a:prstGeom prst="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31736" y="1143001"/>
            <a:ext cx="2289772" cy="2285999"/>
          </a:xfrm>
          <a:prstGeom prst="rect">
            <a:avLst/>
          </a:prstGeom>
          <a:solidFill>
            <a:srgbClr val="0078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01822" y="1142997"/>
            <a:ext cx="4009177" cy="2286003"/>
          </a:xfrm>
          <a:prstGeom prst="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07565" y="1501978"/>
            <a:ext cx="3588265" cy="1631216"/>
          </a:xfrm>
          <a:prstGeom prst="rect">
            <a:avLst/>
          </a:prstGeom>
        </p:spPr>
        <p:txBody>
          <a:bodyPr wrap="square">
            <a:spAutoFit/>
          </a:bodyPr>
          <a:lstStyle/>
          <a:p>
            <a:pPr algn="ctr"/>
            <a:r>
              <a:rPr lang="en-US" sz="2800" b="1" dirty="0">
                <a:solidFill>
                  <a:schemeClr val="bg1"/>
                </a:solidFill>
              </a:rPr>
              <a:t>APPLICATION</a:t>
            </a:r>
          </a:p>
          <a:p>
            <a:pPr algn="ctr"/>
            <a:r>
              <a:rPr lang="en-US" sz="2400" dirty="0">
                <a:solidFill>
                  <a:schemeClr val="bg1"/>
                </a:solidFill>
              </a:rPr>
              <a:t>Existing and New Installations with Flood Protection ACV and/or Backflow Preventers</a:t>
            </a:r>
          </a:p>
        </p:txBody>
      </p:sp>
      <p:sp>
        <p:nvSpPr>
          <p:cNvPr id="14" name="Rectangle 13"/>
          <p:cNvSpPr/>
          <p:nvPr/>
        </p:nvSpPr>
        <p:spPr>
          <a:xfrm>
            <a:off x="5331368" y="3570502"/>
            <a:ext cx="6479263" cy="2601698"/>
          </a:xfrm>
          <a:prstGeom prst="rect">
            <a:avLst/>
          </a:prstGeom>
          <a:solidFill>
            <a:srgbClr val="005A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5458522" y="4375061"/>
            <a:ext cx="6224954" cy="992579"/>
          </a:xfrm>
          <a:prstGeom prst="rect">
            <a:avLst/>
          </a:prstGeom>
        </p:spPr>
        <p:txBody>
          <a:bodyPr wrap="square">
            <a:spAutoFit/>
          </a:bodyPr>
          <a:lstStyle/>
          <a:p>
            <a:r>
              <a:rPr lang="en-US" sz="2800" b="1" dirty="0">
                <a:solidFill>
                  <a:schemeClr val="bg1"/>
                </a:solidFill>
              </a:rPr>
              <a:t>Powered by </a:t>
            </a:r>
            <a:r>
              <a:rPr lang="en-US" sz="2800" b="1" dirty="0" err="1">
                <a:solidFill>
                  <a:schemeClr val="bg1"/>
                </a:solidFill>
              </a:rPr>
              <a:t>Syncta</a:t>
            </a:r>
            <a:endParaRPr lang="en-US" sz="2800" b="1" dirty="0">
              <a:solidFill>
                <a:schemeClr val="bg1"/>
              </a:solidFill>
            </a:endParaRPr>
          </a:p>
          <a:p>
            <a:pPr marL="342900" indent="-342900">
              <a:buFont typeface="Arial" panose="020B0604020202020204" pitchFamily="34" charset="0"/>
              <a:buChar char="•"/>
            </a:pPr>
            <a:endParaRPr lang="en-US" sz="1050" b="1" dirty="0">
              <a:solidFill>
                <a:schemeClr val="bg1"/>
              </a:solidFill>
            </a:endParaRPr>
          </a:p>
          <a:p>
            <a:pPr marL="571500" lvl="1" indent="-228600">
              <a:buFont typeface="Arial Narrow" panose="020B0606020202030204" pitchFamily="34" charset="0"/>
              <a:buChar char="▫"/>
            </a:pPr>
            <a:r>
              <a:rPr lang="en-US" sz="2000" dirty="0">
                <a:solidFill>
                  <a:schemeClr val="bg1"/>
                </a:solidFill>
              </a:rPr>
              <a:t>Direct Notification Service</a:t>
            </a: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16171" t="22179" r="16394" b="30000"/>
          <a:stretch/>
        </p:blipFill>
        <p:spPr>
          <a:xfrm>
            <a:off x="8756154" y="3921072"/>
            <a:ext cx="2760545" cy="1957573"/>
          </a:xfrm>
          <a:prstGeom prst="rect">
            <a:avLst/>
          </a:prstGeom>
        </p:spPr>
      </p:pic>
      <p:grpSp>
        <p:nvGrpSpPr>
          <p:cNvPr id="20" name="Target3"/>
          <p:cNvGrpSpPr>
            <a:grpSpLocks noChangeAspect="1"/>
          </p:cNvGrpSpPr>
          <p:nvPr>
            <p:custDataLst>
              <p:tags r:id="rId2"/>
            </p:custDataLst>
          </p:nvPr>
        </p:nvGrpSpPr>
        <p:grpSpPr bwMode="auto">
          <a:xfrm>
            <a:off x="655737" y="3305269"/>
            <a:ext cx="1049970" cy="1052135"/>
            <a:chOff x="2347" y="664"/>
            <a:chExt cx="2910" cy="2916"/>
          </a:xfrm>
          <a:solidFill>
            <a:schemeClr val="bg1"/>
          </a:solidFill>
        </p:grpSpPr>
        <p:sp>
          <p:nvSpPr>
            <p:cNvPr id="21" name="Freeform 124"/>
            <p:cNvSpPr>
              <a:spLocks noEditPoints="1"/>
            </p:cNvSpPr>
            <p:nvPr/>
          </p:nvSpPr>
          <p:spPr bwMode="auto">
            <a:xfrm>
              <a:off x="2875" y="1193"/>
              <a:ext cx="1854" cy="1858"/>
            </a:xfrm>
            <a:custGeom>
              <a:avLst/>
              <a:gdLst>
                <a:gd name="T0" fmla="*/ 233 w 467"/>
                <a:gd name="T1" fmla="*/ 400 h 467"/>
                <a:gd name="T2" fmla="*/ 67 w 467"/>
                <a:gd name="T3" fmla="*/ 233 h 467"/>
                <a:gd name="T4" fmla="*/ 233 w 467"/>
                <a:gd name="T5" fmla="*/ 67 h 467"/>
                <a:gd name="T6" fmla="*/ 400 w 467"/>
                <a:gd name="T7" fmla="*/ 233 h 467"/>
                <a:gd name="T8" fmla="*/ 233 w 467"/>
                <a:gd name="T9" fmla="*/ 400 h 467"/>
                <a:gd name="T10" fmla="*/ 233 w 467"/>
                <a:gd name="T11" fmla="*/ 0 h 467"/>
                <a:gd name="T12" fmla="*/ 0 w 467"/>
                <a:gd name="T13" fmla="*/ 233 h 467"/>
                <a:gd name="T14" fmla="*/ 233 w 467"/>
                <a:gd name="T15" fmla="*/ 467 h 467"/>
                <a:gd name="T16" fmla="*/ 467 w 467"/>
                <a:gd name="T17" fmla="*/ 233 h 467"/>
                <a:gd name="T18" fmla="*/ 233 w 467"/>
                <a:gd name="T19"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467">
                  <a:moveTo>
                    <a:pt x="233" y="400"/>
                  </a:moveTo>
                  <a:cubicBezTo>
                    <a:pt x="141" y="400"/>
                    <a:pt x="67" y="325"/>
                    <a:pt x="67" y="233"/>
                  </a:cubicBezTo>
                  <a:cubicBezTo>
                    <a:pt x="67" y="141"/>
                    <a:pt x="141" y="67"/>
                    <a:pt x="233" y="67"/>
                  </a:cubicBezTo>
                  <a:cubicBezTo>
                    <a:pt x="325" y="67"/>
                    <a:pt x="400" y="141"/>
                    <a:pt x="400" y="233"/>
                  </a:cubicBezTo>
                  <a:cubicBezTo>
                    <a:pt x="400" y="325"/>
                    <a:pt x="325" y="400"/>
                    <a:pt x="233" y="400"/>
                  </a:cubicBezTo>
                  <a:close/>
                  <a:moveTo>
                    <a:pt x="233" y="0"/>
                  </a:moveTo>
                  <a:cubicBezTo>
                    <a:pt x="104" y="0"/>
                    <a:pt x="0" y="104"/>
                    <a:pt x="0" y="233"/>
                  </a:cubicBezTo>
                  <a:cubicBezTo>
                    <a:pt x="0" y="362"/>
                    <a:pt x="104" y="467"/>
                    <a:pt x="233" y="467"/>
                  </a:cubicBezTo>
                  <a:cubicBezTo>
                    <a:pt x="362" y="467"/>
                    <a:pt x="467" y="362"/>
                    <a:pt x="467" y="233"/>
                  </a:cubicBezTo>
                  <a:cubicBezTo>
                    <a:pt x="467" y="104"/>
                    <a:pt x="362" y="0"/>
                    <a:pt x="23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25"/>
            <p:cNvSpPr>
              <a:spLocks noEditPoints="1"/>
            </p:cNvSpPr>
            <p:nvPr/>
          </p:nvSpPr>
          <p:spPr bwMode="auto">
            <a:xfrm>
              <a:off x="2347" y="664"/>
              <a:ext cx="2910" cy="2916"/>
            </a:xfrm>
            <a:custGeom>
              <a:avLst/>
              <a:gdLst>
                <a:gd name="T0" fmla="*/ 366 w 733"/>
                <a:gd name="T1" fmla="*/ 666 h 733"/>
                <a:gd name="T2" fmla="*/ 66 w 733"/>
                <a:gd name="T3" fmla="*/ 366 h 733"/>
                <a:gd name="T4" fmla="*/ 366 w 733"/>
                <a:gd name="T5" fmla="*/ 66 h 733"/>
                <a:gd name="T6" fmla="*/ 666 w 733"/>
                <a:gd name="T7" fmla="*/ 366 h 733"/>
                <a:gd name="T8" fmla="*/ 366 w 733"/>
                <a:gd name="T9" fmla="*/ 666 h 733"/>
                <a:gd name="T10" fmla="*/ 366 w 733"/>
                <a:gd name="T11" fmla="*/ 0 h 733"/>
                <a:gd name="T12" fmla="*/ 0 w 733"/>
                <a:gd name="T13" fmla="*/ 366 h 733"/>
                <a:gd name="T14" fmla="*/ 366 w 733"/>
                <a:gd name="T15" fmla="*/ 733 h 733"/>
                <a:gd name="T16" fmla="*/ 733 w 733"/>
                <a:gd name="T17" fmla="*/ 366 h 733"/>
                <a:gd name="T18" fmla="*/ 366 w 733"/>
                <a:gd name="T19"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733">
                  <a:moveTo>
                    <a:pt x="366" y="666"/>
                  </a:moveTo>
                  <a:cubicBezTo>
                    <a:pt x="201" y="666"/>
                    <a:pt x="66" y="532"/>
                    <a:pt x="66" y="366"/>
                  </a:cubicBezTo>
                  <a:cubicBezTo>
                    <a:pt x="66" y="201"/>
                    <a:pt x="201" y="66"/>
                    <a:pt x="366" y="66"/>
                  </a:cubicBezTo>
                  <a:cubicBezTo>
                    <a:pt x="532" y="66"/>
                    <a:pt x="666" y="201"/>
                    <a:pt x="666" y="366"/>
                  </a:cubicBezTo>
                  <a:cubicBezTo>
                    <a:pt x="666" y="532"/>
                    <a:pt x="532" y="666"/>
                    <a:pt x="366" y="666"/>
                  </a:cubicBezTo>
                  <a:close/>
                  <a:moveTo>
                    <a:pt x="366" y="0"/>
                  </a:moveTo>
                  <a:cubicBezTo>
                    <a:pt x="164" y="0"/>
                    <a:pt x="0" y="164"/>
                    <a:pt x="0" y="366"/>
                  </a:cubicBezTo>
                  <a:cubicBezTo>
                    <a:pt x="0" y="569"/>
                    <a:pt x="164" y="733"/>
                    <a:pt x="366" y="733"/>
                  </a:cubicBezTo>
                  <a:cubicBezTo>
                    <a:pt x="569" y="733"/>
                    <a:pt x="733" y="569"/>
                    <a:pt x="733" y="366"/>
                  </a:cubicBezTo>
                  <a:cubicBezTo>
                    <a:pt x="733" y="164"/>
                    <a:pt x="569" y="0"/>
                    <a:pt x="36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Oval 126"/>
            <p:cNvSpPr>
              <a:spLocks noChangeArrowheads="1"/>
            </p:cNvSpPr>
            <p:nvPr/>
          </p:nvSpPr>
          <p:spPr bwMode="auto">
            <a:xfrm>
              <a:off x="3470" y="1790"/>
              <a:ext cx="663" cy="66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8386" y="4296669"/>
            <a:ext cx="1006621" cy="328896"/>
          </a:xfrm>
          <a:prstGeom prst="rect">
            <a:avLst/>
          </a:prstGeom>
        </p:spPr>
      </p:pic>
      <p:sp>
        <p:nvSpPr>
          <p:cNvPr id="27" name="Rectangle 26"/>
          <p:cNvSpPr/>
          <p:nvPr/>
        </p:nvSpPr>
        <p:spPr>
          <a:xfrm>
            <a:off x="533467" y="4479963"/>
            <a:ext cx="4592527" cy="1569660"/>
          </a:xfrm>
          <a:prstGeom prst="rect">
            <a:avLst/>
          </a:prstGeom>
        </p:spPr>
        <p:txBody>
          <a:bodyPr wrap="square">
            <a:spAutoFit/>
          </a:bodyPr>
          <a:lstStyle/>
          <a:p>
            <a:pPr marL="342900" indent="-342900">
              <a:buFont typeface="Wingdings" panose="05000000000000000000" pitchFamily="2" charset="2"/>
              <a:buChar char="ü"/>
            </a:pPr>
            <a:r>
              <a:rPr lang="en-US" sz="2400" dirty="0">
                <a:solidFill>
                  <a:schemeClr val="bg1"/>
                </a:solidFill>
              </a:rPr>
              <a:t>Standard Item Ordering Codes</a:t>
            </a:r>
          </a:p>
          <a:p>
            <a:pPr marL="342900" indent="-342900">
              <a:buFont typeface="Wingdings" panose="05000000000000000000" pitchFamily="2" charset="2"/>
              <a:buChar char="ü"/>
            </a:pPr>
            <a:r>
              <a:rPr lang="en-US" sz="2400" dirty="0">
                <a:solidFill>
                  <a:schemeClr val="bg1"/>
                </a:solidFill>
              </a:rPr>
              <a:t>Reduced Lead-Times</a:t>
            </a:r>
          </a:p>
          <a:p>
            <a:pPr marL="342900" indent="-342900">
              <a:buFont typeface="Wingdings" panose="05000000000000000000" pitchFamily="2" charset="2"/>
              <a:buChar char="ü"/>
            </a:pPr>
            <a:r>
              <a:rPr lang="en-US" sz="2400" dirty="0">
                <a:solidFill>
                  <a:schemeClr val="bg1"/>
                </a:solidFill>
              </a:rPr>
              <a:t>Easier to Purchase</a:t>
            </a:r>
          </a:p>
          <a:p>
            <a:pPr marL="342900" indent="-342900">
              <a:buFont typeface="Wingdings" panose="05000000000000000000" pitchFamily="2" charset="2"/>
              <a:buChar char="ü"/>
            </a:pPr>
            <a:r>
              <a:rPr lang="en-US" sz="2400" dirty="0">
                <a:solidFill>
                  <a:schemeClr val="bg1"/>
                </a:solidFill>
              </a:rPr>
              <a:t>4 Application Solutions</a:t>
            </a:r>
          </a:p>
        </p:txBody>
      </p:sp>
      <p:sp>
        <p:nvSpPr>
          <p:cNvPr id="28" name="TextBox 27"/>
          <p:cNvSpPr txBox="1"/>
          <p:nvPr/>
        </p:nvSpPr>
        <p:spPr>
          <a:xfrm>
            <a:off x="3021191" y="1324009"/>
            <a:ext cx="1949573" cy="1446550"/>
          </a:xfrm>
          <a:prstGeom prst="rect">
            <a:avLst/>
          </a:prstGeom>
          <a:noFill/>
        </p:spPr>
        <p:txBody>
          <a:bodyPr wrap="none" rtlCol="0">
            <a:spAutoFit/>
          </a:bodyPr>
          <a:lstStyle/>
          <a:p>
            <a:pPr algn="ctr"/>
            <a:r>
              <a:rPr lang="en-US" sz="2800" b="1" dirty="0">
                <a:solidFill>
                  <a:schemeClr val="bg1"/>
                </a:solidFill>
              </a:rPr>
              <a:t>Connectivity</a:t>
            </a:r>
          </a:p>
          <a:p>
            <a:pPr algn="ctr"/>
            <a:r>
              <a:rPr lang="en-US" sz="2000" dirty="0">
                <a:solidFill>
                  <a:schemeClr val="bg1"/>
                </a:solidFill>
              </a:rPr>
              <a:t>BMS +</a:t>
            </a:r>
          </a:p>
          <a:p>
            <a:pPr algn="ctr"/>
            <a:r>
              <a:rPr lang="en-US" sz="2000" dirty="0">
                <a:solidFill>
                  <a:schemeClr val="bg1"/>
                </a:solidFill>
              </a:rPr>
              <a:t>Cellular</a:t>
            </a:r>
          </a:p>
          <a:p>
            <a:pPr algn="ctr"/>
            <a:r>
              <a:rPr lang="en-US" sz="2000" dirty="0">
                <a:solidFill>
                  <a:schemeClr val="bg1"/>
                </a:solidFill>
              </a:rPr>
              <a:t>w/ mobile App</a:t>
            </a:r>
          </a:p>
        </p:txBody>
      </p:sp>
      <p:sp>
        <p:nvSpPr>
          <p:cNvPr id="30" name="TextBox 29"/>
          <p:cNvSpPr txBox="1"/>
          <p:nvPr/>
        </p:nvSpPr>
        <p:spPr>
          <a:xfrm>
            <a:off x="714760" y="1249627"/>
            <a:ext cx="1649554" cy="1569660"/>
          </a:xfrm>
          <a:prstGeom prst="rect">
            <a:avLst/>
          </a:prstGeom>
          <a:noFill/>
        </p:spPr>
        <p:txBody>
          <a:bodyPr wrap="none" rtlCol="0">
            <a:spAutoFit/>
          </a:bodyPr>
          <a:lstStyle/>
          <a:p>
            <a:pPr algn="ctr"/>
            <a:r>
              <a:rPr lang="en-US" sz="2800" b="1" dirty="0">
                <a:solidFill>
                  <a:schemeClr val="bg1"/>
                </a:solidFill>
              </a:rPr>
              <a:t>Lead-Time</a:t>
            </a:r>
          </a:p>
          <a:p>
            <a:pPr algn="ctr"/>
            <a:r>
              <a:rPr lang="en-US" sz="2800" b="1" dirty="0">
                <a:solidFill>
                  <a:schemeClr val="bg1"/>
                </a:solidFill>
              </a:rPr>
              <a:t>5 Days</a:t>
            </a:r>
          </a:p>
          <a:p>
            <a:pPr algn="ctr"/>
            <a:r>
              <a:rPr lang="en-US" sz="2000" b="1" dirty="0">
                <a:solidFill>
                  <a:schemeClr val="bg1"/>
                </a:solidFill>
              </a:rPr>
              <a:t>[Upon order</a:t>
            </a:r>
            <a:br>
              <a:rPr lang="en-US" sz="2000" b="1" dirty="0">
                <a:solidFill>
                  <a:schemeClr val="bg1"/>
                </a:solidFill>
              </a:rPr>
            </a:br>
            <a:r>
              <a:rPr lang="en-US" sz="2000" b="1" dirty="0">
                <a:solidFill>
                  <a:schemeClr val="bg1"/>
                </a:solidFill>
              </a:rPr>
              <a:t>receipt]</a:t>
            </a:r>
          </a:p>
        </p:txBody>
      </p:sp>
      <p:sp>
        <p:nvSpPr>
          <p:cNvPr id="35" name="TextBox 34"/>
          <p:cNvSpPr txBox="1"/>
          <p:nvPr/>
        </p:nvSpPr>
        <p:spPr>
          <a:xfrm>
            <a:off x="5346601" y="2509152"/>
            <a:ext cx="2274907" cy="892552"/>
          </a:xfrm>
          <a:prstGeom prst="rect">
            <a:avLst/>
          </a:prstGeom>
          <a:noFill/>
        </p:spPr>
        <p:txBody>
          <a:bodyPr wrap="square" rtlCol="0">
            <a:spAutoFit/>
          </a:bodyPr>
          <a:lstStyle/>
          <a:p>
            <a:pPr algn="ctr"/>
            <a:r>
              <a:rPr lang="en-US" sz="2800" b="1" dirty="0">
                <a:solidFill>
                  <a:schemeClr val="bg1"/>
                </a:solidFill>
              </a:rPr>
              <a:t>Notifications</a:t>
            </a:r>
          </a:p>
          <a:p>
            <a:pPr algn="ctr"/>
            <a:r>
              <a:rPr lang="en-US" sz="2400" dirty="0">
                <a:solidFill>
                  <a:schemeClr val="bg1"/>
                </a:solidFill>
              </a:rPr>
              <a:t>Real-time</a:t>
            </a:r>
          </a:p>
        </p:txBody>
      </p:sp>
      <p:cxnSp>
        <p:nvCxnSpPr>
          <p:cNvPr id="36" name="Straight Connector 35"/>
          <p:cNvCxnSpPr/>
          <p:nvPr/>
        </p:nvCxnSpPr>
        <p:spPr>
          <a:xfrm>
            <a:off x="5513864" y="2415099"/>
            <a:ext cx="19255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27132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On Technology – 4 Application Solutions</a:t>
            </a:r>
          </a:p>
        </p:txBody>
      </p:sp>
      <p:grpSp>
        <p:nvGrpSpPr>
          <p:cNvPr id="16390" name="Group 16389"/>
          <p:cNvGrpSpPr/>
          <p:nvPr/>
        </p:nvGrpSpPr>
        <p:grpSpPr>
          <a:xfrm>
            <a:off x="381000" y="1143000"/>
            <a:ext cx="5600700" cy="2286000"/>
            <a:chOff x="381000" y="1143000"/>
            <a:chExt cx="5600700" cy="2286000"/>
          </a:xfrm>
        </p:grpSpPr>
        <p:sp>
          <p:nvSpPr>
            <p:cNvPr id="20" name="Snip Single Corner Rectangle 19"/>
            <p:cNvSpPr/>
            <p:nvPr/>
          </p:nvSpPr>
          <p:spPr>
            <a:xfrm>
              <a:off x="529004" y="1239391"/>
              <a:ext cx="5452696" cy="2103120"/>
            </a:xfrm>
            <a:prstGeom prst="snip1Rect">
              <a:avLst>
                <a:gd name="adj" fmla="val 14934"/>
              </a:avLst>
            </a:prstGeom>
            <a:solidFill>
              <a:schemeClr val="bg1"/>
            </a:solidFill>
            <a:ln w="9525">
              <a:solidFill>
                <a:schemeClr val="tx1"/>
              </a:solidFill>
            </a:ln>
            <a:effectLst>
              <a:outerShdw blurRad="127000" algn="ctr" rotWithShape="0">
                <a:schemeClr val="bg2">
                  <a:lumMod val="25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1000" y="1143000"/>
              <a:ext cx="296008" cy="2286000"/>
            </a:xfrm>
            <a:prstGeom prst="rect">
              <a:avLst/>
            </a:prstGeom>
            <a:solidFill>
              <a:srgbClr val="005A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rPr>
                <a:t>PVS-7000</a:t>
              </a:r>
            </a:p>
          </p:txBody>
        </p:sp>
        <p:sp>
          <p:nvSpPr>
            <p:cNvPr id="11" name="Rectangle 10"/>
            <p:cNvSpPr/>
            <p:nvPr/>
          </p:nvSpPr>
          <p:spPr>
            <a:xfrm rot="16200000">
              <a:off x="-139439" y="2185601"/>
              <a:ext cx="2011576" cy="276999"/>
            </a:xfrm>
            <a:prstGeom prst="rect">
              <a:avLst/>
            </a:prstGeom>
          </p:spPr>
          <p:txBody>
            <a:bodyPr wrap="none" anchor="ctr">
              <a:spAutoFit/>
            </a:bodyPr>
            <a:lstStyle/>
            <a:p>
              <a:pPr algn="ctr"/>
              <a:r>
                <a:rPr lang="en-US" sz="1200" b="1" dirty="0"/>
                <a:t>Flood Protection Valve Station</a:t>
              </a:r>
            </a:p>
          </p:txBody>
        </p:sp>
        <p:pic>
          <p:nvPicPr>
            <p:cNvPr id="1638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373"/>
            <a:stretch/>
          </p:blipFill>
          <p:spPr bwMode="auto">
            <a:xfrm>
              <a:off x="1374214" y="1288364"/>
              <a:ext cx="3762562" cy="2025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3957263" y="2732629"/>
              <a:ext cx="2013549" cy="430887"/>
            </a:xfrm>
            <a:prstGeom prst="rect">
              <a:avLst/>
            </a:prstGeom>
            <a:ln w="19050">
              <a:noFill/>
            </a:ln>
          </p:spPr>
          <p:txBody>
            <a:bodyPr wrap="square">
              <a:spAutoFit/>
            </a:bodyPr>
            <a:lstStyle/>
            <a:p>
              <a:pPr algn="r"/>
              <a:r>
                <a:rPr lang="en-US" sz="1100" dirty="0">
                  <a:solidFill>
                    <a:schemeClr val="tx1">
                      <a:lumMod val="50000"/>
                      <a:lumOff val="50000"/>
                    </a:schemeClr>
                  </a:solidFill>
                </a:rPr>
                <a:t>Backflow + ACV + IoT Connectivity</a:t>
              </a:r>
              <a:br>
                <a:rPr lang="en-US" sz="1100" dirty="0">
                  <a:solidFill>
                    <a:schemeClr val="tx1">
                      <a:lumMod val="50000"/>
                      <a:lumOff val="50000"/>
                    </a:schemeClr>
                  </a:solidFill>
                </a:rPr>
              </a:br>
              <a:r>
                <a:rPr lang="en-US" sz="1100" dirty="0">
                  <a:solidFill>
                    <a:schemeClr val="tx1">
                      <a:lumMod val="50000"/>
                      <a:lumOff val="50000"/>
                    </a:schemeClr>
                  </a:solidFill>
                </a:rPr>
                <a:t>existing but adding wireless</a:t>
              </a:r>
            </a:p>
          </p:txBody>
        </p:sp>
      </p:grpSp>
      <p:grpSp>
        <p:nvGrpSpPr>
          <p:cNvPr id="16389" name="Group 16388"/>
          <p:cNvGrpSpPr/>
          <p:nvPr/>
        </p:nvGrpSpPr>
        <p:grpSpPr>
          <a:xfrm>
            <a:off x="381000" y="3886200"/>
            <a:ext cx="5600700" cy="2286000"/>
            <a:chOff x="381000" y="3886200"/>
            <a:chExt cx="5600700" cy="2286000"/>
          </a:xfrm>
        </p:grpSpPr>
        <p:sp>
          <p:nvSpPr>
            <p:cNvPr id="21" name="Snip Single Corner Rectangle 20"/>
            <p:cNvSpPr/>
            <p:nvPr/>
          </p:nvSpPr>
          <p:spPr>
            <a:xfrm>
              <a:off x="529004" y="3976622"/>
              <a:ext cx="5452696" cy="2103120"/>
            </a:xfrm>
            <a:prstGeom prst="snip1Rect">
              <a:avLst>
                <a:gd name="adj" fmla="val 14934"/>
              </a:avLst>
            </a:prstGeom>
            <a:solidFill>
              <a:schemeClr val="bg1"/>
            </a:solidFill>
            <a:ln w="9525">
              <a:solidFill>
                <a:schemeClr val="tx1"/>
              </a:solidFill>
            </a:ln>
            <a:effectLst>
              <a:outerShdw blurRad="127000" algn="ctr" rotWithShape="0">
                <a:schemeClr val="bg2">
                  <a:lumMod val="25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1000" y="3886200"/>
              <a:ext cx="296008" cy="2286000"/>
            </a:xfrm>
            <a:prstGeom prst="rect">
              <a:avLst/>
            </a:prstGeom>
            <a:solidFill>
              <a:srgbClr val="005A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1"/>
                  </a:solidFill>
                </a:rPr>
                <a:t>LFF113FP</a:t>
              </a:r>
            </a:p>
          </p:txBody>
        </p:sp>
        <p:sp>
          <p:nvSpPr>
            <p:cNvPr id="12" name="Rectangle 11"/>
            <p:cNvSpPr/>
            <p:nvPr/>
          </p:nvSpPr>
          <p:spPr>
            <a:xfrm rot="16200000">
              <a:off x="-139438" y="4890699"/>
              <a:ext cx="2011576" cy="276999"/>
            </a:xfrm>
            <a:prstGeom prst="rect">
              <a:avLst/>
            </a:prstGeom>
          </p:spPr>
          <p:txBody>
            <a:bodyPr wrap="none" anchor="ctr">
              <a:spAutoFit/>
            </a:bodyPr>
            <a:lstStyle/>
            <a:p>
              <a:pPr algn="ctr"/>
              <a:r>
                <a:rPr lang="en-US" sz="1200" b="1" dirty="0"/>
                <a:t>Flood Protection Valve Station</a:t>
              </a:r>
            </a:p>
          </p:txBody>
        </p:sp>
        <p:grpSp>
          <p:nvGrpSpPr>
            <p:cNvPr id="16388" name="Group 16387"/>
            <p:cNvGrpSpPr/>
            <p:nvPr/>
          </p:nvGrpSpPr>
          <p:grpSpPr>
            <a:xfrm>
              <a:off x="1625055" y="4027186"/>
              <a:ext cx="3794324" cy="2025352"/>
              <a:chOff x="1392153" y="4027186"/>
              <a:chExt cx="3794324" cy="2025352"/>
            </a:xfrm>
          </p:grpSpPr>
          <p:pic>
            <p:nvPicPr>
              <p:cNvPr id="3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373"/>
              <a:stretch/>
            </p:blipFill>
            <p:spPr bwMode="auto">
              <a:xfrm>
                <a:off x="1392153" y="4027186"/>
                <a:ext cx="3762562" cy="2025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4" name="Rectangle 16383"/>
              <p:cNvSpPr/>
              <p:nvPr/>
            </p:nvSpPr>
            <p:spPr>
              <a:xfrm>
                <a:off x="3334510" y="4285622"/>
                <a:ext cx="1527884" cy="919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5" name="Rectangle 16384"/>
              <p:cNvSpPr/>
              <p:nvPr/>
            </p:nvSpPr>
            <p:spPr>
              <a:xfrm>
                <a:off x="3301515" y="4769190"/>
                <a:ext cx="524786" cy="38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7" name="Rectangle 16386"/>
              <p:cNvSpPr/>
              <p:nvPr/>
            </p:nvSpPr>
            <p:spPr>
              <a:xfrm>
                <a:off x="4110820" y="5154285"/>
                <a:ext cx="1075657" cy="367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4186181" y="4154817"/>
              <a:ext cx="1492139" cy="261610"/>
            </a:xfrm>
            <a:prstGeom prst="rect">
              <a:avLst/>
            </a:prstGeom>
            <a:ln w="19050">
              <a:noFill/>
            </a:ln>
          </p:spPr>
          <p:txBody>
            <a:bodyPr wrap="square">
              <a:spAutoFit/>
            </a:bodyPr>
            <a:lstStyle/>
            <a:p>
              <a:pPr algn="r"/>
              <a:r>
                <a:rPr lang="en-US" sz="1100" dirty="0">
                  <a:solidFill>
                    <a:schemeClr val="tx1">
                      <a:lumMod val="50000"/>
                      <a:lumOff val="50000"/>
                    </a:schemeClr>
                  </a:solidFill>
                </a:rPr>
                <a:t>ACV + IoT Connectivity</a:t>
              </a:r>
            </a:p>
          </p:txBody>
        </p:sp>
      </p:grpSp>
      <p:grpSp>
        <p:nvGrpSpPr>
          <p:cNvPr id="16397" name="Group 16396"/>
          <p:cNvGrpSpPr/>
          <p:nvPr/>
        </p:nvGrpSpPr>
        <p:grpSpPr>
          <a:xfrm>
            <a:off x="6204416" y="1143000"/>
            <a:ext cx="5606584" cy="2286000"/>
            <a:chOff x="6204416" y="1143000"/>
            <a:chExt cx="5606584" cy="2286000"/>
          </a:xfrm>
        </p:grpSpPr>
        <p:sp>
          <p:nvSpPr>
            <p:cNvPr id="22" name="Snip Single Corner Rectangle 21"/>
            <p:cNvSpPr/>
            <p:nvPr/>
          </p:nvSpPr>
          <p:spPr>
            <a:xfrm>
              <a:off x="6358304" y="1239391"/>
              <a:ext cx="5452696" cy="2103120"/>
            </a:xfrm>
            <a:prstGeom prst="snip1Rect">
              <a:avLst>
                <a:gd name="adj" fmla="val 14934"/>
              </a:avLst>
            </a:prstGeom>
            <a:solidFill>
              <a:schemeClr val="bg1"/>
            </a:solidFill>
            <a:ln w="9525">
              <a:solidFill>
                <a:schemeClr val="tx1"/>
              </a:solidFill>
            </a:ln>
            <a:effectLst>
              <a:outerShdw blurRad="127000" algn="ctr" rotWithShape="0">
                <a:schemeClr val="bg2">
                  <a:lumMod val="25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210300" y="1143000"/>
              <a:ext cx="296008" cy="2286000"/>
            </a:xfrm>
            <a:prstGeom prst="rect">
              <a:avLst/>
            </a:prstGeom>
            <a:solidFill>
              <a:srgbClr val="005A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b="1" dirty="0">
                <a:solidFill>
                  <a:schemeClr val="bg1"/>
                </a:solidFill>
              </a:endParaRPr>
            </a:p>
          </p:txBody>
        </p:sp>
        <p:sp>
          <p:nvSpPr>
            <p:cNvPr id="13" name="Rectangle 12"/>
            <p:cNvSpPr/>
            <p:nvPr/>
          </p:nvSpPr>
          <p:spPr>
            <a:xfrm rot="16200000">
              <a:off x="5241653" y="2132111"/>
              <a:ext cx="2233304" cy="307777"/>
            </a:xfrm>
            <a:prstGeom prst="rect">
              <a:avLst/>
            </a:prstGeom>
          </p:spPr>
          <p:txBody>
            <a:bodyPr wrap="none" anchor="ctr">
              <a:spAutoFit/>
            </a:bodyPr>
            <a:lstStyle/>
            <a:p>
              <a:pPr algn="ctr"/>
              <a:r>
                <a:rPr lang="en-US" sz="1400" b="1" dirty="0">
                  <a:solidFill>
                    <a:schemeClr val="bg1"/>
                  </a:solidFill>
                </a:rPr>
                <a:t>FLOOD DETECTION SYSTEM</a:t>
              </a:r>
            </a:p>
          </p:txBody>
        </p:sp>
        <p:grpSp>
          <p:nvGrpSpPr>
            <p:cNvPr id="16396" name="Group 16395"/>
            <p:cNvGrpSpPr/>
            <p:nvPr/>
          </p:nvGrpSpPr>
          <p:grpSpPr>
            <a:xfrm>
              <a:off x="7097573" y="1246851"/>
              <a:ext cx="3762562" cy="2025352"/>
              <a:chOff x="6968183" y="1246851"/>
              <a:chExt cx="3762562" cy="2025352"/>
            </a:xfrm>
          </p:grpSpPr>
          <p:pic>
            <p:nvPicPr>
              <p:cNvPr id="4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373"/>
              <a:stretch/>
            </p:blipFill>
            <p:spPr bwMode="auto">
              <a:xfrm>
                <a:off x="6968183" y="1246851"/>
                <a:ext cx="3762562" cy="2025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1" name="Rectangle 16390"/>
              <p:cNvSpPr/>
              <p:nvPr/>
            </p:nvSpPr>
            <p:spPr>
              <a:xfrm>
                <a:off x="8018457" y="1729740"/>
                <a:ext cx="858843" cy="72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630478" y="1703028"/>
                <a:ext cx="278973" cy="28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697306" y="1501938"/>
                <a:ext cx="212146" cy="249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93" name="Straight Connector 16392"/>
              <p:cNvCxnSpPr/>
              <p:nvPr/>
            </p:nvCxnSpPr>
            <p:spPr>
              <a:xfrm>
                <a:off x="8658861" y="1698138"/>
                <a:ext cx="0" cy="83791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10049956" y="2993341"/>
              <a:ext cx="1752735" cy="261610"/>
            </a:xfrm>
            <a:prstGeom prst="rect">
              <a:avLst/>
            </a:prstGeom>
            <a:ln w="19050">
              <a:noFill/>
            </a:ln>
          </p:spPr>
          <p:txBody>
            <a:bodyPr wrap="square">
              <a:spAutoFit/>
            </a:bodyPr>
            <a:lstStyle>
              <a:defPPr>
                <a:defRPr lang="en-US"/>
              </a:defPPr>
              <a:lvl1pPr algn="r">
                <a:defRPr sz="1100">
                  <a:solidFill>
                    <a:srgbClr val="2F8FF2"/>
                  </a:solidFill>
                </a:defRPr>
              </a:lvl1pPr>
            </a:lstStyle>
            <a:p>
              <a:r>
                <a:rPr lang="en-US" dirty="0">
                  <a:solidFill>
                    <a:schemeClr val="tx1">
                      <a:lumMod val="50000"/>
                      <a:lumOff val="50000"/>
                    </a:schemeClr>
                  </a:solidFill>
                </a:rPr>
                <a:t>Backflow + </a:t>
              </a:r>
              <a:r>
                <a:rPr lang="en-US" dirty="0" err="1">
                  <a:solidFill>
                    <a:schemeClr val="tx1">
                      <a:lumMod val="50000"/>
                      <a:lumOff val="50000"/>
                    </a:schemeClr>
                  </a:solidFill>
                </a:rPr>
                <a:t>IoT</a:t>
              </a:r>
              <a:r>
                <a:rPr lang="en-US" dirty="0">
                  <a:solidFill>
                    <a:schemeClr val="tx1">
                      <a:lumMod val="50000"/>
                      <a:lumOff val="50000"/>
                    </a:schemeClr>
                  </a:solidFill>
                </a:rPr>
                <a:t> Connectivity</a:t>
              </a:r>
            </a:p>
          </p:txBody>
        </p:sp>
      </p:grpSp>
      <p:grpSp>
        <p:nvGrpSpPr>
          <p:cNvPr id="16401" name="Group 16400"/>
          <p:cNvGrpSpPr/>
          <p:nvPr/>
        </p:nvGrpSpPr>
        <p:grpSpPr>
          <a:xfrm>
            <a:off x="6210300" y="3886200"/>
            <a:ext cx="5600700" cy="2286000"/>
            <a:chOff x="6210300" y="3886200"/>
            <a:chExt cx="5600700" cy="2286000"/>
          </a:xfrm>
        </p:grpSpPr>
        <p:sp>
          <p:nvSpPr>
            <p:cNvPr id="23" name="Snip Single Corner Rectangle 22"/>
            <p:cNvSpPr/>
            <p:nvPr/>
          </p:nvSpPr>
          <p:spPr>
            <a:xfrm>
              <a:off x="6358304" y="3974207"/>
              <a:ext cx="5452696" cy="2103120"/>
            </a:xfrm>
            <a:prstGeom prst="snip1Rect">
              <a:avLst>
                <a:gd name="adj" fmla="val 14934"/>
              </a:avLst>
            </a:prstGeom>
            <a:solidFill>
              <a:schemeClr val="bg1"/>
            </a:solidFill>
            <a:ln w="9525">
              <a:solidFill>
                <a:schemeClr val="tx1"/>
              </a:solidFill>
            </a:ln>
            <a:effectLst>
              <a:outerShdw blurRad="127000" algn="ctr" rotWithShape="0">
                <a:schemeClr val="bg2">
                  <a:lumMod val="25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10300" y="3886200"/>
              <a:ext cx="296008" cy="2286000"/>
            </a:xfrm>
            <a:prstGeom prst="rect">
              <a:avLst/>
            </a:prstGeom>
            <a:solidFill>
              <a:srgbClr val="005A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dirty="0">
                  <a:solidFill>
                    <a:schemeClr val="bg1"/>
                  </a:solidFill>
                </a:rPr>
                <a:t>UPGRADE KIT</a:t>
              </a:r>
            </a:p>
          </p:txBody>
        </p:sp>
        <p:grpSp>
          <p:nvGrpSpPr>
            <p:cNvPr id="24" name="Flag2"/>
            <p:cNvGrpSpPr>
              <a:grpSpLocks noChangeAspect="1"/>
            </p:cNvGrpSpPr>
            <p:nvPr>
              <p:custDataLst>
                <p:tags r:id="rId2"/>
              </p:custDataLst>
            </p:nvPr>
          </p:nvGrpSpPr>
          <p:grpSpPr bwMode="auto">
            <a:xfrm>
              <a:off x="6800332" y="5310037"/>
              <a:ext cx="507697" cy="542925"/>
              <a:chOff x="-220" y="-51"/>
              <a:chExt cx="490" cy="524"/>
            </a:xfrm>
            <a:solidFill>
              <a:schemeClr val="accent1"/>
            </a:solidFill>
          </p:grpSpPr>
          <p:sp>
            <p:nvSpPr>
              <p:cNvPr id="25" name="Flag2"/>
              <p:cNvSpPr>
                <a:spLocks/>
              </p:cNvSpPr>
              <p:nvPr>
                <p:custDataLst>
                  <p:tags r:id="rId3"/>
                </p:custDataLst>
              </p:nvPr>
            </p:nvSpPr>
            <p:spPr bwMode="auto">
              <a:xfrm>
                <a:off x="-220" y="25"/>
                <a:ext cx="162" cy="448"/>
              </a:xfrm>
              <a:custGeom>
                <a:avLst/>
                <a:gdLst>
                  <a:gd name="T0" fmla="*/ 55 w 398"/>
                  <a:gd name="T1" fmla="*/ 10 h 1102"/>
                  <a:gd name="T2" fmla="*/ 135 w 398"/>
                  <a:gd name="T3" fmla="*/ 56 h 1102"/>
                  <a:gd name="T4" fmla="*/ 389 w 398"/>
                  <a:gd name="T5" fmla="*/ 1012 h 1102"/>
                  <a:gd name="T6" fmla="*/ 343 w 398"/>
                  <a:gd name="T7" fmla="*/ 1093 h 1102"/>
                  <a:gd name="T8" fmla="*/ 263 w 398"/>
                  <a:gd name="T9" fmla="*/ 1046 h 1102"/>
                  <a:gd name="T10" fmla="*/ 9 w 398"/>
                  <a:gd name="T11" fmla="*/ 91 h 1102"/>
                  <a:gd name="T12" fmla="*/ 55 w 398"/>
                  <a:gd name="T13" fmla="*/ 10 h 1102"/>
                </a:gdLst>
                <a:ahLst/>
                <a:cxnLst>
                  <a:cxn ang="0">
                    <a:pos x="T0" y="T1"/>
                  </a:cxn>
                  <a:cxn ang="0">
                    <a:pos x="T2" y="T3"/>
                  </a:cxn>
                  <a:cxn ang="0">
                    <a:pos x="T4" y="T5"/>
                  </a:cxn>
                  <a:cxn ang="0">
                    <a:pos x="T6" y="T7"/>
                  </a:cxn>
                  <a:cxn ang="0">
                    <a:pos x="T8" y="T9"/>
                  </a:cxn>
                  <a:cxn ang="0">
                    <a:pos x="T10" y="T11"/>
                  </a:cxn>
                  <a:cxn ang="0">
                    <a:pos x="T12" y="T13"/>
                  </a:cxn>
                </a:cxnLst>
                <a:rect l="0" t="0" r="r" b="b"/>
                <a:pathLst>
                  <a:path w="398" h="1102">
                    <a:moveTo>
                      <a:pt x="55" y="10"/>
                    </a:moveTo>
                    <a:cubicBezTo>
                      <a:pt x="90" y="0"/>
                      <a:pt x="126" y="21"/>
                      <a:pt x="135" y="56"/>
                    </a:cubicBezTo>
                    <a:lnTo>
                      <a:pt x="389" y="1012"/>
                    </a:lnTo>
                    <a:cubicBezTo>
                      <a:pt x="398" y="1047"/>
                      <a:pt x="378" y="1083"/>
                      <a:pt x="343" y="1093"/>
                    </a:cubicBezTo>
                    <a:cubicBezTo>
                      <a:pt x="308" y="1102"/>
                      <a:pt x="272" y="1081"/>
                      <a:pt x="263" y="1046"/>
                    </a:cubicBezTo>
                    <a:lnTo>
                      <a:pt x="9" y="91"/>
                    </a:lnTo>
                    <a:cubicBezTo>
                      <a:pt x="0" y="55"/>
                      <a:pt x="21" y="19"/>
                      <a:pt x="55" y="1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lag2"/>
              <p:cNvSpPr>
                <a:spLocks/>
              </p:cNvSpPr>
              <p:nvPr>
                <p:custDataLst>
                  <p:tags r:id="rId4"/>
                </p:custDataLst>
              </p:nvPr>
            </p:nvSpPr>
            <p:spPr bwMode="auto">
              <a:xfrm>
                <a:off x="-141" y="-51"/>
                <a:ext cx="411" cy="350"/>
              </a:xfrm>
              <a:custGeom>
                <a:avLst/>
                <a:gdLst>
                  <a:gd name="T0" fmla="*/ 0 w 1012"/>
                  <a:gd name="T1" fmla="*/ 273 h 860"/>
                  <a:gd name="T2" fmla="*/ 446 w 1012"/>
                  <a:gd name="T3" fmla="*/ 171 h 860"/>
                  <a:gd name="T4" fmla="*/ 1012 w 1012"/>
                  <a:gd name="T5" fmla="*/ 260 h 860"/>
                  <a:gd name="T6" fmla="*/ 932 w 1012"/>
                  <a:gd name="T7" fmla="*/ 514 h 860"/>
                  <a:gd name="T8" fmla="*/ 529 w 1012"/>
                  <a:gd name="T9" fmla="*/ 671 h 860"/>
                  <a:gd name="T10" fmla="*/ 162 w 1012"/>
                  <a:gd name="T11" fmla="*/ 860 h 860"/>
                  <a:gd name="T12" fmla="*/ 0 w 1012"/>
                  <a:gd name="T13" fmla="*/ 273 h 860"/>
                </a:gdLst>
                <a:ahLst/>
                <a:cxnLst>
                  <a:cxn ang="0">
                    <a:pos x="T0" y="T1"/>
                  </a:cxn>
                  <a:cxn ang="0">
                    <a:pos x="T2" y="T3"/>
                  </a:cxn>
                  <a:cxn ang="0">
                    <a:pos x="T4" y="T5"/>
                  </a:cxn>
                  <a:cxn ang="0">
                    <a:pos x="T6" y="T7"/>
                  </a:cxn>
                  <a:cxn ang="0">
                    <a:pos x="T8" y="T9"/>
                  </a:cxn>
                  <a:cxn ang="0">
                    <a:pos x="T10" y="T11"/>
                  </a:cxn>
                  <a:cxn ang="0">
                    <a:pos x="T12" y="T13"/>
                  </a:cxn>
                </a:cxnLst>
                <a:rect l="0" t="0" r="r" b="b"/>
                <a:pathLst>
                  <a:path w="1012" h="860">
                    <a:moveTo>
                      <a:pt x="0" y="273"/>
                    </a:moveTo>
                    <a:cubicBezTo>
                      <a:pt x="16" y="243"/>
                      <a:pt x="175" y="0"/>
                      <a:pt x="446" y="171"/>
                    </a:cubicBezTo>
                    <a:cubicBezTo>
                      <a:pt x="718" y="343"/>
                      <a:pt x="895" y="465"/>
                      <a:pt x="1012" y="260"/>
                    </a:cubicBezTo>
                    <a:cubicBezTo>
                      <a:pt x="1012" y="260"/>
                      <a:pt x="983" y="426"/>
                      <a:pt x="932" y="514"/>
                    </a:cubicBezTo>
                    <a:cubicBezTo>
                      <a:pt x="882" y="602"/>
                      <a:pt x="725" y="723"/>
                      <a:pt x="529" y="671"/>
                    </a:cubicBezTo>
                    <a:cubicBezTo>
                      <a:pt x="349" y="624"/>
                      <a:pt x="216" y="697"/>
                      <a:pt x="162" y="860"/>
                    </a:cubicBezTo>
                    <a:cubicBezTo>
                      <a:pt x="162" y="860"/>
                      <a:pt x="12" y="318"/>
                      <a:pt x="0" y="273"/>
                    </a:cubicBezTo>
                    <a:close/>
                  </a:path>
                </a:pathLst>
              </a:custGeom>
              <a:solidFill>
                <a:srgbClr val="FF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5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373"/>
            <a:stretch/>
          </p:blipFill>
          <p:spPr bwMode="auto">
            <a:xfrm>
              <a:off x="7513757" y="4009635"/>
              <a:ext cx="3762562" cy="2025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8" name="Rectangle 16397"/>
            <p:cNvSpPr/>
            <p:nvPr/>
          </p:nvSpPr>
          <p:spPr>
            <a:xfrm>
              <a:off x="8545956" y="4485327"/>
              <a:ext cx="2503044" cy="69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9" name="Rectangle 16398"/>
            <p:cNvSpPr/>
            <p:nvPr/>
          </p:nvSpPr>
          <p:spPr>
            <a:xfrm>
              <a:off x="9248726" y="4240629"/>
              <a:ext cx="1667733" cy="42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9698131" y="4059483"/>
              <a:ext cx="1913938" cy="600164"/>
            </a:xfrm>
            <a:prstGeom prst="rect">
              <a:avLst/>
            </a:prstGeom>
            <a:ln w="19050">
              <a:noFill/>
            </a:ln>
          </p:spPr>
          <p:txBody>
            <a:bodyPr wrap="square">
              <a:spAutoFit/>
            </a:bodyPr>
            <a:lstStyle>
              <a:defPPr>
                <a:defRPr lang="en-US"/>
              </a:defPPr>
              <a:lvl1pPr algn="r">
                <a:defRPr sz="1100">
                  <a:solidFill>
                    <a:srgbClr val="2F8FF2"/>
                  </a:solidFill>
                </a:defRPr>
              </a:lvl1pPr>
            </a:lstStyle>
            <a:p>
              <a:r>
                <a:rPr lang="en-US" dirty="0">
                  <a:solidFill>
                    <a:schemeClr val="tx1">
                      <a:lumMod val="50000"/>
                      <a:lumOff val="50000"/>
                    </a:schemeClr>
                  </a:solidFill>
                </a:rPr>
                <a:t>FS99 + Control panel  +  </a:t>
              </a:r>
              <a:br>
                <a:rPr lang="en-US" dirty="0">
                  <a:solidFill>
                    <a:schemeClr val="tx1">
                      <a:lumMod val="50000"/>
                      <a:lumOff val="50000"/>
                    </a:schemeClr>
                  </a:solidFill>
                </a:rPr>
              </a:br>
              <a:r>
                <a:rPr lang="en-US" dirty="0">
                  <a:solidFill>
                    <a:schemeClr val="tx1">
                      <a:lumMod val="50000"/>
                      <a:lumOff val="50000"/>
                    </a:schemeClr>
                  </a:solidFill>
                </a:rPr>
                <a:t>IoT connectivity node +</a:t>
              </a:r>
              <a:br>
                <a:rPr lang="en-US" dirty="0">
                  <a:solidFill>
                    <a:schemeClr val="tx1">
                      <a:lumMod val="50000"/>
                      <a:lumOff val="50000"/>
                    </a:schemeClr>
                  </a:solidFill>
                </a:rPr>
              </a:br>
              <a:r>
                <a:rPr lang="en-US" dirty="0">
                  <a:solidFill>
                    <a:schemeClr val="tx1">
                      <a:lumMod val="50000"/>
                      <a:lumOff val="50000"/>
                    </a:schemeClr>
                  </a:solidFill>
                </a:rPr>
                <a:t>2“ Tee (PVC)</a:t>
              </a:r>
            </a:p>
          </p:txBody>
        </p:sp>
        <p:sp>
          <p:nvSpPr>
            <p:cNvPr id="19" name="TextBox 18"/>
            <p:cNvSpPr txBox="1"/>
            <p:nvPr/>
          </p:nvSpPr>
          <p:spPr>
            <a:xfrm>
              <a:off x="7214694" y="5521532"/>
              <a:ext cx="1607526" cy="400110"/>
            </a:xfrm>
            <a:prstGeom prst="rect">
              <a:avLst/>
            </a:prstGeom>
            <a:noFill/>
            <a:ln w="19050">
              <a:noFill/>
            </a:ln>
          </p:spPr>
          <p:txBody>
            <a:bodyPr wrap="square" rtlCol="0">
              <a:spAutoFit/>
            </a:bodyPr>
            <a:lstStyle/>
            <a:p>
              <a:pPr algn="ctr"/>
              <a:r>
                <a:rPr lang="en-US" sz="1000" dirty="0">
                  <a:solidFill>
                    <a:srgbClr val="FF0000"/>
                  </a:solidFill>
                </a:rPr>
                <a:t>Upgrade kit for either existing Backflow or ACV installation</a:t>
              </a:r>
            </a:p>
          </p:txBody>
        </p:sp>
        <p:cxnSp>
          <p:nvCxnSpPr>
            <p:cNvPr id="55" name="Straight Connector 54"/>
            <p:cNvCxnSpPr/>
            <p:nvPr/>
          </p:nvCxnSpPr>
          <p:spPr>
            <a:xfrm>
              <a:off x="9203480" y="4463340"/>
              <a:ext cx="0" cy="837916"/>
            </a:xfrm>
            <a:prstGeom prst="line">
              <a:avLst/>
            </a:prstGeom>
            <a:ln w="63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6402" name="Rectangle 16401"/>
          <p:cNvSpPr/>
          <p:nvPr/>
        </p:nvSpPr>
        <p:spPr>
          <a:xfrm>
            <a:off x="10222302" y="5154285"/>
            <a:ext cx="1054017" cy="46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3" name="Rectangle 16402"/>
          <p:cNvSpPr/>
          <p:nvPr/>
        </p:nvSpPr>
        <p:spPr>
          <a:xfrm>
            <a:off x="9797478" y="2514600"/>
            <a:ext cx="1062657" cy="218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158457" y="6318377"/>
            <a:ext cx="4049507" cy="246221"/>
          </a:xfrm>
          <a:prstGeom prst="rect">
            <a:avLst/>
          </a:prstGeom>
          <a:noFill/>
        </p:spPr>
        <p:txBody>
          <a:bodyPr wrap="none" rtlCol="0">
            <a:spAutoFit/>
          </a:bodyPr>
          <a:lstStyle/>
          <a:p>
            <a:r>
              <a:rPr lang="en-US" sz="1000" dirty="0">
                <a:solidFill>
                  <a:srgbClr val="C00000"/>
                </a:solidFill>
              </a:rPr>
              <a:t>Note: Wireless node not shown to scale – size increased for purpose of presentation</a:t>
            </a:r>
          </a:p>
        </p:txBody>
      </p:sp>
    </p:spTree>
    <p:custDataLst>
      <p:tags r:id="rId1"/>
    </p:custDataLst>
    <p:extLst>
      <p:ext uri="{BB962C8B-B14F-4D97-AF65-F5344CB8AC3E}">
        <p14:creationId xmlns:p14="http://schemas.microsoft.com/office/powerpoint/2010/main" val="27186637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flag_POWER_USER_SEPARATOR_ICONS_favorite_POWER_USER_SEPARATOR_ICONS_pole_POWER_USER_SEPARATOR_ICONS_rating_POWER_USER_SEPARATOR_ICONS_start"/>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flag_POWER_USER_SEPARATOR_ICONS_favorite_POWER_USER_SEPARATOR_ICONS_pole_POWER_USER_SEPARATOR_ICONS_rating_POWER_USER_SEPARATOR_ICONS_start"/>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flag_POWER_USER_SEPARATOR_ICONS_favorite_POWER_USER_SEPARATOR_ICONS_pole_POWER_USER_SEPARATOR_ICONS_rating_POWER_USER_SEPARATOR_ICONS_star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5160</Words>
  <Application>Microsoft Macintosh PowerPoint</Application>
  <PresentationFormat>Widescreen</PresentationFormat>
  <Paragraphs>489</Paragraphs>
  <Slides>28</Slides>
  <Notes>15</Notes>
  <HiddenSlides>14</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8" baseType="lpstr">
      <vt:lpstr>Arial</vt:lpstr>
      <vt:lpstr>Arial Narrow</vt:lpstr>
      <vt:lpstr>Calibri</vt:lpstr>
      <vt:lpstr>Calibri Light</vt:lpstr>
      <vt:lpstr>Gotham Book</vt:lpstr>
      <vt:lpstr>Gotham Light</vt:lpstr>
      <vt:lpstr>Webdings</vt:lpstr>
      <vt:lpstr>Wingdings</vt:lpstr>
      <vt:lpstr>Office Theme</vt:lpstr>
      <vt:lpstr>think-cell Slide</vt:lpstr>
      <vt:lpstr> IoT - Connect, Control, Conserve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Backflow Assemblies in Vaults</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Skylar Lipson</dc:creator>
  <cp:lastModifiedBy>Skylar Lipson</cp:lastModifiedBy>
  <cp:revision>6</cp:revision>
  <dcterms:created xsi:type="dcterms:W3CDTF">2022-05-10T14:54:04Z</dcterms:created>
  <dcterms:modified xsi:type="dcterms:W3CDTF">2024-02-21T17:03:26Z</dcterms:modified>
</cp:coreProperties>
</file>